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340" r:id="rId5"/>
    <p:sldId id="341" r:id="rId6"/>
    <p:sldId id="339" r:id="rId7"/>
    <p:sldId id="342" r:id="rId8"/>
    <p:sldId id="260" r:id="rId9"/>
    <p:sldId id="259" r:id="rId10"/>
    <p:sldId id="318" r:id="rId11"/>
    <p:sldId id="263" r:id="rId12"/>
    <p:sldId id="262" r:id="rId13"/>
    <p:sldId id="265" r:id="rId14"/>
    <p:sldId id="266" r:id="rId15"/>
    <p:sldId id="268" r:id="rId16"/>
    <p:sldId id="269" r:id="rId17"/>
    <p:sldId id="267" r:id="rId18"/>
    <p:sldId id="319" r:id="rId19"/>
    <p:sldId id="264" r:id="rId20"/>
    <p:sldId id="333" r:id="rId21"/>
    <p:sldId id="271" r:id="rId22"/>
    <p:sldId id="272" r:id="rId23"/>
    <p:sldId id="273" r:id="rId24"/>
    <p:sldId id="330" r:id="rId25"/>
    <p:sldId id="274" r:id="rId26"/>
    <p:sldId id="277" r:id="rId27"/>
    <p:sldId id="275" r:id="rId28"/>
    <p:sldId id="276" r:id="rId29"/>
    <p:sldId id="335" r:id="rId30"/>
    <p:sldId id="278" r:id="rId31"/>
    <p:sldId id="317" r:id="rId32"/>
    <p:sldId id="320" r:id="rId33"/>
    <p:sldId id="281" r:id="rId34"/>
    <p:sldId id="279" r:id="rId35"/>
    <p:sldId id="282" r:id="rId36"/>
    <p:sldId id="284" r:id="rId37"/>
    <p:sldId id="321" r:id="rId38"/>
    <p:sldId id="322" r:id="rId39"/>
    <p:sldId id="286" r:id="rId40"/>
    <p:sldId id="336" r:id="rId41"/>
    <p:sldId id="287" r:id="rId42"/>
    <p:sldId id="288" r:id="rId43"/>
    <p:sldId id="289" r:id="rId44"/>
    <p:sldId id="292" r:id="rId45"/>
    <p:sldId id="293" r:id="rId46"/>
    <p:sldId id="285" r:id="rId47"/>
    <p:sldId id="294" r:id="rId48"/>
    <p:sldId id="324" r:id="rId49"/>
    <p:sldId id="290" r:id="rId50"/>
    <p:sldId id="291" r:id="rId51"/>
    <p:sldId id="295" r:id="rId52"/>
    <p:sldId id="296" r:id="rId53"/>
    <p:sldId id="297" r:id="rId54"/>
    <p:sldId id="298" r:id="rId55"/>
    <p:sldId id="299" r:id="rId56"/>
    <p:sldId id="325" r:id="rId57"/>
    <p:sldId id="326" r:id="rId58"/>
    <p:sldId id="300" r:id="rId59"/>
    <p:sldId id="301" r:id="rId60"/>
    <p:sldId id="303" r:id="rId61"/>
    <p:sldId id="305" r:id="rId62"/>
    <p:sldId id="327" r:id="rId63"/>
    <p:sldId id="304" r:id="rId64"/>
    <p:sldId id="302" r:id="rId65"/>
    <p:sldId id="306" r:id="rId66"/>
    <p:sldId id="307" r:id="rId67"/>
    <p:sldId id="308" r:id="rId68"/>
    <p:sldId id="309" r:id="rId69"/>
    <p:sldId id="310" r:id="rId70"/>
    <p:sldId id="311" r:id="rId71"/>
    <p:sldId id="312" r:id="rId72"/>
    <p:sldId id="313" r:id="rId73"/>
    <p:sldId id="331" r:id="rId74"/>
    <p:sldId id="332"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6761170-9A8A-4473-B246-7EA4D8B3D8CD}">
          <p14:sldIdLst>
            <p14:sldId id="340"/>
            <p14:sldId id="341"/>
            <p14:sldId id="339"/>
          </p14:sldIdLst>
        </p14:section>
        <p14:section name="Introduction" id="{AE800A8C-08DD-41C9-B0FA-215A3DD03A09}">
          <p14:sldIdLst>
            <p14:sldId id="342"/>
            <p14:sldId id="260"/>
            <p14:sldId id="259"/>
          </p14:sldIdLst>
        </p14:section>
        <p14:section name="Qui sont-ils ?" id="{2CDF3DFA-7677-46A5-B9A4-2E6EAAA4B620}">
          <p14:sldIdLst>
            <p14:sldId id="318"/>
            <p14:sldId id="263"/>
            <p14:sldId id="262"/>
            <p14:sldId id="265"/>
            <p14:sldId id="266"/>
            <p14:sldId id="268"/>
            <p14:sldId id="269"/>
            <p14:sldId id="267"/>
          </p14:sldIdLst>
        </p14:section>
        <p14:section name="Enjeux" id="{F8ED202B-D603-4849-B3D0-F3F8C1C8D880}">
          <p14:sldIdLst>
            <p14:sldId id="319"/>
            <p14:sldId id="264"/>
            <p14:sldId id="333"/>
            <p14:sldId id="271"/>
            <p14:sldId id="272"/>
            <p14:sldId id="273"/>
            <p14:sldId id="330"/>
            <p14:sldId id="274"/>
            <p14:sldId id="277"/>
            <p14:sldId id="275"/>
            <p14:sldId id="276"/>
            <p14:sldId id="335"/>
            <p14:sldId id="278"/>
            <p14:sldId id="317"/>
            <p14:sldId id="320"/>
            <p14:sldId id="281"/>
            <p14:sldId id="279"/>
            <p14:sldId id="282"/>
            <p14:sldId id="284"/>
            <p14:sldId id="321"/>
            <p14:sldId id="322"/>
            <p14:sldId id="286"/>
            <p14:sldId id="336"/>
            <p14:sldId id="287"/>
            <p14:sldId id="288"/>
            <p14:sldId id="289"/>
            <p14:sldId id="292"/>
            <p14:sldId id="293"/>
            <p14:sldId id="285"/>
            <p14:sldId id="294"/>
          </p14:sldIdLst>
        </p14:section>
        <p14:section name="Pourquoi agir ?" id="{31979FA9-5FD1-4C84-B684-FE0E98973ED5}">
          <p14:sldIdLst>
            <p14:sldId id="324"/>
            <p14:sldId id="290"/>
            <p14:sldId id="291"/>
            <p14:sldId id="295"/>
            <p14:sldId id="296"/>
            <p14:sldId id="297"/>
            <p14:sldId id="298"/>
            <p14:sldId id="299"/>
            <p14:sldId id="325"/>
          </p14:sldIdLst>
        </p14:section>
        <p14:section name="Initiatives" id="{F22E7FAC-C6AC-4667-A789-12021AE062D3}">
          <p14:sldIdLst>
            <p14:sldId id="326"/>
            <p14:sldId id="300"/>
            <p14:sldId id="301"/>
            <p14:sldId id="303"/>
            <p14:sldId id="305"/>
            <p14:sldId id="327"/>
            <p14:sldId id="304"/>
            <p14:sldId id="302"/>
            <p14:sldId id="306"/>
            <p14:sldId id="307"/>
            <p14:sldId id="308"/>
            <p14:sldId id="309"/>
            <p14:sldId id="310"/>
            <p14:sldId id="311"/>
            <p14:sldId id="312"/>
          </p14:sldIdLst>
        </p14:section>
        <p14:section name="Conclusion" id="{D35B030F-51F9-437D-9941-D7AE1857FADD}">
          <p14:sldIdLst>
            <p14:sldId id="313"/>
            <p14:sldId id="331"/>
            <p14:sldId id="332"/>
          </p14:sldIdLst>
        </p14:section>
      </p14:sectionLst>
    </p:ext>
    <p:ext uri="{EFAFB233-063F-42B5-8137-9DF3F51BA10A}">
      <p15:sldGuideLst xmlns:p15="http://schemas.microsoft.com/office/powerpoint/2012/main">
        <p15:guide id="1" orient="horz" pos="2160" userDrawn="1">
          <p15:clr>
            <a:srgbClr val="A4A3A4"/>
          </p15:clr>
        </p15:guide>
        <p15:guide id="2" pos="393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CG" userId="S::mc.gelineau@tout-petits.org::1e2990c6-7120-47dd-afca-69c8b96332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A8371"/>
    <a:srgbClr val="8DB1A3"/>
    <a:srgbClr val="C4E2B3"/>
    <a:srgbClr val="455B6D"/>
    <a:srgbClr val="D4E9EE"/>
    <a:srgbClr val="811524"/>
    <a:srgbClr val="588D7A"/>
    <a:srgbClr val="B8282D"/>
    <a:srgbClr val="915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B4162-DD4B-4C33-9B2C-6AB7D85F6DA9}" v="15" dt="2023-09-18T12:52:46.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54" autoAdjust="0"/>
  </p:normalViewPr>
  <p:slideViewPr>
    <p:cSldViewPr snapToGrid="0">
      <p:cViewPr varScale="1">
        <p:scale>
          <a:sx n="84" d="100"/>
          <a:sy n="84" d="100"/>
        </p:scale>
        <p:origin x="1596" y="90"/>
      </p:cViewPr>
      <p:guideLst>
        <p:guide orient="horz" pos="2160"/>
        <p:guide pos="39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74E55-84DC-4965-A1AB-B26DCFD4178B}" type="datetimeFigureOut">
              <a:rPr lang="fr-CA" smtClean="0"/>
              <a:t>2023-09-22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B35FA-D3C0-400E-B8C9-849C33A512E7}" type="slidenum">
              <a:rPr lang="fr-CA" smtClean="0"/>
              <a:t>‹N°›</a:t>
            </a:fld>
            <a:endParaRPr lang="fr-CA"/>
          </a:p>
        </p:txBody>
      </p:sp>
    </p:spTree>
    <p:extLst>
      <p:ext uri="{BB962C8B-B14F-4D97-AF65-F5344CB8AC3E}">
        <p14:creationId xmlns:p14="http://schemas.microsoft.com/office/powerpoint/2010/main" val="6088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out-petits.org/contact/reproduction-de-contenu/"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info@tout-petits.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Arial" panose="020B0604020202020204" pitchFamily="34" charset="0"/>
              <a:buChar char="•"/>
            </a:pPr>
            <a:r>
              <a:rPr lang="fr-CA" b="0" i="0" dirty="0">
                <a:solidFill>
                  <a:srgbClr val="000000"/>
                </a:solidFill>
                <a:effectLst/>
                <a:latin typeface="Raleway" pitchFamily="2" charset="0"/>
              </a:rPr>
              <a:t>Il est permis de consulter, de télécharger, d’imprimer et de communiquer à des fins purement informatives et non commerciales tout extrait du présent site pourvu qu’aucune modification n’y soit apportée et que la provenance, par la mention « Source : Observatoire des tout-petits » soit indiquée. Cependant, il est spécifiquement interdit de reproduire et de diffuser le contenu de l’Observatoire sur tout site Web. Toute autre utilisation, en tout ou en partie, de tout extrait de ce site est interdite et nécessite le </a:t>
            </a:r>
            <a:r>
              <a:rPr lang="fr-CA" b="0" i="0" dirty="0">
                <a:solidFill>
                  <a:srgbClr val="CA262F"/>
                </a:solidFill>
                <a:effectLst/>
                <a:latin typeface="Raleway" pitchFamily="2" charset="0"/>
                <a:hlinkClick r:id="rId3"/>
              </a:rPr>
              <a:t>consentement préalable écrit et explicite</a:t>
            </a:r>
            <a:r>
              <a:rPr lang="fr-CA" b="0" i="0" dirty="0">
                <a:solidFill>
                  <a:srgbClr val="000000"/>
                </a:solidFill>
                <a:effectLst/>
                <a:latin typeface="Raleway" pitchFamily="2" charset="0"/>
              </a:rPr>
              <a:t> de la Fondation Lucie et André Chagnon.</a:t>
            </a:r>
            <a:br>
              <a:rPr lang="fr-CA" b="0" i="0" dirty="0">
                <a:solidFill>
                  <a:srgbClr val="000000"/>
                </a:solidFill>
                <a:effectLst/>
                <a:latin typeface="Raleway" pitchFamily="2" charset="0"/>
              </a:rPr>
            </a:br>
            <a:br>
              <a:rPr lang="fr-CA" b="0" i="0" dirty="0">
                <a:solidFill>
                  <a:srgbClr val="000000"/>
                </a:solidFill>
                <a:effectLst/>
                <a:latin typeface="Raleway" pitchFamily="2" charset="0"/>
              </a:rPr>
            </a:br>
            <a:endParaRPr lang="fr-CA" b="0" i="0" dirty="0">
              <a:solidFill>
                <a:srgbClr val="000000"/>
              </a:solidFill>
              <a:effectLst/>
              <a:latin typeface="Raleway" pitchFamily="2" charset="0"/>
            </a:endParaRPr>
          </a:p>
          <a:p>
            <a:pPr algn="l" fontAlgn="base">
              <a:buFont typeface="Arial" panose="020B0604020202020204" pitchFamily="34" charset="0"/>
              <a:buChar char="•"/>
            </a:pPr>
            <a:r>
              <a:rPr lang="fr-CA" b="0" i="0" dirty="0">
                <a:solidFill>
                  <a:srgbClr val="000000"/>
                </a:solidFill>
                <a:effectLst/>
                <a:latin typeface="Raleway" pitchFamily="2" charset="0"/>
              </a:rPr>
              <a:t>Tous les droits concernant le matériel graphique et multimédia que l’on retrouve dans le présent site Web incluant les photographies, les illustrations et les images ainsi que les vidéos et les extraits audio, appartiennent à la Fondation Lucie et André Chagnon ou aux propriétaires des droits d’auteur en cause. Toute utilisation, reproduction ou impression en tout ou en partie de ce matériel est interdite, indépendamment de la nature de l’utilisation, et nécessite le </a:t>
            </a:r>
            <a:r>
              <a:rPr lang="fr-CA" b="0" i="0" dirty="0">
                <a:solidFill>
                  <a:srgbClr val="CA262F"/>
                </a:solidFill>
                <a:effectLst/>
                <a:latin typeface="Raleway" pitchFamily="2" charset="0"/>
                <a:hlinkClick r:id="rId3"/>
              </a:rPr>
              <a:t>consentement préalable écrit et explicite</a:t>
            </a:r>
            <a:r>
              <a:rPr lang="fr-CA" b="0" i="0" dirty="0">
                <a:solidFill>
                  <a:srgbClr val="000000"/>
                </a:solidFill>
                <a:effectLst/>
                <a:latin typeface="Raleway" pitchFamily="2" charset="0"/>
              </a:rPr>
              <a:t> du propriétaire des droits d’auteur en cause.</a:t>
            </a:r>
            <a:br>
              <a:rPr lang="fr-CA" b="0" i="0" dirty="0">
                <a:solidFill>
                  <a:srgbClr val="000000"/>
                </a:solidFill>
                <a:effectLst/>
                <a:latin typeface="Raleway" pitchFamily="2" charset="0"/>
              </a:rPr>
            </a:br>
            <a:br>
              <a:rPr lang="fr-CA" b="0" i="0" dirty="0">
                <a:solidFill>
                  <a:srgbClr val="000000"/>
                </a:solidFill>
                <a:effectLst/>
                <a:latin typeface="Raleway" pitchFamily="2" charset="0"/>
              </a:rPr>
            </a:br>
            <a:br>
              <a:rPr lang="fr-CA" b="0" i="0" dirty="0">
                <a:solidFill>
                  <a:srgbClr val="000000"/>
                </a:solidFill>
                <a:effectLst/>
                <a:latin typeface="Raleway" pitchFamily="2" charset="0"/>
              </a:rPr>
            </a:br>
            <a:endParaRPr lang="fr-CA" b="0" i="0" dirty="0">
              <a:solidFill>
                <a:srgbClr val="000000"/>
              </a:solidFill>
              <a:effectLst/>
              <a:latin typeface="Raleway" pitchFamily="2" charset="0"/>
            </a:endParaRPr>
          </a:p>
          <a:p>
            <a:pPr fontAlgn="base"/>
            <a:r>
              <a:rPr lang="fr-CA" b="1" dirty="0">
                <a:effectLst/>
                <a:latin typeface="inherit"/>
              </a:rPr>
              <a:t>IMPORTANT!</a:t>
            </a:r>
            <a:endParaRPr lang="fr-CA" dirty="0">
              <a:effectLst/>
            </a:endParaRPr>
          </a:p>
          <a:p>
            <a:pPr fontAlgn="base"/>
            <a:r>
              <a:rPr lang="fr-CA" dirty="0">
                <a:effectLst/>
              </a:rPr>
              <a:t>La reproduction totale ou partielle des textes, images, extraits vidéo et audio de </a:t>
            </a:r>
            <a:r>
              <a:rPr lang="fr-CA" i="1" dirty="0">
                <a:effectLst/>
                <a:latin typeface="inherit"/>
              </a:rPr>
              <a:t>l’Observatoire des tout-petits </a:t>
            </a:r>
            <a:r>
              <a:rPr lang="fr-CA" dirty="0">
                <a:effectLst/>
              </a:rPr>
              <a:t>sur quelque support que ce soit, de même que l’utilisation du nom de l’Observatoire des tout-petits ou toute allusion à l’Observatoire des tout-petits à des fins publicitaires sont formellement interdites sous peine de poursuites.</a:t>
            </a:r>
          </a:p>
          <a:p>
            <a:pPr algn="l" fontAlgn="base"/>
            <a:r>
              <a:rPr lang="fr-CA" b="0" i="0" dirty="0">
                <a:solidFill>
                  <a:srgbClr val="000000"/>
                </a:solidFill>
                <a:effectLst/>
                <a:latin typeface="Raleway" pitchFamily="2" charset="0"/>
              </a:rPr>
              <a:t>En cas de doute, </a:t>
            </a:r>
            <a:r>
              <a:rPr lang="fr-CA" b="0" i="0" dirty="0">
                <a:solidFill>
                  <a:srgbClr val="CA262F"/>
                </a:solidFill>
                <a:effectLst/>
                <a:latin typeface="Raleway" pitchFamily="2" charset="0"/>
                <a:hlinkClick r:id="rId4"/>
              </a:rPr>
              <a:t>contactez-nous</a:t>
            </a:r>
            <a:r>
              <a:rPr lang="fr-CA" b="0" i="0" dirty="0">
                <a:solidFill>
                  <a:srgbClr val="000000"/>
                </a:solidFill>
                <a:effectLst/>
                <a:latin typeface="Raleway" pitchFamily="2" charset="0"/>
              </a:rPr>
              <a:t>.</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a:t>
            </a:fld>
            <a:endParaRPr lang="fr-CA"/>
          </a:p>
        </p:txBody>
      </p:sp>
    </p:spTree>
    <p:extLst>
      <p:ext uri="{BB962C8B-B14F-4D97-AF65-F5344CB8AC3E}">
        <p14:creationId xmlns:p14="http://schemas.microsoft.com/office/powerpoint/2010/main" val="3190526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Certains tout-petits qui fréquentent la maternelle sont en situation de handicap ou éprouvent des difficultés d’adaptation. Dans le système scolaire, on désigne ces élèves par l’acronyme EHDA (</a:t>
            </a:r>
            <a:r>
              <a:rPr lang="fr-CA" sz="1800" b="0" i="0" u="none" strike="noStrike" baseline="0" dirty="0">
                <a:solidFill>
                  <a:srgbClr val="000000"/>
                </a:solidFill>
                <a:latin typeface="Raleway" pitchFamily="2" charset="0"/>
              </a:rPr>
              <a:t>on voit plus fréquemment l’acronyme EHDAA, qui signifie « élèves handicapés ou en difficulté d’adaptation ou d’apprentissage », toutefois, les élèves de maternelle ne reçoivent pas de code en lien avec des difficultés d’apprentissage. Dans le cadre de ce rapport, nous utilisons le vocabulaire employé dans la référence consultée.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Cette catégorisation administrative des enfants détermine le financement accordé pour leur offrir des services de soutien. </a:t>
            </a:r>
          </a:p>
          <a:p>
            <a:pPr marL="0" indent="0">
              <a:buFont typeface="Arial" panose="020B0604020202020204" pitchFamily="34" charset="0"/>
              <a:buNone/>
            </a:pPr>
            <a:endParaRPr lang="fr-CA" sz="18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Medium" pitchFamily="2" charset="0"/>
              </a:rPr>
              <a:t>L’Enquête québécoise sur le développement des enfants à la maternelle 2017 (EQDEM) indique que des élèves ne sont pas considérés EHDA mais ont de la difficulté à fonctionner à l’école, selon le personnel enseignant 22. Selon les directions d’école, il serait possible qu’en l’absence de cette reconnaissance formelle de leur besoin de soutien particulier, aucune ressource supplémentaire ne leur soit offerte.</a:t>
            </a:r>
            <a:endParaRPr lang="fr-CA" b="0" dirty="0">
              <a:latin typeface="Raleway Medium"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12</a:t>
            </a:fld>
            <a:endParaRPr lang="fr-CA"/>
          </a:p>
        </p:txBody>
      </p:sp>
    </p:spTree>
    <p:extLst>
      <p:ext uri="{BB962C8B-B14F-4D97-AF65-F5344CB8AC3E}">
        <p14:creationId xmlns:p14="http://schemas.microsoft.com/office/powerpoint/2010/main" val="290550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sz="1800" b="0" i="0" u="none" strike="noStrike" baseline="0" dirty="0">
                <a:solidFill>
                  <a:srgbClr val="000000"/>
                </a:solidFill>
                <a:latin typeface="Raleway Medium" pitchFamily="2" charset="0"/>
              </a:rPr>
              <a:t>Les enfants avec un trouble identifié sur le plan langagier, moteur, auditif ou visuel peuvent avoir accès à des services spécialisés en </a:t>
            </a:r>
            <a:r>
              <a:rPr lang="fr-CA" sz="1800" b="0" i="0" u="none" strike="noStrike" baseline="0" dirty="0">
                <a:solidFill>
                  <a:srgbClr val="000000"/>
                </a:solidFill>
                <a:latin typeface="Raleway" pitchFamily="2" charset="0"/>
              </a:rPr>
              <a:t>réadaptation physique</a:t>
            </a:r>
            <a:r>
              <a:rPr lang="fr-CA" sz="1800" b="0" i="0" u="none" strike="noStrike" baseline="0" dirty="0">
                <a:solidFill>
                  <a:srgbClr val="000000"/>
                </a:solidFill>
                <a:latin typeface="Raleway Medium" pitchFamily="2" charset="0"/>
              </a:rPr>
              <a:t>. </a:t>
            </a:r>
          </a:p>
          <a:p>
            <a:pPr marL="0" indent="0">
              <a:buFont typeface="Arial" panose="020B0604020202020204" pitchFamily="34" charset="0"/>
              <a:buNone/>
            </a:pPr>
            <a:endParaRPr lang="fr-CA" sz="1800" b="0" i="0" u="none" strike="noStrike" baseline="0" dirty="0">
              <a:solidFill>
                <a:srgbClr val="000000"/>
              </a:solidFill>
              <a:latin typeface="Raleway Medium" pitchFamily="2" charset="0"/>
            </a:endParaRPr>
          </a:p>
          <a:p>
            <a:pPr marL="0" indent="0">
              <a:buFont typeface="Arial" panose="020B0604020202020204" pitchFamily="34" charset="0"/>
              <a:buNone/>
            </a:pPr>
            <a:r>
              <a:rPr lang="fr-CA" sz="1800" b="0" i="0" u="none" strike="noStrike" baseline="0" dirty="0">
                <a:solidFill>
                  <a:srgbClr val="000000"/>
                </a:solidFill>
                <a:latin typeface="Raleway Medium" pitchFamily="2" charset="0"/>
              </a:rPr>
              <a:t>Les enfants diagnostiqués ou pour lesquels on suspecte, par exemple, un trouble du spectre de l’autisme, un retard global de développement ou une déficience intellectuelle peuvent recevoir des services spécialisés dans un centre de </a:t>
            </a:r>
            <a:r>
              <a:rPr lang="fr-CA" sz="1800" b="0" i="0" u="none" strike="noStrike" baseline="0" dirty="0">
                <a:solidFill>
                  <a:srgbClr val="000000"/>
                </a:solidFill>
                <a:latin typeface="Raleway" pitchFamily="2" charset="0"/>
              </a:rPr>
              <a:t>réadaptation en déficience intellectuelle et en trouble du spectre de l’autisme</a:t>
            </a:r>
            <a:r>
              <a:rPr lang="fr-CA" sz="1800" b="0" i="0" u="none" strike="noStrike" baseline="0" dirty="0">
                <a:solidFill>
                  <a:srgbClr val="000000"/>
                </a:solidFill>
                <a:latin typeface="Raleway Medium" pitchFamily="2" charset="0"/>
              </a:rPr>
              <a:t>. </a:t>
            </a:r>
          </a:p>
          <a:p>
            <a:pPr marL="0" indent="0">
              <a:buFont typeface="Arial" panose="020B0604020202020204" pitchFamily="34" charset="0"/>
              <a:buNone/>
            </a:pPr>
            <a:endParaRPr lang="fr-CA" sz="1800" b="0" i="0" u="none" strike="noStrike" baseline="0" dirty="0">
              <a:solidFill>
                <a:srgbClr val="000000"/>
              </a:solidFill>
              <a:latin typeface="Raleway Medium" pitchFamily="2" charset="0"/>
            </a:endParaRPr>
          </a:p>
          <a:p>
            <a:pPr marL="0" indent="0">
              <a:buFont typeface="Arial" panose="020B0604020202020204" pitchFamily="34" charset="0"/>
              <a:buNone/>
            </a:pPr>
            <a:r>
              <a:rPr lang="fr-CA" sz="1800" b="0" i="0" u="none" strike="noStrike" baseline="0" dirty="0">
                <a:solidFill>
                  <a:srgbClr val="000000"/>
                </a:solidFill>
                <a:latin typeface="Raleway Medium" pitchFamily="2" charset="0"/>
              </a:rPr>
              <a:t>Ces données représentent les enfants qui ont franchi les différentes étapes qui les ont menés vers les ressources spécialisées appropriées. Les enfants qui attendent pour un dépistage ou pour des services spécialisés ne sont donc pas comptabilisés dans ces statistiques. </a:t>
            </a: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13</a:t>
            </a:fld>
            <a:endParaRPr lang="fr-CA"/>
          </a:p>
        </p:txBody>
      </p:sp>
    </p:spTree>
    <p:extLst>
      <p:ext uri="{BB962C8B-B14F-4D97-AF65-F5344CB8AC3E}">
        <p14:creationId xmlns:p14="http://schemas.microsoft.com/office/powerpoint/2010/main" val="399281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Les données précédentes démontrent que, souvent, </a:t>
            </a:r>
            <a:r>
              <a:rPr lang="fr-CA" sz="1800" b="0" i="0" u="none" strike="noStrike" baseline="0" dirty="0">
                <a:solidFill>
                  <a:srgbClr val="000000"/>
                </a:solidFill>
                <a:latin typeface="Raleway" pitchFamily="2" charset="0"/>
              </a:rPr>
              <a:t>des enfants qui auraient besoin de soutien particulier ne sont pas représentés dans les statistiques</a:t>
            </a:r>
            <a:r>
              <a:rPr lang="fr-CA" sz="1800" b="0" i="0" u="none" strike="noStrike" baseline="0" dirty="0">
                <a:solidFill>
                  <a:srgbClr val="000000"/>
                </a:solidFill>
                <a:latin typeface="Raleway Medium" pitchFamily="2" charset="0"/>
              </a:rPr>
              <a:t>. Afin de mettre les besoins des tout-petits au </a:t>
            </a:r>
            <a:r>
              <a:rPr lang="fr-CA" sz="1800" b="0" i="0" u="none" strike="noStrike" baseline="0" dirty="0" err="1">
                <a:solidFill>
                  <a:srgbClr val="000000"/>
                </a:solidFill>
                <a:latin typeface="Raleway Medium" pitchFamily="2" charset="0"/>
              </a:rPr>
              <a:t>coeur</a:t>
            </a:r>
            <a:r>
              <a:rPr lang="fr-CA" sz="1800" b="0" i="0" u="none" strike="noStrike" baseline="0" dirty="0">
                <a:solidFill>
                  <a:srgbClr val="000000"/>
                </a:solidFill>
                <a:latin typeface="Raleway Medium" pitchFamily="2" charset="0"/>
              </a:rPr>
              <a:t> des réflexions, nous avons donc inclus les enfants avec et sans diagnostic dans la définition utilisée dans ce rapport. </a:t>
            </a:r>
            <a:endParaRPr lang="fr-CA" b="0" dirty="0">
              <a:solidFill>
                <a:srgbClr val="000000"/>
              </a:solidFill>
              <a:latin typeface="Raleway" pitchFamily="2" charset="0"/>
            </a:endParaRPr>
          </a:p>
          <a:p>
            <a:r>
              <a:rPr lang="fr-CA" dirty="0">
                <a:solidFill>
                  <a:srgbClr val="000000"/>
                </a:solidFill>
                <a:latin typeface="Raleway" pitchFamily="2" charset="0"/>
              </a:rPr>
              <a:t>Cette définition a été élaboré avec le comité d’experts.  </a:t>
            </a:r>
          </a:p>
          <a:p>
            <a:endParaRPr lang="fr-CA" dirty="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14</a:t>
            </a:fld>
            <a:endParaRPr lang="fr-CA"/>
          </a:p>
        </p:txBody>
      </p:sp>
    </p:spTree>
    <p:extLst>
      <p:ext uri="{BB962C8B-B14F-4D97-AF65-F5344CB8AC3E}">
        <p14:creationId xmlns:p14="http://schemas.microsoft.com/office/powerpoint/2010/main" val="188779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15</a:t>
            </a:fld>
            <a:endParaRPr lang="fr-CA"/>
          </a:p>
        </p:txBody>
      </p:sp>
    </p:spTree>
    <p:extLst>
      <p:ext uri="{BB962C8B-B14F-4D97-AF65-F5344CB8AC3E}">
        <p14:creationId xmlns:p14="http://schemas.microsoft.com/office/powerpoint/2010/main" val="111354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 période de 0 à 5 ans est un moment déterminant pour le développement des enfants. Malheureusement, de nombreux obstacles font en sorte que les tout-petits ayant besoin de soutien particulier ne bénéficient pas des conditions qui favorisent leur développement global.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16</a:t>
            </a:fld>
            <a:endParaRPr lang="fr-CA"/>
          </a:p>
        </p:txBody>
      </p:sp>
    </p:spTree>
    <p:extLst>
      <p:ext uri="{BB962C8B-B14F-4D97-AF65-F5344CB8AC3E}">
        <p14:creationId xmlns:p14="http://schemas.microsoft.com/office/powerpoint/2010/main" val="342241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Établir un diagnostic pour un enfant n’est pas une mauvaise chose en soi. Cela permet souvent de mieux comprendre la situation, d’avoir des repères et d’apporter un éclairage nouveau. </a:t>
            </a:r>
          </a:p>
          <a:p>
            <a:r>
              <a:rPr lang="fr-CA" sz="1800" b="0" i="0" u="none" strike="noStrike" baseline="0" dirty="0">
                <a:solidFill>
                  <a:srgbClr val="000000"/>
                </a:solidFill>
                <a:latin typeface="Raleway Medium" pitchFamily="2" charset="0"/>
              </a:rPr>
              <a:t>L</a:t>
            </a:r>
            <a:r>
              <a:rPr lang="fr-CA" sz="1800" b="0" i="0" u="none" strike="noStrike" baseline="0" dirty="0">
                <a:solidFill>
                  <a:srgbClr val="000000"/>
                </a:solidFill>
                <a:latin typeface="Raleway" pitchFamily="2" charset="0"/>
              </a:rPr>
              <a:t>’approche centrée sur le diagnostic réduit souvent l’enfant à ses manques ou à ses difficultés</a:t>
            </a:r>
            <a:r>
              <a:rPr lang="fr-CA" sz="1800" b="0" i="0" u="none" strike="noStrike" baseline="0" dirty="0">
                <a:solidFill>
                  <a:srgbClr val="000000"/>
                </a:solidFill>
                <a:latin typeface="Raleway Medium" pitchFamily="2" charset="0"/>
              </a:rPr>
              <a:t>, ce qui risque de biaiser le regard que l’on porte sur le tout-petit, que ce soit par les parents ou le personnel éducateur ou enseignant</a:t>
            </a:r>
            <a:r>
              <a:rPr lang="fr-CA" sz="1800" b="0" i="0" u="none" strike="noStrike" baseline="0" dirty="0">
                <a:solidFill>
                  <a:srgbClr val="000000"/>
                </a:solidFill>
                <a:latin typeface="Raleway" pitchFamily="2" charset="0"/>
              </a:rPr>
              <a:t>27</a:t>
            </a:r>
            <a:r>
              <a:rPr lang="fr-CA" sz="1800" b="0" i="0" u="none" strike="noStrike" baseline="0" dirty="0">
                <a:solidFill>
                  <a:srgbClr val="000000"/>
                </a:solidFill>
                <a:latin typeface="Raleway Medium" pitchFamily="2" charset="0"/>
              </a:rPr>
              <a:t>. Comme si le diagnostic masquait sa personnalité et son potentiel et faisait en sorte que ses capacités soient moins prises en considération.</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Ce type d’approche oriente l’intervention sur « ce qui ne va pas avec l’enfant » compte tenu de son diagnostic en négligeant les besoins variés qu’il peut présenter</a:t>
            </a:r>
            <a:r>
              <a:rPr lang="fr-CA" sz="1800" b="0" i="0" u="none" strike="noStrike" baseline="0" dirty="0">
                <a:solidFill>
                  <a:srgbClr val="000000"/>
                </a:solidFill>
                <a:latin typeface="Raleway" pitchFamily="2" charset="0"/>
              </a:rPr>
              <a:t>28</a:t>
            </a:r>
            <a:r>
              <a:rPr lang="fr-CA" sz="1800" b="0" i="0" u="none" strike="noStrike" baseline="0" dirty="0">
                <a:solidFill>
                  <a:srgbClr val="000000"/>
                </a:solidFill>
                <a:latin typeface="Raleway Medium" pitchFamily="2" charset="0"/>
              </a:rPr>
              <a:t>. Cette façon de voir l’enfant peut également moduler son comportement car, inconsciemment, il veut correspondre à l’idée qu’on se fait de lui</a:t>
            </a:r>
            <a:r>
              <a:rPr lang="fr-CA" sz="1800" b="0" i="0" u="none" strike="noStrike" baseline="0" dirty="0">
                <a:solidFill>
                  <a:srgbClr val="000000"/>
                </a:solidFill>
                <a:latin typeface="Raleway" pitchFamily="2" charset="0"/>
              </a:rPr>
              <a:t>29</a:t>
            </a:r>
            <a:r>
              <a:rPr lang="fr-CA" sz="1800" b="0" i="0" u="none" strike="noStrike" baseline="0" dirty="0">
                <a:solidFill>
                  <a:srgbClr val="000000"/>
                </a:solidFill>
                <a:latin typeface="Raleway Medium" pitchFamily="2" charset="0"/>
              </a:rPr>
              <a:t>. De plus, bien qu’un diagnostic permette de circonscrire les causes des difficultés vécues par un enfant, cela peut aussi créer la fausse impression que l’on comprend bien la situation. On néglige alors les autres éléments qui pourraient aussi influencer le développement ou les apprentissages du tout-petit, comme ses relations avec les autres, le contexte physique, économique et culturel dans lequel il vit</a:t>
            </a:r>
            <a:r>
              <a:rPr lang="fr-CA" sz="1800" b="0" i="0" u="none" strike="noStrike" baseline="0" dirty="0">
                <a:solidFill>
                  <a:srgbClr val="000000"/>
                </a:solidFill>
                <a:latin typeface="Raleway" pitchFamily="2" charset="0"/>
              </a:rPr>
              <a:t>31</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SemiBold" pitchFamily="2" charset="0"/>
            </a:endParaRPr>
          </a:p>
          <a:p>
            <a:r>
              <a:rPr lang="fr-CA" sz="1800" b="0" i="0" u="none" strike="noStrike" baseline="0" dirty="0">
                <a:solidFill>
                  <a:srgbClr val="000000"/>
                </a:solidFill>
                <a:latin typeface="Raleway SemiBold" pitchFamily="2" charset="0"/>
              </a:rPr>
              <a:t>Le mode de financement actuel ainsi que le processus d’accès au soutien et aux services du réseau de la santé et des services sociaux favorisent une </a:t>
            </a:r>
            <a:r>
              <a:rPr lang="fr-CA" sz="1800" b="0" i="0" u="none" strike="noStrike" baseline="0" dirty="0">
                <a:solidFill>
                  <a:srgbClr val="000000"/>
                </a:solidFill>
                <a:latin typeface="Raleway Black" pitchFamily="2" charset="0"/>
              </a:rPr>
              <a:t>approche d’intervention axée sur le diagnostic qui ne répond pas nécessairement aux besoins réels des enfants et de leurs familles. </a:t>
            </a:r>
            <a:r>
              <a:rPr lang="fr-CA" sz="1800" b="0" i="0" u="none" strike="noStrike" baseline="0" dirty="0">
                <a:solidFill>
                  <a:srgbClr val="000000"/>
                </a:solidFill>
                <a:latin typeface="Raleway SemiBold" pitchFamily="2" charset="0"/>
              </a:rPr>
              <a:t>En effet, même si deux enfants ont le même diagnostic, leurs besoins peuvent varier, tout comme les mesures à mettre en place pour les soutenir dans leur développement. </a:t>
            </a:r>
          </a:p>
          <a:p>
            <a:endParaRPr lang="fr-CA" sz="1800" b="0" i="0" u="none" strike="noStrike" baseline="0" dirty="0">
              <a:solidFill>
                <a:srgbClr val="000000"/>
              </a:solidFill>
              <a:latin typeface="Raleway SemiBold" pitchFamily="2" charset="0"/>
            </a:endParaRPr>
          </a:p>
          <a:p>
            <a:pPr algn="l"/>
            <a:endParaRPr lang="fr-CA" sz="18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17</a:t>
            </a:fld>
            <a:endParaRPr lang="fr-CA"/>
          </a:p>
        </p:txBody>
      </p:sp>
    </p:spTree>
    <p:extLst>
      <p:ext uri="{BB962C8B-B14F-4D97-AF65-F5344CB8AC3E}">
        <p14:creationId xmlns:p14="http://schemas.microsoft.com/office/powerpoint/2010/main" val="180952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18</a:t>
            </a:fld>
            <a:endParaRPr lang="fr-CA"/>
          </a:p>
        </p:txBody>
      </p:sp>
    </p:spTree>
    <p:extLst>
      <p:ext uri="{BB962C8B-B14F-4D97-AF65-F5344CB8AC3E}">
        <p14:creationId xmlns:p14="http://schemas.microsoft.com/office/powerpoint/2010/main" val="4099770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4A8371"/>
                </a:solidFill>
                <a:latin typeface="Raleway Medium" pitchFamily="2" charset="0"/>
              </a:rPr>
              <a:t>Le diagnostic ou la documentation des difficultés peut être long à obtenir à cause des délais et des listes d’attente ou de la nécessité d’avoir plusieurs rencontres pour déterminer le diagnostic, par exemple. </a:t>
            </a:r>
          </a:p>
          <a:p>
            <a:r>
              <a:rPr lang="fr-CA" sz="1800" b="0" i="0" u="none" strike="noStrike" baseline="0" dirty="0">
                <a:solidFill>
                  <a:srgbClr val="4A8371"/>
                </a:solidFill>
                <a:latin typeface="Raleway Medium" pitchFamily="2" charset="0"/>
              </a:rPr>
              <a:t>Pour l’Allocation pour l’intégration d’un enfant handicapé en service de garde éducatif (AIEH), la persistance des difficultés doit être confirmée, mais leur évolution est parfois difficile à prévoir, comme dans le cas des difficultés de langage. </a:t>
            </a:r>
          </a:p>
          <a:p>
            <a:r>
              <a:rPr lang="fr-CA" sz="1800" b="0" i="0" u="none" strike="noStrike" baseline="0" dirty="0">
                <a:solidFill>
                  <a:srgbClr val="4A8371"/>
                </a:solidFill>
                <a:latin typeface="Raleway Medium" pitchFamily="2" charset="0"/>
              </a:rPr>
              <a:t>Certains troubles exigent plus de prudence dans l’établissement du diagnostic en raison du jeune âge des enfants, comme dans le cas du trouble développemental du langage, du trouble du spectre de l’autisme ou du déficit de l’attention, etc.</a:t>
            </a:r>
            <a:r>
              <a:rPr lang="fr-CA" sz="1800" b="0" i="0" u="none" strike="noStrike" baseline="0" dirty="0">
                <a:solidFill>
                  <a:srgbClr val="000000"/>
                </a:solidFill>
                <a:latin typeface="Raleway Medium" pitchFamily="2" charset="0"/>
              </a:rPr>
              <a:t>34</a:t>
            </a:r>
            <a:r>
              <a:rPr lang="fr-CA" sz="1800" b="0" i="0" u="none" strike="noStrike" baseline="0" dirty="0">
                <a:solidFill>
                  <a:srgbClr val="4A8371"/>
                </a:solidFill>
                <a:latin typeface="Raleway Medium" pitchFamily="2" charset="0"/>
              </a:rPr>
              <a:t>. </a:t>
            </a:r>
          </a:p>
          <a:p>
            <a:r>
              <a:rPr lang="fr-CA" sz="1800" b="0" i="0" u="none" strike="noStrike" baseline="0" dirty="0">
                <a:solidFill>
                  <a:srgbClr val="4A8371"/>
                </a:solidFill>
                <a:latin typeface="Raleway Medium" pitchFamily="2" charset="0"/>
              </a:rPr>
              <a:t>Les enfants sans médecin de famille ou pédiatre n’arrivent pas à obtenir la référence médicale exigée pour accéder au professionnel de la santé qui serait en mesure de poser le diagnostic ou de fournir l’attestation</a:t>
            </a:r>
            <a:r>
              <a:rPr lang="fr-CA" sz="1800" b="0" i="0" u="none" strike="noStrike" baseline="0" dirty="0">
                <a:solidFill>
                  <a:srgbClr val="000000"/>
                </a:solidFill>
                <a:latin typeface="Raleway Medium" pitchFamily="2" charset="0"/>
              </a:rPr>
              <a:t>35</a:t>
            </a:r>
            <a:r>
              <a:rPr lang="fr-CA" sz="1800" b="0" i="0" u="none" strike="noStrike" baseline="0" dirty="0">
                <a:solidFill>
                  <a:srgbClr val="4A8371"/>
                </a:solidFill>
                <a:latin typeface="Raleway Medium" pitchFamily="2" charset="0"/>
              </a:rPr>
              <a:t>. </a:t>
            </a:r>
          </a:p>
          <a:p>
            <a:endParaRPr lang="fr-CA" sz="1800" b="0" i="0" u="none" strike="noStrike" baseline="0" dirty="0">
              <a:solidFill>
                <a:srgbClr val="4A8371"/>
              </a:solidFill>
              <a:latin typeface="Raleway Medium" pitchFamily="2" charset="0"/>
            </a:endParaRPr>
          </a:p>
          <a:p>
            <a:r>
              <a:rPr lang="fr-CA" sz="1800" b="0" i="0" u="none" strike="noStrike" baseline="0" dirty="0">
                <a:solidFill>
                  <a:srgbClr val="4A8371"/>
                </a:solidFill>
                <a:latin typeface="Raleway Medium" pitchFamily="2" charset="0"/>
              </a:rPr>
              <a:t>Dans ces situations : </a:t>
            </a:r>
          </a:p>
          <a:p>
            <a:r>
              <a:rPr lang="fr-CA" sz="1800" b="0" i="0" u="none" strike="noStrike" baseline="0" dirty="0">
                <a:solidFill>
                  <a:srgbClr val="4A8371"/>
                </a:solidFill>
                <a:latin typeface="Raleway Medium" pitchFamily="2" charset="0"/>
              </a:rPr>
              <a:t>Les enfants n’obtiennent pas le soutien adapté auxquels ils auraient droit et qui est essentiel pour leur développement dans la petite enfance</a:t>
            </a:r>
            <a:r>
              <a:rPr lang="fr-CA" sz="1800" b="0" i="0" u="none" strike="noStrike" baseline="0" dirty="0">
                <a:solidFill>
                  <a:srgbClr val="000000"/>
                </a:solidFill>
                <a:latin typeface="Raleway Medium" pitchFamily="2" charset="0"/>
              </a:rPr>
              <a:t>36</a:t>
            </a:r>
            <a:r>
              <a:rPr lang="fr-CA" sz="1800" b="0" i="0" u="none" strike="noStrike" baseline="0" dirty="0">
                <a:solidFill>
                  <a:srgbClr val="4A8371"/>
                </a:solidFill>
                <a:latin typeface="Raleway Medium" pitchFamily="2" charset="0"/>
              </a:rPr>
              <a:t>. Des milieux de garde éducatifs, soucieux de l’inclusion de ces tout-petits, utilisent alors diverses stratégies pour pallier la situation et offrir, malgré tout, du soutien à ces tout-petits</a:t>
            </a:r>
            <a:r>
              <a:rPr lang="fr-CA" sz="1800" b="0" i="0" u="none" strike="noStrike" baseline="0" dirty="0">
                <a:solidFill>
                  <a:srgbClr val="000000"/>
                </a:solidFill>
                <a:latin typeface="Raleway Medium" pitchFamily="2" charset="0"/>
              </a:rPr>
              <a:t>37</a:t>
            </a:r>
            <a:r>
              <a:rPr lang="fr-CA" sz="1800" b="0" i="0" u="none" strike="noStrike" baseline="0" dirty="0">
                <a:solidFill>
                  <a:srgbClr val="4A8371"/>
                </a:solidFill>
                <a:latin typeface="Raleway Medium" pitchFamily="2" charset="0"/>
              </a:rPr>
              <a:t>. </a:t>
            </a:r>
          </a:p>
          <a:p>
            <a:r>
              <a:rPr lang="fr-CA" sz="1800" b="0" i="0" u="none" strike="noStrike" baseline="0" dirty="0">
                <a:solidFill>
                  <a:srgbClr val="4A8371"/>
                </a:solidFill>
                <a:latin typeface="Raleway Medium" pitchFamily="2" charset="0"/>
              </a:rPr>
              <a:t>Les parents peuvent ressentir de la pression et se sentir obligés, pour le bien de leur tout-petit, de payer des centaines de dollars pour consulter en services privés afin d’obtenir les documents requis.</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19</a:t>
            </a:fld>
            <a:endParaRPr lang="fr-CA"/>
          </a:p>
        </p:txBody>
      </p:sp>
    </p:spTree>
    <p:extLst>
      <p:ext uri="{BB962C8B-B14F-4D97-AF65-F5344CB8AC3E}">
        <p14:creationId xmlns:p14="http://schemas.microsoft.com/office/powerpoint/2010/main" val="4119600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Fréquenter un service de garde éducatif à l’enfance favorise le développement cognitif, langagier, moteur, social et affectif chez les enfants, y compris pour les tout-petits ayant besoin de soutien particulier38. Ces derniers y feraient davantage d’apprentissages que s’ils restent dans leur famille ou en contact exclusif avec des pairs qui présentent également des incapacités39. </a:t>
            </a:r>
            <a:r>
              <a:rPr lang="fr-CA" sz="1800" b="0" i="0" u="none" strike="noStrike" baseline="0" dirty="0">
                <a:solidFill>
                  <a:srgbClr val="000000"/>
                </a:solidFill>
                <a:latin typeface="Raleway" pitchFamily="2" charset="0"/>
              </a:rPr>
              <a:t>Les tout-petits ayant besoin de soutien particulier qui n’ont pas accès aux services de garde éducatifs sont privés d’occasions de socialiser avec des pairs, d’avoir accès aux autres enfants comme modèles et d’augmenter leur motivation face aux apprentissages</a:t>
            </a:r>
            <a:r>
              <a:rPr lang="fr-CA" sz="1800" b="0" i="0" u="none" strike="noStrike" baseline="0" dirty="0">
                <a:solidFill>
                  <a:srgbClr val="000000"/>
                </a:solidFill>
                <a:latin typeface="Raleway Medium" pitchFamily="2" charset="0"/>
              </a:rPr>
              <a:t>40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L’accès à un service de garde est un enjeu pour toutes les familles avec de jeunes enfants. La difficulté est encore plus grande pour celles qui ont un enfant ayant besoin de soutien particulier. </a:t>
            </a:r>
          </a:p>
          <a:p>
            <a:r>
              <a:rPr lang="fr-CA" sz="1800" b="0" i="0" u="none" strike="noStrike" baseline="0" dirty="0">
                <a:solidFill>
                  <a:srgbClr val="000000"/>
                </a:solidFill>
                <a:latin typeface="Raleway Medium" pitchFamily="2" charset="0"/>
              </a:rPr>
              <a:t>Le taux de placement est plus bas pour ces familles.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Il n’y a pas de données spécifiant le nombre d’enfants ayant besoin de soutien particulier en attente d’une place. Toutefois, le Vérificateur général du Québec mentionnait que certains facteurs rendent l’accès aux services de garde éducatifs plus difficile, comme le fait qu’un enfant a besoin de soutien particulier.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8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Bien qu’il existe une politique du ministère de la Famille en faveur de l’inclusion, </a:t>
            </a:r>
            <a:r>
              <a:rPr lang="fr-CA" sz="1800" b="0" i="0" u="none" strike="noStrike" baseline="0" dirty="0">
                <a:solidFill>
                  <a:srgbClr val="000000"/>
                </a:solidFill>
                <a:latin typeface="Raleway" pitchFamily="2" charset="0"/>
              </a:rPr>
              <a:t>les services de garde éducatifs à l’enfance n’ont pas l’obligation légale d’accueillir les enfants ayant besoin de soutien particulier</a:t>
            </a:r>
            <a:r>
              <a:rPr lang="fr-CA" sz="1800" b="0" i="0" u="none" strike="noStrike" baseline="0" dirty="0">
                <a:solidFill>
                  <a:srgbClr val="000000"/>
                </a:solidFill>
                <a:latin typeface="Raleway Medium" pitchFamily="2" charset="0"/>
              </a:rPr>
              <a:t>. La décision revient aux gestionnaires et au conseil d’administration de l’établissement46.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pitchFamily="2" charset="0"/>
              </a:rPr>
              <a:t>Un service de garde éducatif doit avoir les ressources nécessaires pour accueillir un enfant et assurer sa santé, sa sécurité et son bien-être. </a:t>
            </a:r>
            <a:r>
              <a:rPr lang="fr-CA" sz="1800" b="0" i="0" u="none" strike="noStrike" baseline="0" dirty="0">
                <a:solidFill>
                  <a:srgbClr val="000000"/>
                </a:solidFill>
                <a:latin typeface="Raleway Medium" pitchFamily="2" charset="0"/>
              </a:rPr>
              <a:t>Si cela est compromis, il se pourrait que le service de garde ne soit pas en mesure d’accueillir l’enfant. Les raisons précises qui justifient les refus ne sont toutefois pas disponibles, mais il semble que le type et l’intensité des besoins de soutien d’un tout-petit peuvent influencer la probabilité qu’un enfant fréquente ou non un service de garde éducatif 47.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09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3</a:t>
            </a:fld>
            <a:endParaRPr lang="fr-CA"/>
          </a:p>
        </p:txBody>
      </p:sp>
    </p:spTree>
    <p:extLst>
      <p:ext uri="{BB962C8B-B14F-4D97-AF65-F5344CB8AC3E}">
        <p14:creationId xmlns:p14="http://schemas.microsoft.com/office/powerpoint/2010/main" val="109924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On observe une grande variabilité dans l’organisation des services au Québec, mais il n’en demeure pas moins que </a:t>
            </a:r>
            <a:r>
              <a:rPr lang="fr-CA" sz="1800" b="1" i="0" u="none" strike="noStrike" baseline="0" dirty="0">
                <a:solidFill>
                  <a:srgbClr val="000000"/>
                </a:solidFill>
                <a:latin typeface="Raleway" pitchFamily="2" charset="0"/>
              </a:rPr>
              <a:t>le réseau de la santé et des services sociaux est complexe</a:t>
            </a:r>
            <a:r>
              <a:rPr lang="fr-CA" sz="1800" b="0" i="0" u="none" strike="noStrike" baseline="0" dirty="0">
                <a:solidFill>
                  <a:srgbClr val="000000"/>
                </a:solidFill>
                <a:latin typeface="Raleway Medium" pitchFamily="2" charset="0"/>
              </a:rPr>
              <a:t>. Les services sont dispensés à l’échelle locale, régionale ou suprarégionale, ce qui peut compliquer la coordination. De plus, les trajectoires de services, parfois mal définies, peuvent créer un effet « ping </a:t>
            </a:r>
            <a:r>
              <a:rPr lang="fr-CA" sz="1800" b="0" i="0" u="none" strike="noStrike" baseline="0" dirty="0" err="1">
                <a:solidFill>
                  <a:srgbClr val="000000"/>
                </a:solidFill>
                <a:latin typeface="Raleway Medium" pitchFamily="2" charset="0"/>
              </a:rPr>
              <a:t>pong</a:t>
            </a:r>
            <a:r>
              <a:rPr lang="fr-CA" sz="1800" b="0" i="0" u="none" strike="noStrike" baseline="0" dirty="0">
                <a:solidFill>
                  <a:srgbClr val="000000"/>
                </a:solidFill>
                <a:latin typeface="Raleway Medium" pitchFamily="2" charset="0"/>
              </a:rPr>
              <a:t> » pour les parents qui sont transférés d’un endroit à l’autre61. </a:t>
            </a:r>
          </a:p>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9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000000"/>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4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cheminement d’un tout-petit dans le réseau de la santé et des services sociaux comporte plusieurs étapes. Les délais d’attente varient selon plusieurs facteurs, comme le domaine de développement touché et le CISSS ou CIUSSS d’appartenance de l’enfant. Dans certains cas, les enfants doivent être inscrits sur une nouvelle liste d’attente chaque fois qu’ils passent à une nouvelle étape. Ainsi, l’enfant peut être sur une liste d’attente pour un dépistage puis être ensuite dirigé vers une autre liste afin de recevoir le diagnostic et se retrouver de nouveau sur une liste pour recevoir des services spécialisés, multipliant les délais chaque fois.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En 2020-2021, </a:t>
            </a:r>
            <a:r>
              <a:rPr lang="fr-CA" sz="1800" b="0" i="0" u="none" strike="noStrike" baseline="0" dirty="0">
                <a:solidFill>
                  <a:srgbClr val="000000"/>
                </a:solidFill>
                <a:latin typeface="Raleway" pitchFamily="2" charset="0"/>
              </a:rPr>
              <a:t>les plus longs délais d’attente pour un premier service spécialisé concernaient la déficience intellectuelle, le trouble du spectre de l’autisme et les troubles du langage</a:t>
            </a:r>
            <a:r>
              <a:rPr lang="fr-CA" sz="1800" b="0" i="0" u="none" strike="noStrike" baseline="0" dirty="0">
                <a:solidFill>
                  <a:srgbClr val="000000"/>
                </a:solidFill>
                <a:latin typeface="Raleway Medium" pitchFamily="2" charset="0"/>
              </a:rPr>
              <a:t>64</a:t>
            </a:r>
            <a:r>
              <a:rPr lang="fr-CA" sz="1800" b="0" i="0" u="none" strike="noStrike" baseline="0" dirty="0">
                <a:solidFill>
                  <a:srgbClr val="000000"/>
                </a:solidFill>
                <a:latin typeface="Raleway" pitchFamily="2" charset="0"/>
              </a:rPr>
              <a:t>. Par ailleurs, plus la situation du tout-petit est complexe, plus les délais s’allongent. C’est le cas, par exemple, des enfants qui ont plus d’un diagnostic, ceux dont le profil ne correspond pas tout à fait aux critères diagnostiques ou qui impliquent un plus grand nombre d’intervenants et/ou d’intervenants de différentes spécialités65. </a:t>
            </a:r>
          </a:p>
          <a:p>
            <a:endParaRPr lang="fr-CA" sz="1800" b="0" i="0" u="none" strike="noStrike" baseline="0" dirty="0">
              <a:solidFill>
                <a:srgbClr val="000000"/>
              </a:solidFill>
              <a:latin typeface="Raleway" pitchFamily="2" charset="0"/>
            </a:endParaRPr>
          </a:p>
          <a:p>
            <a:r>
              <a:rPr lang="fr-CA" sz="1800" b="0" i="0" u="none" strike="noStrike" baseline="0" dirty="0">
                <a:solidFill>
                  <a:srgbClr val="000000"/>
                </a:solidFill>
                <a:latin typeface="Raleway" pitchFamily="2" charset="0"/>
              </a:rPr>
              <a:t>Les raisons pour ces délais sont nombreuses et complexes. </a:t>
            </a:r>
            <a:r>
              <a:rPr lang="fr-CA" sz="1800" b="0" i="0" u="none" strike="noStrike" baseline="0" dirty="0">
                <a:solidFill>
                  <a:srgbClr val="000000"/>
                </a:solidFill>
                <a:latin typeface="Raleway Medium" pitchFamily="2" charset="0"/>
              </a:rPr>
              <a:t>Les enjeux de pénurie et de roulement de personnel en font partie, tout comme les répercussions de la pandémie, qui ont ralenti la dispensation des services en raison de la mise en place des mesures de prévention des infections et du délestage des professionnels de ces programmes vers des secteurs très touchés par la pandémie67. </a:t>
            </a:r>
            <a:endParaRPr lang="fr-CA" sz="1800" b="0" i="0" u="none" strike="noStrike" baseline="0" dirty="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24</a:t>
            </a:fld>
            <a:endParaRPr lang="fr-CA"/>
          </a:p>
        </p:txBody>
      </p:sp>
    </p:spTree>
    <p:extLst>
      <p:ext uri="{BB962C8B-B14F-4D97-AF65-F5344CB8AC3E}">
        <p14:creationId xmlns:p14="http://schemas.microsoft.com/office/powerpoint/2010/main" val="2596991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Des parents, inquiets des délais d’attente et des difficultés d’accès dans le réseau public, se tournent vers le privé pour obtenir des services professionnels.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Le recours aux services privés a des répercussions sur la situation financière des familles74. La coordination entre les professionnels en pratique privée et les partenaires du réseau de la santé et des services sociaux, des milieux de garde éducatifs et scolaires s’avère également complexe75.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Des parents, inquiets des délais d’attente et des difficultés d’accès dans le réseau public, se tournent vers le privé pour obtenir des services professionnels. </a:t>
            </a:r>
          </a:p>
          <a:p>
            <a:r>
              <a:rPr lang="fr-CA" dirty="0"/>
              <a:t>Le recours aux services privés a des répercussions sur la situation financière des familles. À titre indicatif, les coûts d’une évaluation en orthophonie peuvent varier entre 500 $ et 1 100 $, et en neuropsychologie,</a:t>
            </a:r>
          </a:p>
          <a:p>
            <a:r>
              <a:rPr lang="fr-CA" dirty="0"/>
              <a:t>entre 1 800 $ et 3 100 $. Les rencontres de suivis coûtent entre 120 $ et 140 $ de l’heure.</a:t>
            </a:r>
          </a:p>
          <a:p>
            <a:endParaRPr lang="fr-CA" dirty="0"/>
          </a:p>
          <a:p>
            <a:r>
              <a:rPr lang="fr-CA" dirty="0"/>
              <a:t>De plus, la coordination entre les professionnels en pratique privée et les partenaires du réseau de la santé et des services sociaux, des milieux de garde éducatifs et scolaires s’avère également complexe.</a:t>
            </a:r>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25</a:t>
            </a:fld>
            <a:endParaRPr lang="fr-CA"/>
          </a:p>
        </p:txBody>
      </p:sp>
    </p:spTree>
    <p:extLst>
      <p:ext uri="{BB962C8B-B14F-4D97-AF65-F5344CB8AC3E}">
        <p14:creationId xmlns:p14="http://schemas.microsoft.com/office/powerpoint/2010/main" val="7611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26</a:t>
            </a:fld>
            <a:endParaRPr lang="fr-CA"/>
          </a:p>
        </p:txBody>
      </p:sp>
    </p:spTree>
    <p:extLst>
      <p:ext uri="{BB962C8B-B14F-4D97-AF65-F5344CB8AC3E}">
        <p14:creationId xmlns:p14="http://schemas.microsoft.com/office/powerpoint/2010/main" val="375178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000000"/>
                </a:solidFill>
                <a:latin typeface="Raleway Medium" pitchFamily="2" charset="0"/>
              </a:rPr>
              <a:t>Le programme Agir tôt s’adresse aux enfants de 0 à 5 ans et à leur famille. Il s’est implanté de façon graduelle dans les CISSS et les CIUSSS à partir de 2019. </a:t>
            </a:r>
            <a:endParaRPr lang="fr-CA" sz="18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27</a:t>
            </a:fld>
            <a:endParaRPr lang="fr-CA"/>
          </a:p>
        </p:txBody>
      </p:sp>
    </p:spTree>
    <p:extLst>
      <p:ext uri="{BB962C8B-B14F-4D97-AF65-F5344CB8AC3E}">
        <p14:creationId xmlns:p14="http://schemas.microsoft.com/office/powerpoint/2010/main" val="3720077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400"/>
              </a:spcBef>
              <a:spcAft>
                <a:spcPts val="9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Le programme est accueilli de façon positive et renforce l’importance d’intervenir précocement dans la vie des enfants qui présentent des difficultés ou des retards de développement. Le programme est prometteur, mais les conditions pour son déploiement optimal ne sont pas en place partout au Québec.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28</a:t>
            </a:fld>
            <a:endParaRPr lang="fr-CA"/>
          </a:p>
        </p:txBody>
      </p:sp>
    </p:spTree>
    <p:extLst>
      <p:ext uri="{BB962C8B-B14F-4D97-AF65-F5344CB8AC3E}">
        <p14:creationId xmlns:p14="http://schemas.microsoft.com/office/powerpoint/2010/main" val="59386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Bef>
                <a:spcPts val="400"/>
              </a:spcBef>
              <a:spcAft>
                <a:spcPts val="9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Selon les témoignages de gestionnaires du réseau de la santé, l’augmentation des dépistages pourrait créer un goulot d’étranglement pour accéder aux services spécialisés. Ils craignent que les délais d’attente pour les évaluations des enfants soient amplifiés. C’est le cas dans certaines régions. Par exemple, une étude régionale, PASSAGE, démontre que le temps d’attente pour le dépistage augmente constamment depuis l’implantation du programme Agir tôt. De plus, 6 mois et 12 mois après le dépistage, une grande part des familles n’avaient toujours pas reçu les services vers lesquels elles avaient été orientés. </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kern="0" dirty="0">
                <a:solidFill>
                  <a:srgbClr val="000000"/>
                </a:solidFill>
                <a:effectLst/>
                <a:latin typeface="Raleway Light" pitchFamily="2" charset="0"/>
                <a:ea typeface="Calibri" panose="020F0502020204030204" pitchFamily="34" charset="0"/>
                <a:cs typeface="Raleway Medium" pitchFamily="2" charset="0"/>
              </a:rPr>
              <a:t>Dans cette perspective, et </a:t>
            </a:r>
            <a:r>
              <a:rPr lang="fr-CA" sz="1800" b="0" kern="0" dirty="0">
                <a:solidFill>
                  <a:srgbClr val="000000"/>
                </a:solidFill>
                <a:effectLst/>
                <a:latin typeface="Raleway Light" pitchFamily="2" charset="0"/>
                <a:ea typeface="Calibri" panose="020F0502020204030204" pitchFamily="34" charset="0"/>
                <a:cs typeface="Raleway" pitchFamily="2" charset="0"/>
              </a:rPr>
              <a:t>selon les régions, les enjeux concernant l’accès au réseau de la santé et des services sociaux mentionnés précédemment peuvent donc aussi s’appliquer au programme Agir tôt</a:t>
            </a:r>
            <a:r>
              <a:rPr lang="fr-CA" sz="1800" b="0" kern="0" dirty="0">
                <a:solidFill>
                  <a:srgbClr val="000000"/>
                </a:solidFill>
                <a:effectLst/>
                <a:latin typeface="Raleway Light" pitchFamily="2" charset="0"/>
                <a:ea typeface="Calibri" panose="020F0502020204030204" pitchFamily="34" charset="0"/>
                <a:cs typeface="Raleway Medium" pitchFamily="2" charset="0"/>
              </a:rPr>
              <a:t>. Une évaluation complète du programme permettra de constater ce </a:t>
            </a:r>
            <a:r>
              <a:rPr lang="fr-CA" sz="1800" kern="0" dirty="0">
                <a:solidFill>
                  <a:srgbClr val="000000"/>
                </a:solidFill>
                <a:effectLst/>
                <a:latin typeface="Raleway Light" pitchFamily="2" charset="0"/>
                <a:ea typeface="Calibri" panose="020F0502020204030204" pitchFamily="34" charset="0"/>
                <a:cs typeface="Raleway Medium" pitchFamily="2" charset="0"/>
              </a:rPr>
              <a:t>qu’il en est.</a:t>
            </a: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29</a:t>
            </a:fld>
            <a:endParaRPr lang="fr-CA"/>
          </a:p>
        </p:txBody>
      </p:sp>
    </p:spTree>
    <p:extLst>
      <p:ext uri="{BB962C8B-B14F-4D97-AF65-F5344CB8AC3E}">
        <p14:creationId xmlns:p14="http://schemas.microsoft.com/office/powerpoint/2010/main" val="4136274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Selon les gestionnaires interrogés lors de l’Enquête provinciale sur les pratiques inclusives en milieux de garde, l’Allocation pour l’intégration d’un enfant handicapé (AIEH) ne permet pas de couvrir l’ensemble des besoins pour l’inclusion des tout-petits.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52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Les services complémentaires sont destinés aux élèves qui ne peuvent progresser avec uniquement l’enseignement universel prodigué à l’école. Le succès de ces services repose pour une large part sur la capacité du réseau scolaire à les offrir en fonction des besoins de chaque élève et à les rendre accessibles en temps opportun. Actuellement, ces services sont limités par le financement du ministère de l’Éducation. En effet, le budget global n’est pas arrimé avec les besoins réels et les ressources nécessaires pour y répondre93. </a:t>
            </a:r>
            <a:r>
              <a:rPr lang="fr-CA" sz="1800" b="0" i="0" u="none" strike="noStrike" baseline="0" dirty="0">
                <a:solidFill>
                  <a:srgbClr val="000000"/>
                </a:solidFill>
                <a:latin typeface="Raleway" pitchFamily="2" charset="0"/>
              </a:rPr>
              <a:t>Des enfants ayant des difficultés reconnues se retrouvent ainsi sans services, </a:t>
            </a:r>
            <a:r>
              <a:rPr lang="fr-CA" sz="1800" b="0" i="0" u="none" strike="noStrike" baseline="0" dirty="0">
                <a:solidFill>
                  <a:srgbClr val="000000"/>
                </a:solidFill>
                <a:latin typeface="Raleway Medium" pitchFamily="2" charset="0"/>
              </a:rPr>
              <a:t>forçant même le recours à des professionnels en services privés, pour ceux qui en ont les moyens94.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55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science a démontré l’influence positive d’être exposé à la différence à un tout jeune âge. </a:t>
            </a:r>
            <a:r>
              <a:rPr lang="fr-CA" sz="1200" b="0" i="0" u="none" strike="noStrike" baseline="0" dirty="0">
                <a:solidFill>
                  <a:srgbClr val="000000"/>
                </a:solidFill>
                <a:latin typeface="Raleway Medium" pitchFamily="2" charset="0"/>
              </a:rPr>
              <a:t>Au sein d’un groupe, les autres enfants apprendront la collaboration, l’entraide et l’empathie. En offrant leur aide, ils développeront leur sentiment de compétence et de fierté. Ils adopteront une attitude plus positive, une meilleure compréhension et une plus grande sensibilité envers la différence. </a:t>
            </a:r>
          </a:p>
          <a:p>
            <a:endParaRPr lang="fr-CA" sz="1200" b="0" i="0" u="none" strike="noStrike" baseline="0" dirty="0">
              <a:solidFill>
                <a:srgbClr val="000000"/>
              </a:solidFill>
              <a:latin typeface="Raleway Medium" pitchFamily="2" charset="0"/>
            </a:endParaRPr>
          </a:p>
          <a:p>
            <a:r>
              <a:rPr lang="fr-CA" sz="1200" b="0" i="0" u="none" strike="noStrike" baseline="0" dirty="0">
                <a:solidFill>
                  <a:srgbClr val="000000"/>
                </a:solidFill>
                <a:latin typeface="Raleway Medium" pitchFamily="2" charset="0"/>
              </a:rPr>
              <a:t>On comprend ainsi pourquoi l’inclusion, dès la petite enfance, est reconnue comme un des meilleurs moyens pour réduire les attitudes négatives envers les personnes ayant besoin de soutien particulier, tout en favorisant leurs apprentissages. De plus, </a:t>
            </a:r>
            <a:r>
              <a:rPr lang="fr-CA" sz="1200" b="0" i="0" u="none" strike="noStrike" baseline="0" dirty="0">
                <a:solidFill>
                  <a:srgbClr val="000000"/>
                </a:solidFill>
                <a:latin typeface="Raleway" pitchFamily="2" charset="0"/>
              </a:rPr>
              <a:t>au contact des autres enfants, le tout-petit ayant besoin de soutien particulier fait des pas de géant</a:t>
            </a:r>
            <a:r>
              <a:rPr lang="fr-CA" sz="1200" b="0" i="0" u="none" strike="noStrike" baseline="0" dirty="0">
                <a:solidFill>
                  <a:srgbClr val="000000"/>
                </a:solidFill>
                <a:latin typeface="Raleway Medium" pitchFamily="2" charset="0"/>
              </a:rPr>
              <a:t>. Même s’il ne participe pas toujours exactement comme les autres à certaines activités, il voit, il entend, il ressent et il apprend</a:t>
            </a:r>
            <a:r>
              <a:rPr lang="fr-CA" sz="1200" b="0" i="0" u="none" strike="noStrike" baseline="0" dirty="0">
                <a:solidFill>
                  <a:srgbClr val="000000"/>
                </a:solidFill>
                <a:latin typeface="Raleway" pitchFamily="2" charset="0"/>
              </a:rPr>
              <a:t>.</a:t>
            </a:r>
          </a:p>
          <a:p>
            <a:endParaRPr lang="fr-CA" sz="1200" b="0" i="0" u="none" strike="noStrike" baseline="0" dirty="0">
              <a:solidFill>
                <a:srgbClr val="000000"/>
              </a:solidFill>
              <a:latin typeface="Raleway" pitchFamily="2"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4</a:t>
            </a:fld>
            <a:endParaRPr lang="fr-CA"/>
          </a:p>
        </p:txBody>
      </p:sp>
    </p:spTree>
    <p:extLst>
      <p:ext uri="{BB962C8B-B14F-4D97-AF65-F5344CB8AC3E}">
        <p14:creationId xmlns:p14="http://schemas.microsoft.com/office/powerpoint/2010/main" val="4111671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411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processus de demande d’aide financière est lourd pour les parents et les services de garde éducatifs et occasionne de nombreux délais pendant lesquels l’enfant ne reçoit pas tout le soutien nécessaire101. L’accès au financement exige des connaissances, de la volonté, des habiletés, du temps pour monter le dossier et la disponibilité des professionnels102. </a:t>
            </a:r>
          </a:p>
          <a:p>
            <a:r>
              <a:rPr lang="fr-CA" sz="1800" b="0" i="0" u="none" strike="noStrike" baseline="0" dirty="0">
                <a:solidFill>
                  <a:srgbClr val="000000"/>
                </a:solidFill>
                <a:latin typeface="Raleway" pitchFamily="2" charset="0"/>
              </a:rPr>
              <a:t>Éléments qui contribuent à la lourdeur administrative pour les parents et/ou les services de garde éducatifs à l’enfance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Les </a:t>
            </a:r>
            <a:r>
              <a:rPr lang="fr-CA" sz="1800" b="0" i="0" u="none" strike="noStrike" baseline="0" dirty="0">
                <a:solidFill>
                  <a:srgbClr val="000000"/>
                </a:solidFill>
                <a:latin typeface="Raleway" pitchFamily="2" charset="0"/>
              </a:rPr>
              <a:t>informations </a:t>
            </a:r>
            <a:r>
              <a:rPr lang="fr-CA" sz="1800" b="0" i="0" u="none" strike="noStrike" baseline="0" dirty="0">
                <a:solidFill>
                  <a:srgbClr val="000000"/>
                </a:solidFill>
                <a:latin typeface="Raleway Medium" pitchFamily="2" charset="0"/>
              </a:rPr>
              <a:t>sur les aides financières disponibles pour les familles ne sont pas centralisées et se trouvent sur les sites Web des divers ministères, ce qui complique la recherche des parents pour trouver l’aide à laquelle ils ont droit.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Il n’y a pas d’</a:t>
            </a:r>
            <a:r>
              <a:rPr lang="fr-CA" sz="1800" b="0" i="0" u="none" strike="noStrike" baseline="0" dirty="0">
                <a:solidFill>
                  <a:srgbClr val="000000"/>
                </a:solidFill>
                <a:latin typeface="Raleway" pitchFamily="2" charset="0"/>
              </a:rPr>
              <a:t>arrimages </a:t>
            </a:r>
            <a:r>
              <a:rPr lang="fr-CA" sz="1800" b="0" i="0" u="none" strike="noStrike" baseline="0" dirty="0">
                <a:solidFill>
                  <a:srgbClr val="000000"/>
                </a:solidFill>
                <a:latin typeface="Raleway Medium" pitchFamily="2" charset="0"/>
              </a:rPr>
              <a:t>entre les programmes. Par exemple, au Québec, le parent doit remplir deux demandes distinctes pour recevoir la Subvention pour enfant handicapé et le Supplément pour enfant handicapé nécessitant des soins exceptionnels103. Il en va de même pour les subventions fédérales. Même si les critères d’admissibilité sont semblables, les parents doivent refaire l’ensemble des démarches aux deux ordres gouvernementaux.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 complétion des </a:t>
            </a:r>
            <a:r>
              <a:rPr lang="fr-CA" sz="1800" b="0" i="0" u="none" strike="noStrike" baseline="0" dirty="0">
                <a:solidFill>
                  <a:srgbClr val="000000"/>
                </a:solidFill>
                <a:latin typeface="Raleway" pitchFamily="2" charset="0"/>
              </a:rPr>
              <a:t>formulaires </a:t>
            </a:r>
            <a:r>
              <a:rPr lang="fr-CA" sz="1800" b="0" i="0" u="none" strike="noStrike" baseline="0" dirty="0">
                <a:solidFill>
                  <a:srgbClr val="000000"/>
                </a:solidFill>
                <a:latin typeface="Raleway Medium" pitchFamily="2" charset="0"/>
              </a:rPr>
              <a:t>est fastidieuse et complexe. Certains comptent 17 pages, d’autres demandent aux parents de décrire et de documenter l’ensemble des limitations de leur enfant dans la vie quotidienne, et ce, à propos de sept habitudes de vie104.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De nombreux </a:t>
            </a:r>
            <a:r>
              <a:rPr lang="fr-CA" sz="1800" b="0" i="0" u="none" strike="noStrike" baseline="0" dirty="0">
                <a:solidFill>
                  <a:srgbClr val="000000"/>
                </a:solidFill>
                <a:latin typeface="Raleway" pitchFamily="2" charset="0"/>
              </a:rPr>
              <a:t>documents complémentaires </a:t>
            </a:r>
            <a:r>
              <a:rPr lang="fr-CA" sz="1800" b="0" i="0" u="none" strike="noStrike" baseline="0" dirty="0">
                <a:solidFill>
                  <a:srgbClr val="000000"/>
                </a:solidFill>
                <a:latin typeface="Raleway Medium" pitchFamily="2" charset="0"/>
              </a:rPr>
              <a:t>sont exigés et impliquent la participation de professionnels de la santé qui sont difficiles d’accès et qui ont peu de temps pour ces tâches administratives105.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Certaines </a:t>
            </a:r>
            <a:r>
              <a:rPr lang="fr-CA" sz="1800" b="0" i="0" u="none" strike="noStrike" baseline="0" dirty="0">
                <a:solidFill>
                  <a:srgbClr val="000000"/>
                </a:solidFill>
                <a:latin typeface="Raleway" pitchFamily="2" charset="0"/>
              </a:rPr>
              <a:t>demandes </a:t>
            </a:r>
            <a:r>
              <a:rPr lang="fr-CA" sz="1800" b="0" i="0" u="none" strike="noStrike" baseline="0" dirty="0">
                <a:solidFill>
                  <a:srgbClr val="000000"/>
                </a:solidFill>
                <a:latin typeface="Raleway Medium" pitchFamily="2" charset="0"/>
              </a:rPr>
              <a:t>doivent être faites annuellement, en fournissant de nouveau tous les documents, même si la situation de l’enfant demeure inchangée, comme ce pourrait être le cas pour un enfant avec une déficience intellectuelle, par exemple. </a:t>
            </a:r>
          </a:p>
          <a:p>
            <a:r>
              <a:rPr lang="fr-CA" sz="1800" b="0" i="0" u="none" strike="noStrike" baseline="0" dirty="0">
                <a:solidFill>
                  <a:srgbClr val="000000"/>
                </a:solidFill>
                <a:latin typeface="Raleway" pitchFamily="2" charset="0"/>
              </a:rPr>
              <a:t>La lourdeur administrative fait en sorte que des services de garde éducatifs renoncent à faire des demandes pour la Mesure exceptionnelle de soutien </a:t>
            </a:r>
            <a:r>
              <a:rPr lang="fr-CA" sz="1800" b="0" i="0" u="none" strike="noStrike" baseline="0" dirty="0">
                <a:solidFill>
                  <a:srgbClr val="000000"/>
                </a:solidFill>
                <a:latin typeface="Raleway Medium" pitchFamily="2" charset="0"/>
              </a:rPr>
              <a:t>(MES) destinée aux enfants avec de grands besoins. </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639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4A8371"/>
                </a:solidFill>
                <a:latin typeface="Raleway Medium" pitchFamily="2" charset="0"/>
              </a:rPr>
              <a:t>De nombreux organismes communautaires jouent un rôle important dans la vie des parents avec des enfants ayant besoin de soutien particulier. Leur contribution est de plusieurs ordres : information, répit, activités, accompagnement, etc. Selon un rapport de recherche portant sur les organismes communautaires qui soutiennent le bien-être des tout-petits, le financement de ces organismes ne leur permet pas de jouer pleinement leur rôle de promotion du bien-être des enfants, de soutien à leurs parents et de prévention des difficultés dans l’exercice de la parentalité</a:t>
            </a:r>
            <a:r>
              <a:rPr lang="fr-CA" sz="1800" b="0" i="0" u="none" strike="noStrike" baseline="0" dirty="0">
                <a:solidFill>
                  <a:srgbClr val="000000"/>
                </a:solidFill>
                <a:latin typeface="Raleway Medium" pitchFamily="2" charset="0"/>
              </a:rPr>
              <a:t>97</a:t>
            </a:r>
            <a:r>
              <a:rPr lang="fr-CA" sz="1800" b="0" i="0" u="none" strike="noStrike" baseline="0" dirty="0">
                <a:solidFill>
                  <a:srgbClr val="4A8371"/>
                </a:solidFill>
                <a:latin typeface="Raleway Medium" pitchFamily="2" charset="0"/>
              </a:rPr>
              <a:t>. </a:t>
            </a:r>
          </a:p>
          <a:p>
            <a:endParaRPr lang="fr-CA" sz="1800" b="0" i="0" u="none" strike="noStrike" baseline="0" dirty="0">
              <a:solidFill>
                <a:srgbClr val="4A8371"/>
              </a:solidFill>
              <a:latin typeface="Raleway Medium" pitchFamily="2" charset="0"/>
            </a:endParaRPr>
          </a:p>
          <a:p>
            <a:r>
              <a:rPr lang="fr-CA" sz="1800" b="0" i="0" u="none" strike="noStrike" baseline="0" dirty="0">
                <a:solidFill>
                  <a:srgbClr val="4A8371"/>
                </a:solidFill>
                <a:latin typeface="Raleway Medium" pitchFamily="2" charset="0"/>
              </a:rPr>
              <a:t>Le sous-financement crée des problèmes concrets pour ces organismes, tels qu’une diminution des activités, de mauvaises conditions de travail, une réduction des heures d’ouverture, des mises à pied temporaires ou permanentes, des fermetures temporaires ou définitives, etc.</a:t>
            </a:r>
            <a:r>
              <a:rPr lang="fr-CA" sz="1800" b="0" i="0" u="none" strike="noStrike" baseline="0" dirty="0">
                <a:solidFill>
                  <a:srgbClr val="000000"/>
                </a:solidFill>
                <a:latin typeface="Raleway Medium" pitchFamily="2" charset="0"/>
              </a:rPr>
              <a:t>98</a:t>
            </a:r>
            <a:r>
              <a:rPr lang="fr-CA" sz="1800" b="0" i="0" u="none" strike="noStrike" baseline="0" dirty="0">
                <a:solidFill>
                  <a:srgbClr val="4A8371"/>
                </a:solidFill>
                <a:latin typeface="Raleway Medium" pitchFamily="2" charset="0"/>
              </a:rPr>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54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a:solidFill>
                  <a:srgbClr val="4A8371"/>
                </a:solidFill>
                <a:latin typeface="Raleway Medium" pitchFamily="2" charset="0"/>
              </a:rPr>
              <a:t>Le Plan d’action gouvernemental en action communautaire 2022-2027 prévoit l’augmentation du financement gouvernemental en appui à la mission globale des organismes communautaires, dont ceux qui soutiennent les familles avec un enfant ayant besoin de soutien particulier99. De plus, en avril 2022, le gouvernement a annoncé une bonification des services de répit pour les personnes vivant avec un handicap et leur famille. Ces apports sont bien accueillis, mais les besoins de soutien des familles demeurent grands et les ressources communautaires insuffisantes</a:t>
            </a:r>
            <a:r>
              <a:rPr lang="fr-CA" sz="1200" b="0" i="0" u="none" strike="noStrike" baseline="0">
                <a:solidFill>
                  <a:srgbClr val="000000"/>
                </a:solidFill>
                <a:latin typeface="Raleway Medium" pitchFamily="2" charset="0"/>
              </a:rPr>
              <a:t>100 </a:t>
            </a:r>
            <a:endParaRPr lang="fr-CA" b="0">
              <a:latin typeface="Raleway Medium" pitchFamily="2" charset="0"/>
            </a:endParaRPr>
          </a:p>
          <a:p>
            <a:pPr algn="l"/>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9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134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491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ts val="2250"/>
              </a:lnSpc>
            </a:pPr>
            <a:r>
              <a:rPr lang="fr-CA" sz="1800" b="0" i="0" u="none" strike="noStrike" baseline="0" dirty="0">
                <a:solidFill>
                  <a:srgbClr val="000000"/>
                </a:solidFill>
                <a:latin typeface="Raleway Medium" pitchFamily="2" charset="0"/>
              </a:rPr>
              <a:t>Le personnel éducateur peut contribuer à la détection hâtive des difficultés développementales, étant donné sa proximité quotidienne avec les tout-petits. Malheureusement, il n’est pas toujours en mesure de jouer ce rôle important. </a:t>
            </a:r>
            <a:r>
              <a:rPr lang="en-CA" sz="1200" b="0" dirty="0">
                <a:effectLst/>
                <a:latin typeface="Raleway Medium" pitchFamily="2" charset="0"/>
              </a:rPr>
              <a:t>Les conditions </a:t>
            </a:r>
            <a:r>
              <a:rPr lang="en-CA" sz="1200" b="0" dirty="0" err="1">
                <a:effectLst/>
                <a:latin typeface="Raleway Medium" pitchFamily="2" charset="0"/>
              </a:rPr>
              <a:t>nommées</a:t>
            </a:r>
            <a:r>
              <a:rPr lang="en-CA" sz="1200" b="0" dirty="0">
                <a:effectLst/>
                <a:latin typeface="Raleway Medium" pitchFamily="2" charset="0"/>
              </a:rPr>
              <a:t> pour faire la detection </a:t>
            </a:r>
            <a:r>
              <a:rPr lang="en-CA" sz="1200" b="0" dirty="0" err="1">
                <a:effectLst/>
                <a:latin typeface="Raleway Medium" pitchFamily="2" charset="0"/>
              </a:rPr>
              <a:t>hâtive</a:t>
            </a:r>
            <a:r>
              <a:rPr lang="en-CA" sz="1200" b="0" dirty="0">
                <a:effectLst/>
                <a:latin typeface="Raleway Medium" pitchFamily="2" charset="0"/>
              </a:rPr>
              <a:t> </a:t>
            </a:r>
            <a:r>
              <a:rPr lang="en-CA" sz="1200" b="0" dirty="0" err="1">
                <a:effectLst/>
                <a:latin typeface="Raleway Medium" pitchFamily="2" charset="0"/>
              </a:rPr>
              <a:t>sont</a:t>
            </a:r>
            <a:r>
              <a:rPr lang="en-CA" sz="1200" b="0" dirty="0">
                <a:effectLst/>
                <a:latin typeface="Raleway Medium" pitchFamily="2" charset="0"/>
              </a:rPr>
              <a:t> : </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Avoir</a:t>
            </a:r>
            <a:r>
              <a:rPr lang="en-CA" sz="1200" b="0" dirty="0">
                <a:solidFill>
                  <a:srgbClr val="4A8371"/>
                </a:solidFill>
                <a:effectLst/>
                <a:latin typeface="Raleway Medium" pitchFamily="2" charset="0"/>
              </a:rPr>
              <a:t> du temps de </a:t>
            </a:r>
            <a:r>
              <a:rPr lang="en-CA" sz="1200" b="0" dirty="0" err="1">
                <a:solidFill>
                  <a:srgbClr val="4A8371"/>
                </a:solidFill>
                <a:effectLst/>
                <a:latin typeface="Raleway Medium" pitchFamily="2" charset="0"/>
              </a:rPr>
              <a:t>qualité</a:t>
            </a:r>
            <a:r>
              <a:rPr lang="en-CA" sz="1200" b="0" dirty="0">
                <a:solidFill>
                  <a:srgbClr val="4A8371"/>
                </a:solidFill>
                <a:effectLst/>
                <a:latin typeface="Raleway Medium" pitchFamily="2" charset="0"/>
              </a:rPr>
              <a:t> pour le faire.</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Avoir</a:t>
            </a:r>
            <a:r>
              <a:rPr lang="en-CA" sz="1200" b="0" dirty="0">
                <a:solidFill>
                  <a:srgbClr val="4A8371"/>
                </a:solidFill>
                <a:effectLst/>
                <a:latin typeface="Raleway Medium" pitchFamily="2" charset="0"/>
              </a:rPr>
              <a:t> des </a:t>
            </a:r>
            <a:r>
              <a:rPr lang="en-CA" sz="1200" b="0" dirty="0" err="1">
                <a:solidFill>
                  <a:srgbClr val="4A8371"/>
                </a:solidFill>
                <a:effectLst/>
                <a:latin typeface="Raleway Medium" pitchFamily="2" charset="0"/>
              </a:rPr>
              <a:t>connaissances</a:t>
            </a:r>
            <a:r>
              <a:rPr lang="en-CA" sz="1200" b="0" dirty="0">
                <a:solidFill>
                  <a:srgbClr val="4A8371"/>
                </a:solidFill>
                <a:effectLst/>
                <a:latin typeface="Raleway Medium" pitchFamily="2" charset="0"/>
              </a:rPr>
              <a:t> à jour.</a:t>
            </a:r>
          </a:p>
          <a:p>
            <a:pPr marL="285750" indent="-285750">
              <a:lnSpc>
                <a:spcPts val="2250"/>
              </a:lnSpc>
              <a:buFont typeface="Arial" panose="020B0604020202020204" pitchFamily="34" charset="0"/>
              <a:buChar char="•"/>
            </a:pPr>
            <a:r>
              <a:rPr lang="en-CA" sz="1200" b="0" dirty="0" err="1">
                <a:solidFill>
                  <a:srgbClr val="4A8371"/>
                </a:solidFill>
                <a:effectLst/>
                <a:latin typeface="Raleway Medium" pitchFamily="2" charset="0"/>
              </a:rPr>
              <a:t>Obtenir</a:t>
            </a:r>
            <a:r>
              <a:rPr lang="en-CA" sz="1200" b="0" dirty="0">
                <a:solidFill>
                  <a:srgbClr val="4A8371"/>
                </a:solidFill>
                <a:effectLst/>
                <a:latin typeface="Raleway Medium" pitchFamily="2" charset="0"/>
              </a:rPr>
              <a:t> un </a:t>
            </a:r>
            <a:r>
              <a:rPr lang="en-CA" sz="1200" b="0" dirty="0" err="1">
                <a:solidFill>
                  <a:srgbClr val="4A8371"/>
                </a:solidFill>
                <a:effectLst/>
                <a:latin typeface="Raleway Medium" pitchFamily="2" charset="0"/>
              </a:rPr>
              <a:t>accompagnement</a:t>
            </a:r>
            <a:r>
              <a:rPr lang="en-CA" sz="1200" b="0" dirty="0">
                <a:solidFill>
                  <a:srgbClr val="4A8371"/>
                </a:solidFill>
                <a:effectLst/>
                <a:latin typeface="Raleway Medium" pitchFamily="2" charset="0"/>
              </a:rPr>
              <a:t>.</a:t>
            </a:r>
            <a:endParaRPr lang="en-CA" sz="1200" b="0" dirty="0">
              <a:effectLst/>
              <a:latin typeface="Raleway Medium" pitchFamily="2" charset="0"/>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79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formation initiale et continue du personnel éducateur et des enseignants a été désignée comme un </a:t>
            </a:r>
            <a:r>
              <a:rPr lang="fr-CA" sz="1800" b="0" i="0" u="none" strike="noStrike" baseline="0" dirty="0">
                <a:solidFill>
                  <a:srgbClr val="000000"/>
                </a:solidFill>
                <a:latin typeface="Raleway" pitchFamily="2" charset="0"/>
              </a:rPr>
              <a:t>élément clé pour favoriser l’adoption d’une approche inclusive en services de garde éducatifs à l’enfance et à la maternelle</a:t>
            </a:r>
            <a:r>
              <a:rPr lang="fr-CA" sz="1800" b="0" i="0" u="none" strike="noStrike" baseline="0" dirty="0">
                <a:solidFill>
                  <a:srgbClr val="000000"/>
                </a:solidFill>
                <a:latin typeface="Raleway Medium" pitchFamily="2" charset="0"/>
              </a:rPr>
              <a:t>121</a:t>
            </a:r>
            <a:r>
              <a:rPr lang="fr-CA" sz="1800" b="0" i="0" u="none" strike="noStrike" baseline="0" dirty="0">
                <a:solidFill>
                  <a:srgbClr val="000000"/>
                </a:solidFill>
                <a:latin typeface="Raleway" pitchFamily="2" charset="0"/>
              </a:rPr>
              <a:t>. C’est également une des pierres angulaires de la qualité d’un service de garde éducatif. </a:t>
            </a:r>
          </a:p>
          <a:p>
            <a:endParaRPr lang="fr-CA" sz="1800" b="0" i="0" u="none" strike="noStrike" baseline="0" dirty="0">
              <a:solidFill>
                <a:srgbClr val="000000"/>
              </a:solidFill>
              <a:latin typeface="Raleway" pitchFamily="2" charset="0"/>
            </a:endParaRPr>
          </a:p>
          <a:p>
            <a:r>
              <a:rPr lang="fr-CA" sz="1800" b="0" i="0" u="none" strike="noStrike" baseline="0" dirty="0">
                <a:solidFill>
                  <a:srgbClr val="000000"/>
                </a:solidFill>
                <a:latin typeface="Raleway Medium" pitchFamily="2" charset="0"/>
              </a:rPr>
              <a:t>La formation initiale et continue du personnel éducateur permet, notamment, de développer des compétences en soutien aux besoins, une attitude et des valeurs inclusives, ainsi que des aptitudes sur le plan des collaborations intersectorielles. </a:t>
            </a:r>
          </a:p>
          <a:p>
            <a:r>
              <a:rPr lang="fr-CA" sz="1800" b="0" i="0" u="none" strike="noStrike" baseline="0" dirty="0">
                <a:solidFill>
                  <a:srgbClr val="000000"/>
                </a:solidFill>
                <a:latin typeface="Raleway SemiBold" pitchFamily="2" charset="0"/>
              </a:rPr>
              <a:t>Le programme de formation collégiale </a:t>
            </a:r>
            <a:r>
              <a:rPr lang="fr-CA" sz="1800" b="0" i="1" u="none" strike="noStrike" baseline="0" dirty="0">
                <a:solidFill>
                  <a:srgbClr val="000000"/>
                </a:solidFill>
                <a:latin typeface="Raleway SemiBold" pitchFamily="2" charset="0"/>
              </a:rPr>
              <a:t>Techniques d’éducation à l’enfance </a:t>
            </a:r>
            <a:r>
              <a:rPr lang="fr-CA" sz="1800" b="0" i="0" u="none" strike="noStrike" baseline="0" dirty="0">
                <a:solidFill>
                  <a:srgbClr val="000000"/>
                </a:solidFill>
                <a:latin typeface="Raleway SemiBold" pitchFamily="2" charset="0"/>
              </a:rPr>
              <a:t>a été révisé dernièrement et une nouvelle compétence propre aux enfants ayant besoin de soutien particulier a été ajoutée. Toutefois, l’effet concret ne se fera pas sentir immédiatement dans l’ensemble des services de garde éducatifs à l’enfance. </a:t>
            </a:r>
          </a:p>
          <a:p>
            <a:endParaRPr lang="fr-CA" sz="1800" b="0" i="0" u="none" strike="noStrike" baseline="0" dirty="0">
              <a:solidFill>
                <a:srgbClr val="000000"/>
              </a:solidFill>
              <a:latin typeface="Raleway SemiBold" pitchFamily="2" charset="0"/>
            </a:endParaRPr>
          </a:p>
          <a:p>
            <a:r>
              <a:rPr lang="fr-CA" sz="1800" b="0" i="0" u="none" strike="noStrike" baseline="0" dirty="0">
                <a:solidFill>
                  <a:srgbClr val="000000"/>
                </a:solidFill>
                <a:latin typeface="Raleway Black" pitchFamily="2" charset="0"/>
              </a:rPr>
              <a:t>Pour le personnel enseignant</a:t>
            </a:r>
            <a:r>
              <a:rPr lang="fr-CA" sz="1800" b="0" i="0" u="none" strike="noStrike" baseline="0" dirty="0">
                <a:solidFill>
                  <a:srgbClr val="000000"/>
                </a:solidFill>
                <a:latin typeface="Raleway SemiBold" pitchFamily="2" charset="0"/>
              </a:rPr>
              <a:t>, la formation initiale portant sur les enfants ayant besoin de soutien particulier varie selon son parcours universitaire. De façon générale, le cursus contient peu de cours sur l’inclusion des enfants ayant besoin de soutien particulier. Ce manque de formation initiale ferait en sorte que certains enseignants ne seraient pas suffisamment préparés pour soutenir les élèves en situation de handicap ou ayant des difficultés</a:t>
            </a:r>
            <a:r>
              <a:rPr lang="fr-CA" sz="1800" b="0" i="0" u="none" strike="noStrike" baseline="0" dirty="0">
                <a:solidFill>
                  <a:srgbClr val="000000"/>
                </a:solidFill>
                <a:latin typeface="Raleway Medium" pitchFamily="2" charset="0"/>
              </a:rPr>
              <a:t>124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89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Dans son parcours, un tout-petit ayant besoin de soutien particulier fréquentera divers milieux. Dans ce contexte, la collaboration et la continuité entre les milieux et avec les parents sont primordiales. Elles favorisent la cohérence des interventions au sein de la famille, du service de garde éducatif ou de l’école et avec les professionnels du réseau de la santé et des services sociaux. Cela permet notamment à chacun de mettre à profit l’expertise de l’autre et ainsi de mieux soutenir le tout-petit. </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763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a:solidFill>
                  <a:srgbClr val="4A8371"/>
                </a:solidFill>
                <a:latin typeface="Raleway SemiBold" pitchFamily="2" charset="0"/>
              </a:rPr>
              <a:t>La collaboration avec les ressources à l’extérieur des réseaux habituels est aussi souhaitée. Des professionnels de la santé ont nommé la nécessité de bonifier et d’arrimer davantage l’offre de services des différentes organisations qui composent le réseau communautaire (p. ex., services de pédiatrie sociale, organismes pour les mères monoparentales et immigrantes, bibliothèques, camp d’orthophonie sociale, associations) avec celle des établissements du réseau de la santé et des services sociaux</a:t>
            </a:r>
            <a:r>
              <a:rPr lang="fr-CA" sz="1800" b="0" i="0" u="none" strike="noStrike" baseline="0">
                <a:solidFill>
                  <a:srgbClr val="000000"/>
                </a:solidFill>
                <a:latin typeface="Raleway SemiBold" pitchFamily="2" charset="0"/>
              </a:rPr>
              <a:t>132</a:t>
            </a:r>
            <a:r>
              <a:rPr lang="fr-CA" sz="1800" b="0" i="0" u="none" strike="noStrike" baseline="0">
                <a:solidFill>
                  <a:srgbClr val="4A8371"/>
                </a:solidFill>
                <a:latin typeface="Raleway SemiBold" pitchFamily="2" charset="0"/>
              </a:rPr>
              <a:t>. </a:t>
            </a:r>
            <a:endParaRPr lang="fr-CA" b="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61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Raleway Medium" pitchFamily="2" charset="0"/>
                <a:ea typeface="Calibri" panose="020F0502020204030204" pitchFamily="34" charset="0"/>
                <a:cs typeface="Arial" panose="020B0604020202020204" pitchFamily="34" charset="0"/>
              </a:rPr>
              <a:t>On reconnaît </a:t>
            </a:r>
            <a:r>
              <a:rPr lang="fr-CA" sz="1200" b="0" kern="100" dirty="0">
                <a:effectLst/>
                <a:latin typeface="Raleway Medium" pitchFamily="2" charset="0"/>
                <a:ea typeface="Calibri" panose="020F0502020204030204" pitchFamily="34" charset="0"/>
                <a:cs typeface="Arial" panose="020B0604020202020204" pitchFamily="34" charset="0"/>
              </a:rPr>
              <a:t>que </a:t>
            </a:r>
            <a:r>
              <a:rPr lang="fr-CA" sz="1200" b="0" kern="100" dirty="0">
                <a:solidFill>
                  <a:srgbClr val="811524"/>
                </a:solidFill>
                <a:effectLst/>
                <a:latin typeface="Raleway ExtraBold" pitchFamily="2" charset="0"/>
                <a:ea typeface="Calibri" panose="020F0502020204030204" pitchFamily="34" charset="0"/>
                <a:cs typeface="Arial" panose="020B0604020202020204" pitchFamily="34" charset="0"/>
              </a:rPr>
              <a:t>tous</a:t>
            </a:r>
            <a:r>
              <a:rPr lang="fr-CA" sz="1200" b="0" kern="100" dirty="0">
                <a:effectLst/>
                <a:latin typeface="Raleway" pitchFamily="2" charset="0"/>
                <a:ea typeface="Calibri" panose="020F0502020204030204" pitchFamily="34" charset="0"/>
                <a:cs typeface="Arial" panose="020B0604020202020204" pitchFamily="34" charset="0"/>
              </a:rPr>
              <a:t> </a:t>
            </a:r>
            <a:r>
              <a:rPr lang="fr-CA" sz="1200" b="0" kern="100" dirty="0">
                <a:effectLst/>
                <a:latin typeface="Raleway Medium" pitchFamily="2" charset="0"/>
                <a:ea typeface="Calibri" panose="020F0502020204030204" pitchFamily="34" charset="0"/>
                <a:cs typeface="Arial" panose="020B0604020202020204" pitchFamily="34" charset="0"/>
              </a:rPr>
              <a:t>les </a:t>
            </a:r>
            <a:r>
              <a:rPr lang="fr-CA" sz="1200" kern="100" dirty="0">
                <a:effectLst/>
                <a:latin typeface="Raleway Medium" pitchFamily="2" charset="0"/>
                <a:ea typeface="Calibri" panose="020F0502020204030204" pitchFamily="34" charset="0"/>
                <a:cs typeface="Arial" panose="020B0604020202020204" pitchFamily="34" charset="0"/>
              </a:rPr>
              <a:t>enfants peuvent vivre leur vie d’enfant en socialisant, en jouant avec les autres et en participant à des activités, peu importe les différences observées dans leur comportement, leur fonctionnement ou leurs apprentissages.</a:t>
            </a:r>
          </a:p>
          <a:p>
            <a:endParaRPr lang="fr-CA" sz="1800" b="0" i="0" u="none" strike="noStrike" baseline="0" dirty="0">
              <a:solidFill>
                <a:srgbClr val="B8272D"/>
              </a:solidFill>
              <a:latin typeface="Raleway" pitchFamily="2" charset="0"/>
            </a:endParaRPr>
          </a:p>
          <a:p>
            <a:r>
              <a:rPr lang="fr-CA" sz="1800" b="0" i="0" u="none" strike="noStrike" baseline="0" dirty="0">
                <a:solidFill>
                  <a:srgbClr val="B8272D"/>
                </a:solidFill>
                <a:latin typeface="Raleway" pitchFamily="2" charset="0"/>
              </a:rPr>
              <a:t>Selon la </a:t>
            </a:r>
            <a:r>
              <a:rPr lang="fr-CA" sz="1800" b="0" i="1" u="none" strike="noStrike" baseline="0" dirty="0">
                <a:solidFill>
                  <a:srgbClr val="B8272D"/>
                </a:solidFill>
                <a:latin typeface="Raleway ExtraBold" pitchFamily="2" charset="0"/>
              </a:rPr>
              <a:t>Charte québécoise des droits et libertés de la personne </a:t>
            </a:r>
            <a:r>
              <a:rPr lang="fr-CA" sz="1800" b="0" i="0" u="none" strike="noStrike" baseline="0" dirty="0">
                <a:solidFill>
                  <a:srgbClr val="B8272D"/>
                </a:solidFill>
                <a:latin typeface="Raleway" pitchFamily="2" charset="0"/>
              </a:rPr>
              <a:t>: </a:t>
            </a:r>
          </a:p>
          <a:p>
            <a:r>
              <a:rPr lang="fr-CA" sz="1800" b="0" i="0" u="none" strike="noStrike" baseline="0" dirty="0">
                <a:solidFill>
                  <a:srgbClr val="B8272D"/>
                </a:solidFill>
                <a:latin typeface="Raleway" pitchFamily="2" charset="0"/>
              </a:rPr>
              <a:t>« Toute personne a droit à la reconnaissance et à l’exercice, en pleine égalité, des droits et libertés de la personne, sans distinction, exclusion ou préférence </a:t>
            </a:r>
            <a:r>
              <a:rPr lang="fr-CA" sz="1800" b="0" i="0" u="none" strike="noStrike" baseline="0" dirty="0">
                <a:solidFill>
                  <a:srgbClr val="B8272D"/>
                </a:solidFill>
                <a:latin typeface="Raleway SemiBold" pitchFamily="2" charset="0"/>
              </a:rPr>
              <a:t>fondée sur la race, la couleur, le sexe, l’identité ou l’expression de genre, la grossesse, l’orientation sexuelle, l’état civil, l’âge sauf dans la mesure prévue par la loi, la religion, les convictions politiques, la langue, l’origine ethnique ou nationale, la condition sociale, le handicap ou l’utilisation d’un moyen pour pallier ce handicap. </a:t>
            </a:r>
            <a:r>
              <a:rPr lang="fr-CA" sz="1800" b="0" i="0" u="none" strike="noStrike" baseline="0" dirty="0">
                <a:solidFill>
                  <a:srgbClr val="B8272D"/>
                </a:solidFill>
                <a:latin typeface="Raleway" pitchFamily="2" charset="0"/>
              </a:rPr>
              <a:t>Il y a discrimination lorsqu’une telle distinction, exclusion ou préférence a pour effet de détruire ou de compromettre ce droit. »</a:t>
            </a:r>
            <a:endParaRPr lang="fr-CA" sz="1200" b="0" kern="100" dirty="0">
              <a:effectLst/>
              <a:latin typeface="Raleway Medium" pitchFamily="2" charset="0"/>
              <a:ea typeface="Calibri" panose="020F050202020403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a:t>
            </a:fld>
            <a:endParaRPr lang="fr-CA"/>
          </a:p>
        </p:txBody>
      </p:sp>
    </p:spTree>
    <p:extLst>
      <p:ext uri="{BB962C8B-B14F-4D97-AF65-F5344CB8AC3E}">
        <p14:creationId xmlns:p14="http://schemas.microsoft.com/office/powerpoint/2010/main" val="1350208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Le passage à l’école représente une étape déterminante dans la vie d’un enfant et de sa famille. Si elle est vécue de façon harmonieuse, elle servira d’assise pour les transitions futures133. Des résultats de recherches diverses démontrent en effet qu’une transition positive a des répercussions sur la motivation des enfants, leur engagement, leur persévérance et leur réussite future134. La planification de cette transition scolaire, bien qu’importante pour tous les enfants, revêt une </a:t>
            </a:r>
            <a:r>
              <a:rPr lang="fr-CA" sz="1800" b="0" i="0" u="none" strike="noStrike" baseline="0" dirty="0">
                <a:solidFill>
                  <a:srgbClr val="000000"/>
                </a:solidFill>
                <a:latin typeface="Raleway" pitchFamily="2" charset="0"/>
              </a:rPr>
              <a:t>importance particulière pour les enfants ayant besoin de soutien particulier</a:t>
            </a:r>
            <a:r>
              <a:rPr lang="fr-CA" sz="1800" b="0" i="0" u="none" strike="noStrike" baseline="0" dirty="0">
                <a:solidFill>
                  <a:srgbClr val="000000"/>
                </a:solidFill>
                <a:latin typeface="Raleway Medium" pitchFamily="2" charset="0"/>
              </a:rPr>
              <a:t>, qui peuvent être plus vulnérables aux défis que pose cette transition135. </a:t>
            </a:r>
          </a:p>
          <a:p>
            <a:r>
              <a:rPr lang="fr-CA" sz="1800" b="0" i="0" u="none" strike="noStrike" baseline="0" dirty="0">
                <a:solidFill>
                  <a:srgbClr val="000000"/>
                </a:solidFill>
                <a:latin typeface="Raleway Medium" pitchFamily="2" charset="0"/>
              </a:rPr>
              <a:t>Dans cette perspective, la collaboration et la continuité entre les milieux fréquentés par le tout-petit ayant besoin de soutien particulier ont une importance significative lors de la transition scolaire. Toutefois, certains facteurs créent des bris de services lors de la transition. Parmi les défis identifiés dans la littérature ou dans les enquêtes, on note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peu de </a:t>
            </a:r>
            <a:r>
              <a:rPr lang="fr-CA" sz="1800" b="0" i="0" u="none" strike="noStrike" baseline="0" dirty="0">
                <a:solidFill>
                  <a:srgbClr val="000000"/>
                </a:solidFill>
                <a:latin typeface="Raleway" pitchFamily="2" charset="0"/>
              </a:rPr>
              <a:t>coordination </a:t>
            </a:r>
            <a:r>
              <a:rPr lang="fr-CA" sz="1800" b="0" i="0" u="none" strike="noStrike" baseline="0" dirty="0">
                <a:solidFill>
                  <a:srgbClr val="000000"/>
                </a:solidFill>
                <a:latin typeface="Raleway Medium" pitchFamily="2" charset="0"/>
              </a:rPr>
              <a:t>pour la planification de la transition de chaque enfant136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de </a:t>
            </a:r>
            <a:r>
              <a:rPr lang="fr-CA" sz="1800" b="0" i="0" u="none" strike="noStrike" baseline="0" dirty="0">
                <a:solidFill>
                  <a:srgbClr val="000000"/>
                </a:solidFill>
                <a:latin typeface="Raleway" pitchFamily="2" charset="0"/>
              </a:rPr>
              <a:t>communication </a:t>
            </a:r>
            <a:r>
              <a:rPr lang="fr-CA" sz="1800" b="0" i="0" u="none" strike="noStrike" baseline="0" dirty="0">
                <a:solidFill>
                  <a:srgbClr val="000000"/>
                </a:solidFill>
                <a:latin typeface="Raleway Medium" pitchFamily="2" charset="0"/>
              </a:rPr>
              <a:t>entre le service de garde éducatif à l’enfance et le milieu scolaire137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de </a:t>
            </a:r>
            <a:r>
              <a:rPr lang="fr-CA" sz="1800" b="0" i="0" u="none" strike="noStrike" baseline="0" dirty="0">
                <a:solidFill>
                  <a:srgbClr val="000000"/>
                </a:solidFill>
                <a:latin typeface="Raleway" pitchFamily="2" charset="0"/>
              </a:rPr>
              <a:t>communication </a:t>
            </a:r>
            <a:r>
              <a:rPr lang="fr-CA" sz="1800" b="0" i="0" u="none" strike="noStrike" baseline="0" dirty="0">
                <a:solidFill>
                  <a:srgbClr val="000000"/>
                </a:solidFill>
                <a:latin typeface="Raleway Medium" pitchFamily="2" charset="0"/>
              </a:rPr>
              <a:t>entre le milieu scolaire et les parents138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l’absence de </a:t>
            </a:r>
            <a:r>
              <a:rPr lang="fr-CA" sz="1800" b="0" i="0" u="none" strike="noStrike" baseline="0" dirty="0">
                <a:solidFill>
                  <a:srgbClr val="000000"/>
                </a:solidFill>
                <a:latin typeface="Raleway" pitchFamily="2" charset="0"/>
              </a:rPr>
              <a:t>financement </a:t>
            </a:r>
            <a:r>
              <a:rPr lang="fr-CA" sz="1800" b="0" i="0" u="none" strike="noStrike" baseline="0" dirty="0">
                <a:solidFill>
                  <a:srgbClr val="000000"/>
                </a:solidFill>
                <a:latin typeface="Raleway Medium" pitchFamily="2" charset="0"/>
              </a:rPr>
              <a:t>continu créant une coupure dans les services139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manque d’</a:t>
            </a:r>
            <a:r>
              <a:rPr lang="fr-CA" sz="1800" b="0" i="0" u="none" strike="noStrike" baseline="0" dirty="0">
                <a:solidFill>
                  <a:srgbClr val="000000"/>
                </a:solidFill>
                <a:latin typeface="Raleway" pitchFamily="2" charset="0"/>
              </a:rPr>
              <a:t>information </a:t>
            </a:r>
            <a:r>
              <a:rPr lang="fr-CA" sz="1800" b="0" i="0" u="none" strike="noStrike" baseline="0" dirty="0">
                <a:solidFill>
                  <a:srgbClr val="000000"/>
                </a:solidFill>
                <a:latin typeface="Raleway Medium" pitchFamily="2" charset="0"/>
              </a:rPr>
              <a:t>pour les parents au sujet de l’offre scolaire adaptée à la réalité de leur enfant140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Ainsi, malgré le désir de faciliter la transition scolaire, la planification de cette transition repose encore beaucoup sur la bonne volonté d’individus, ou même, dans plusieurs cas, sur les parents.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38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kern="0">
                <a:solidFill>
                  <a:srgbClr val="000000"/>
                </a:solidFill>
                <a:effectLst/>
                <a:latin typeface="Raleway Light" pitchFamily="2" charset="0"/>
                <a:ea typeface="Calibri" panose="020F0502020204030204" pitchFamily="34" charset="0"/>
                <a:cs typeface="Raleway Medium" pitchFamily="2" charset="0"/>
              </a:rPr>
              <a:t>Des chercheurs soulignent qu’au Québec, les pratiques de collaboration entre les milieux (services de garde éducatifs, services de santé, services sociaux, milieu scolaire, etc.) lors des transitions sont encore difficiles à établir et peu adaptées aux besoins complexes des enfants. L’Institut national d’excellence en santé et en services sociaux mentionne également que la collaboration à l’intérieur d’un même réseau peut aussi s’avérer compliquée. C’est le cas notamment dans le réseau de la santé et des services sociaux.</a:t>
            </a:r>
            <a:endParaRPr lang="fr-C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63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a:latin typeface="Raleway Medium" pitchFamily="2" charset="0"/>
              </a:rPr>
              <a:t>Certaines offres de services du réseau de la santé et des services sociaux ont été développées pour les enfants âgés de 0 à 5 ans, ce qui entraîne un bris de services quand le tout-petit entre à l’école. Malheureusement, cette rupture arrive dans une période où la famille vit beaucoup de changements.</a:t>
            </a:r>
          </a:p>
          <a:p>
            <a:r>
              <a:rPr lang="fr-CA" sz="1800">
                <a:latin typeface="Raleway Medium" pitchFamily="2" charset="0"/>
              </a:rPr>
              <a:t>Une offre de services en continu de 0 à 8 ans de la part du réseau de la santé et des services sociaux optimiserait le développement des enfants et faciliterait la continuité lors de la transition scolaire.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3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Les premières années sont décisives pour le développement de </a:t>
            </a:r>
            <a:r>
              <a:rPr lang="fr-CA" sz="1800" b="0" kern="0" dirty="0">
                <a:solidFill>
                  <a:srgbClr val="000000"/>
                </a:solidFill>
                <a:effectLst/>
                <a:latin typeface="Raleway Light" pitchFamily="2" charset="0"/>
                <a:ea typeface="Calibri" panose="020F0502020204030204" pitchFamily="34" charset="0"/>
                <a:cs typeface="Raleway" pitchFamily="2" charset="0"/>
              </a:rPr>
              <a:t>tous </a:t>
            </a:r>
            <a:r>
              <a:rPr lang="fr-CA" sz="1800" b="0" kern="0" dirty="0">
                <a:solidFill>
                  <a:srgbClr val="000000"/>
                </a:solidFill>
                <a:effectLst/>
                <a:latin typeface="Raleway Light" pitchFamily="2" charset="0"/>
                <a:ea typeface="Calibri" panose="020F0502020204030204" pitchFamily="34" charset="0"/>
                <a:cs typeface="Raleway Medium" pitchFamily="2" charset="0"/>
              </a:rPr>
              <a:t>les enfants. C’est à ce moment que se construisent les bases pour leurs apprentissages futurs. Or, </a:t>
            </a:r>
            <a:r>
              <a:rPr lang="fr-CA" sz="1800" b="0" kern="0" dirty="0">
                <a:solidFill>
                  <a:srgbClr val="000000"/>
                </a:solidFill>
                <a:effectLst/>
                <a:latin typeface="Raleway Light" pitchFamily="2" charset="0"/>
                <a:ea typeface="Calibri" panose="020F0502020204030204" pitchFamily="34" charset="0"/>
                <a:cs typeface="Raleway" pitchFamily="2" charset="0"/>
              </a:rPr>
              <a:t>les enfants ayant besoin de soutien particulier sont plus souvent privés de ces occasions de développement et d’apprentissage</a:t>
            </a:r>
            <a:r>
              <a:rPr lang="fr-CA" sz="1800" b="0" kern="0" dirty="0">
                <a:solidFill>
                  <a:srgbClr val="000000"/>
                </a:solidFill>
                <a:effectLst/>
                <a:latin typeface="Raleway Light" pitchFamily="2" charset="0"/>
                <a:ea typeface="Calibri" panose="020F0502020204030204" pitchFamily="34" charset="0"/>
                <a:cs typeface="Raleway Medium" pitchFamily="2" charset="0"/>
              </a:rPr>
              <a:t>. Cette injustice accentue les iniquités entre ces enfants et ceux ayant un développement dit typique.</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 </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105"/>
              </a:lnSpc>
              <a:spcBef>
                <a:spcPts val="400"/>
              </a:spcBef>
              <a:spcAft>
                <a:spcPts val="9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La situation actuelle est d’autant plus préoccupante que des interventions précoces de qualité peuvent influencer de façon significative la vie des enfants avec des difficultés de développement. Elles peuvent permettre de </a:t>
            </a:r>
            <a:r>
              <a:rPr lang="fr-CA" sz="1800" b="0" kern="0" dirty="0">
                <a:solidFill>
                  <a:srgbClr val="000000"/>
                </a:solidFill>
                <a:effectLst/>
                <a:latin typeface="Raleway Light" pitchFamily="2" charset="0"/>
                <a:ea typeface="Calibri" panose="020F0502020204030204" pitchFamily="34" charset="0"/>
                <a:cs typeface="Raleway" pitchFamily="2" charset="0"/>
              </a:rPr>
              <a:t>prévenir l’apparition de difficultés plus importantes, ainsi que favoriser le développement et l’adaptation du tout-petit</a:t>
            </a:r>
            <a:r>
              <a:rPr lang="fr-CA" sz="1800" b="0" kern="0" dirty="0">
                <a:solidFill>
                  <a:srgbClr val="000000"/>
                </a:solidFill>
                <a:effectLst/>
                <a:latin typeface="Raleway Light" pitchFamily="2" charset="0"/>
                <a:ea typeface="Calibri" panose="020F0502020204030204" pitchFamily="34" charset="0"/>
                <a:cs typeface="Raleway Medium" pitchFamily="2" charset="0"/>
              </a:rPr>
              <a:t>. </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b="0" kern="0" dirty="0">
              <a:solidFill>
                <a:srgbClr val="000000"/>
              </a:solidFill>
              <a:effectLst/>
              <a:latin typeface="Raleway Light" pitchFamily="2" charset="0"/>
              <a:ea typeface="Calibri" panose="020F0502020204030204" pitchFamily="34" charset="0"/>
              <a:cs typeface="Raleway Medium" pitchFamily="2" charset="0"/>
            </a:endParaRPr>
          </a:p>
          <a:p>
            <a:pPr>
              <a:lnSpc>
                <a:spcPct val="107000"/>
              </a:lnSpc>
              <a:spcAft>
                <a:spcPts val="800"/>
              </a:spcAft>
            </a:pPr>
            <a:r>
              <a:rPr lang="fr-CA" sz="1800" b="0" kern="0" dirty="0">
                <a:solidFill>
                  <a:srgbClr val="000000"/>
                </a:solidFill>
                <a:effectLst/>
                <a:latin typeface="Raleway Light" pitchFamily="2" charset="0"/>
                <a:ea typeface="Calibri" panose="020F0502020204030204" pitchFamily="34" charset="0"/>
                <a:cs typeface="Raleway Medium" pitchFamily="2" charset="0"/>
              </a:rPr>
              <a:t>Ajoutons que de </a:t>
            </a:r>
            <a:r>
              <a:rPr lang="fr-CA" sz="1800" b="0" kern="0" dirty="0">
                <a:solidFill>
                  <a:srgbClr val="000000"/>
                </a:solidFill>
                <a:effectLst/>
                <a:latin typeface="Raleway Light" pitchFamily="2" charset="0"/>
                <a:ea typeface="Calibri" panose="020F0502020204030204" pitchFamily="34" charset="0"/>
                <a:cs typeface="Raleway" pitchFamily="2" charset="0"/>
              </a:rPr>
              <a:t>ne pas avoir accès aux services qui permettent d’agir tôt peut amplifier les difficultés </a:t>
            </a:r>
            <a:r>
              <a:rPr lang="fr-CA" sz="1800" b="0" kern="0" dirty="0">
                <a:solidFill>
                  <a:srgbClr val="000000"/>
                </a:solidFill>
                <a:effectLst/>
                <a:latin typeface="Raleway Light" pitchFamily="2" charset="0"/>
                <a:ea typeface="Calibri" panose="020F0502020204030204" pitchFamily="34" charset="0"/>
                <a:cs typeface="Raleway Medium" pitchFamily="2" charset="0"/>
              </a:rPr>
              <a:t>en entraînant des conséquences dans le développement social et scolaire. Par exemple, un enfant qui éprouve des difficultés de langage et qui ne peut pas consulter en orthophonie sera plus à risque de manifester des problèmes de comportement, de rendement scolaire et d’adaptation sociale, car le développement du langage est primordial pour acquérir des habiletés sociales et pour l’apprentissage scolaire.</a:t>
            </a:r>
            <a:endParaRPr lang="fr-CA"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30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a:t>
            </a:r>
            <a:r>
              <a:rPr lang="fr-CA" sz="1800" b="0" i="0" u="none" strike="noStrike" baseline="0" dirty="0">
                <a:solidFill>
                  <a:srgbClr val="000000"/>
                </a:solidFill>
                <a:latin typeface="Raleway Medium" pitchFamily="2" charset="0"/>
              </a:rPr>
              <a:t>parents ayant un enfant avec un problème de santé ou de développement sont plus susceptibles que les autres de percevoir leur état de santé comme moyen ou mauvais. </a:t>
            </a:r>
          </a:p>
          <a:p>
            <a:r>
              <a:rPr lang="fr-CA" sz="1800" b="0" i="0" u="none" strike="noStrike" baseline="0" dirty="0">
                <a:solidFill>
                  <a:srgbClr val="000000"/>
                </a:solidFill>
                <a:latin typeface="Raleway Medium" pitchFamily="2" charset="0"/>
              </a:rPr>
              <a:t>Les parents d’enfants ayant un trouble neurodéveloppemental, comme un trouble du spectre de l’autisme ou une déficience intellectuelle, sont ceux qui risquent le plus de développer des problèmes de </a:t>
            </a:r>
            <a:r>
              <a:rPr lang="fr-CA" sz="1800" b="0" i="0" u="none" strike="noStrike" baseline="0" dirty="0">
                <a:solidFill>
                  <a:srgbClr val="000000"/>
                </a:solidFill>
                <a:latin typeface="Raleway" pitchFamily="2" charset="0"/>
              </a:rPr>
              <a:t>santé mentale</a:t>
            </a:r>
            <a:r>
              <a:rPr lang="fr-CA" sz="1800" b="0" i="0" u="none" strike="noStrike" baseline="0" dirty="0">
                <a:solidFill>
                  <a:srgbClr val="000000"/>
                </a:solidFill>
                <a:latin typeface="Raleway Medium" pitchFamily="2" charset="0"/>
              </a:rPr>
              <a:t>. </a:t>
            </a:r>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305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a:solidFill>
                  <a:srgbClr val="000000"/>
                </a:solidFill>
                <a:latin typeface="Raleway Medium" pitchFamily="2" charset="0"/>
              </a:rPr>
              <a:t>L’organisation de la vie quotidienne avec le tout-petit, les soins particuliers qu’il requiert, les nombreuses démarches pour obtenir des services, les rendez-vous chez les spécialistes et les soins aux autres enfants de la famille mobilisent le temps et l’énergie des parents. </a:t>
            </a:r>
            <a:endParaRPr lang="fr-CA" sz="1800" b="0" i="0" u="none" strike="noStrike" baseline="0">
              <a:solidFill>
                <a:srgbClr val="000000"/>
              </a:solidFill>
              <a:latin typeface="Raleway"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6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089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situation financière des familles avec des tout-petits ayant besoin de soutien particulier est modifiée de nombreuses manières :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recours au privé </a:t>
            </a:r>
            <a:r>
              <a:rPr lang="fr-CA" sz="1800" b="0" i="0" u="none" strike="noStrike" baseline="0" dirty="0">
                <a:solidFill>
                  <a:srgbClr val="000000"/>
                </a:solidFill>
                <a:latin typeface="Raleway Medium" pitchFamily="2" charset="0"/>
              </a:rPr>
              <a:t>pour des évaluations et autres services peut gruger une part du budget familial.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nombre d’heures travaillées </a:t>
            </a:r>
            <a:r>
              <a:rPr lang="fr-CA" sz="1800" b="0" i="0" u="none" strike="noStrike" baseline="0" dirty="0">
                <a:solidFill>
                  <a:srgbClr val="000000"/>
                </a:solidFill>
                <a:latin typeface="Raleway Medium" pitchFamily="2" charset="0"/>
              </a:rPr>
              <a:t>par les parents est souvent réduit en raison des nombreux rendez-vous, des démarches auprès de diverses instances, etc.</a:t>
            </a:r>
            <a:r>
              <a:rPr lang="fr-CA" sz="1800" b="0" i="0" u="none" strike="noStrike" baseline="0" dirty="0">
                <a:solidFill>
                  <a:srgbClr val="000000"/>
                </a:solidFill>
                <a:latin typeface="Raleway" pitchFamily="2" charset="0"/>
              </a:rPr>
              <a:t>165</a:t>
            </a:r>
            <a:r>
              <a:rPr lang="fr-CA" sz="1800" b="0" i="0" u="none" strike="noStrike" baseline="0" dirty="0">
                <a:solidFill>
                  <a:srgbClr val="000000"/>
                </a:solidFill>
                <a:latin typeface="Raleway Medium" pitchFamily="2" charset="0"/>
              </a:rPr>
              <a:t>. Le temps à consacrer pour répondre aux besoins de base du tout-petit peut aussi être plus long, ce qui réduit la disponibilité du parent. </a:t>
            </a:r>
          </a:p>
          <a:p>
            <a:pPr marL="285750" indent="-285750">
              <a:buFont typeface="Arial" panose="020B0604020202020204" pitchFamily="34" charset="0"/>
              <a:buChar char="•"/>
            </a:pPr>
            <a:r>
              <a:rPr lang="fr-CA" sz="1800" b="0" i="0" u="none" strike="noStrike" baseline="0" dirty="0">
                <a:solidFill>
                  <a:srgbClr val="000000"/>
                </a:solidFill>
                <a:latin typeface="Raleway Medium" pitchFamily="2" charset="0"/>
              </a:rPr>
              <a:t>La condition du tout-petit peut entraîner des </a:t>
            </a:r>
            <a:r>
              <a:rPr lang="fr-CA" sz="1800" b="0" i="0" u="none" strike="noStrike" baseline="0" dirty="0">
                <a:solidFill>
                  <a:srgbClr val="000000"/>
                </a:solidFill>
                <a:latin typeface="Raleway" pitchFamily="2" charset="0"/>
              </a:rPr>
              <a:t>dépenses</a:t>
            </a:r>
            <a:r>
              <a:rPr lang="fr-CA" sz="1800" b="0" i="0" u="none" strike="noStrike" baseline="0" dirty="0">
                <a:solidFill>
                  <a:srgbClr val="000000"/>
                </a:solidFill>
                <a:latin typeface="Raleway Medium" pitchFamily="2" charset="0"/>
              </a:rPr>
              <a:t>, comme l’achat de matériel adapté pour la maison ou le service de garde (chaise de positionnement, jouets de stimulation, etc.)</a:t>
            </a:r>
            <a:r>
              <a:rPr lang="fr-CA" sz="1800" b="0" i="0" u="none" strike="noStrike" baseline="0" dirty="0">
                <a:solidFill>
                  <a:srgbClr val="000000"/>
                </a:solidFill>
                <a:latin typeface="Raleway" pitchFamily="2" charset="0"/>
              </a:rPr>
              <a:t>166</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Selon l’Enquête québécoise sur l’expérience des parents d’enfants de 0 à 5 ans de 2015 (EQEPE), les parents d’enfants de 3 à 5 ans ayant un enfant avec un problème de santé ou de développement considèrent en plus forte proportion leurs </a:t>
            </a:r>
            <a:r>
              <a:rPr lang="fr-CA" sz="1800" b="0" i="0" u="none" strike="noStrike" baseline="0" dirty="0">
                <a:solidFill>
                  <a:srgbClr val="000000"/>
                </a:solidFill>
                <a:latin typeface="Raleway" pitchFamily="2" charset="0"/>
              </a:rPr>
              <a:t>revenus comme étant insuffisants pour répondre aux besoins </a:t>
            </a:r>
            <a:r>
              <a:rPr lang="fr-CA" sz="1800" b="0" i="0" u="none" strike="noStrike" baseline="0" dirty="0">
                <a:solidFill>
                  <a:srgbClr val="000000"/>
                </a:solidFill>
                <a:latin typeface="Raleway Medium" pitchFamily="2" charset="0"/>
              </a:rPr>
              <a:t>de base de leur famille</a:t>
            </a:r>
            <a:r>
              <a:rPr lang="fr-CA" sz="1800" b="0" i="0" u="none" strike="noStrike" baseline="0" dirty="0">
                <a:solidFill>
                  <a:srgbClr val="000000"/>
                </a:solidFill>
                <a:latin typeface="Raleway" pitchFamily="2" charset="0"/>
              </a:rPr>
              <a:t>167</a:t>
            </a:r>
            <a:r>
              <a:rPr lang="fr-CA" sz="1800" b="0" i="0" u="none" strike="noStrike" baseline="0" dirty="0">
                <a:solidFill>
                  <a:srgbClr val="000000"/>
                </a:solidFill>
                <a:latin typeface="Raleway Medium" pitchFamily="2" charset="0"/>
              </a:rPr>
              <a:t>. L’ampleur des répercussions financières serait influencée par l’importance des besoins de soutien de l’enfant. </a:t>
            </a: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011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décision de ne pas travailler à l’extérieur de la maison, en raison des absences associées à la condition de l’enfant, aux nombreux rendez-vous et démarches qui compliquent la conciliation famille-travail, réduit le revenu familial. Les parents vivraient davantage de répercussions sur leur travail lorsque leur enfant a des besoins de soutien importants169</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Selon l’EQEPE, les parents ayant au moins un enfant avec une incapacité physique ou un problème de santé chronique sont plus nombreux, en proportion, à vivre dans une famille où au moins un des deux parents (ou le parent seul) travaille à temps partiel, comparativement aux parents sans enfant ayant une telle problématique. </a:t>
            </a:r>
          </a:p>
          <a:p>
            <a:r>
              <a:rPr lang="fr-CA" sz="1800" b="0" i="0" u="none" strike="noStrike" baseline="0" dirty="0">
                <a:solidFill>
                  <a:srgbClr val="000000"/>
                </a:solidFill>
                <a:latin typeface="Raleway Medium" pitchFamily="2" charset="0"/>
              </a:rPr>
              <a:t>(données)</a:t>
            </a:r>
          </a:p>
          <a:p>
            <a:r>
              <a:rPr lang="fr-CA" sz="1800" b="0" i="0" u="none" strike="noStrike" baseline="0" dirty="0">
                <a:solidFill>
                  <a:srgbClr val="000000"/>
                </a:solidFill>
                <a:latin typeface="Raleway Medium" pitchFamily="2" charset="0"/>
              </a:rPr>
              <a:t>La proportion de familles dont au moins un parent décide de rester à la maison est également plus élevée parmi les familles ayant au moins un enfant avec un problème de santé ou de développement. </a:t>
            </a:r>
          </a:p>
          <a:p>
            <a:r>
              <a:rPr lang="fr-CA" sz="1800" b="0" i="0" u="none" strike="noStrike" baseline="0" dirty="0">
                <a:solidFill>
                  <a:srgbClr val="000000"/>
                </a:solidFill>
                <a:latin typeface="Raleway Medium" pitchFamily="2" charset="0"/>
              </a:rPr>
              <a:t>(données)</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041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B35FA-D3C0-400E-B8C9-849C33A512E7}"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3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L’inclusion implique la participation active et réelle de chaque enfant à la vie quotidienne, en compagnie des autres enfants. La façon dont cela se produit est différente pour chaque enfant selon ses capacités et ses besoins. Malheureusement, les conditions favorables à l’inclusion ne sont pas nécessairement optimales dans les milieux fréquentés par les tout-petits ayant besoin de soutien particulier, notamment les milieux éducatifs en petite enfance et la maternelle.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Plusieurs familles rencontrent des obstacles importants dans le parcours de leur enfant. Les témoignages de parents et des divers intervenants mettent en relief le fait que même si les besoins des enfants sont variés, les défis de ces familles sont semblables. </a:t>
            </a:r>
            <a:r>
              <a:rPr lang="fr-CA" sz="1800" b="0" i="0" u="none" strike="noStrike" baseline="0" dirty="0">
                <a:solidFill>
                  <a:srgbClr val="000000"/>
                </a:solidFill>
                <a:latin typeface="Raleway" pitchFamily="2" charset="0"/>
              </a:rPr>
              <a:t>Or, pour TOUS les enfants, la petite enfance est un moment crucial pour leur développement et leurs apprentissages, à court, moyen et long terme. </a:t>
            </a:r>
            <a:r>
              <a:rPr lang="fr-CA" sz="1800" b="0" i="0" u="none" strike="noStrike" baseline="0" dirty="0">
                <a:solidFill>
                  <a:srgbClr val="000000"/>
                </a:solidFill>
                <a:latin typeface="Raleway Medium" pitchFamily="2" charset="0"/>
              </a:rPr>
              <a:t>En effet, les premières années de la vie d’un enfant constituent une période déterminante, car le cerveau se développe alors extrêmement rapidement et est beaucoup plus réceptif aux stimulations</a:t>
            </a:r>
            <a:r>
              <a:rPr lang="fr-CA" sz="1800" b="0" i="0" u="none" strike="noStrike" baseline="0" dirty="0">
                <a:solidFill>
                  <a:srgbClr val="000000"/>
                </a:solidFill>
                <a:latin typeface="Raleway" pitchFamily="2" charset="0"/>
              </a:rPr>
              <a:t>7</a:t>
            </a:r>
            <a:r>
              <a:rPr lang="fr-CA" sz="1800" b="0" i="0" u="none" strike="noStrike" baseline="0" dirty="0">
                <a:solidFill>
                  <a:srgbClr val="000000"/>
                </a:solidFill>
                <a:latin typeface="Raleway Medium" pitchFamily="2" charset="0"/>
              </a:rPr>
              <a:t>. Ce qui s’y passe peut entraîner des répercussions importantes sur leur développement, leur santé, leur réussite éducative et leur parcours de vie, d’où l’importance de mettre en place les conditions favorables à leur développement dans les milieux qu’ils fréquentent.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a:t>
            </a:fld>
            <a:endParaRPr lang="fr-CA"/>
          </a:p>
        </p:txBody>
      </p:sp>
    </p:spTree>
    <p:extLst>
      <p:ext uri="{BB962C8B-B14F-4D97-AF65-F5344CB8AC3E}">
        <p14:creationId xmlns:p14="http://schemas.microsoft.com/office/powerpoint/2010/main" val="102335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L’approche centrée sur les besoins est une invitation à </a:t>
            </a:r>
            <a:r>
              <a:rPr lang="fr-CA" sz="1800" b="0" i="0" u="none" strike="noStrike" baseline="0" dirty="0">
                <a:latin typeface="Raleway" pitchFamily="2" charset="0"/>
              </a:rPr>
              <a:t>porter un regard positif sur le tout-petit</a:t>
            </a:r>
            <a:r>
              <a:rPr lang="fr-CA" sz="1800" b="0" i="0" u="none" strike="noStrike" baseline="0" dirty="0">
                <a:latin typeface="Raleway Medium" pitchFamily="2" charset="0"/>
              </a:rPr>
              <a:t>, à faire la différence entre l’enfant et ses comportements, à faciliter ses apprentissages pour qu’il vive des réussites</a:t>
            </a:r>
            <a:r>
              <a:rPr lang="fr-CA" sz="1800" b="0" i="0" u="none" strike="noStrike" baseline="0" dirty="0">
                <a:solidFill>
                  <a:srgbClr val="000000"/>
                </a:solidFill>
                <a:latin typeface="Raleway Medium" pitchFamily="2" charset="0"/>
              </a:rPr>
              <a:t>89. Elle favorise également l’inclusion harmonieuse des enfants ayant besoin de soutien particulier en considérant d’emblée qu’ils ont des capacités et qu’ils contribuent à la vie du groupe, en services de garde éducatifs ou à l’école. </a:t>
            </a:r>
          </a:p>
          <a:p>
            <a:endParaRPr lang="fr-CA" sz="1800" b="0" i="0" u="none" strike="noStrike" baseline="0" dirty="0">
              <a:latin typeface="Raleway Medium" pitchFamily="2" charset="0"/>
            </a:endParaRPr>
          </a:p>
          <a:p>
            <a:r>
              <a:rPr lang="fr-CA" sz="1800" b="0" i="0" u="none" strike="noStrike" baseline="0" dirty="0">
                <a:latin typeface="Raleway Medium" pitchFamily="2" charset="0"/>
              </a:rPr>
              <a:t>L’adoption de </a:t>
            </a:r>
            <a:r>
              <a:rPr lang="fr-CA" sz="1800" b="0" i="0" u="none" strike="noStrike" baseline="0" dirty="0">
                <a:latin typeface="Raleway" pitchFamily="2" charset="0"/>
              </a:rPr>
              <a:t>politiques publiques </a:t>
            </a:r>
            <a:r>
              <a:rPr lang="fr-CA" sz="1800" b="0" i="0" u="none" strike="noStrike" baseline="0" dirty="0">
                <a:latin typeface="Raleway Medium" pitchFamily="2" charset="0"/>
              </a:rPr>
              <a:t>ou, à plus petite échelle, d’une </a:t>
            </a:r>
            <a:r>
              <a:rPr lang="fr-CA" sz="1800" b="0" i="0" u="none" strike="noStrike" baseline="0" dirty="0">
                <a:latin typeface="Raleway" pitchFamily="2" charset="0"/>
              </a:rPr>
              <a:t>politique d’inclusion </a:t>
            </a:r>
            <a:r>
              <a:rPr lang="fr-CA" sz="1800" b="0" i="0" u="none" strike="noStrike" baseline="0" dirty="0">
                <a:latin typeface="Raleway Medium" pitchFamily="2" charset="0"/>
              </a:rPr>
              <a:t>dans un milieu est une occasion pour mettre de l’avant les valeurs de respect et de bienveillance que sous-tendent l’inclusion et l’approche centrée sur les besoins, tout en améliorant les pratiques inclusives dans les milieux</a:t>
            </a:r>
            <a:r>
              <a:rPr lang="fr-CA" sz="1800" b="0" i="0" u="none" strike="noStrike" baseline="0" dirty="0">
                <a:solidFill>
                  <a:srgbClr val="000000"/>
                </a:solidFill>
                <a:latin typeface="Raleway Medium" pitchFamily="2" charset="0"/>
              </a:rPr>
              <a:t>90.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56</a:t>
            </a:fld>
            <a:endParaRPr lang="fr-CA"/>
          </a:p>
        </p:txBody>
      </p:sp>
    </p:spTree>
    <p:extLst>
      <p:ext uri="{BB962C8B-B14F-4D97-AF65-F5344CB8AC3E}">
        <p14:creationId xmlns:p14="http://schemas.microsoft.com/office/powerpoint/2010/main" val="2461152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Plusieurs barrières rencontrées sont propres à la structure complexe de nos institutions gouvernementales. </a:t>
            </a:r>
            <a:r>
              <a:rPr lang="fr-CA" sz="1800" b="0" i="0" u="none" strike="noStrike" baseline="0" dirty="0">
                <a:latin typeface="Raleway" pitchFamily="2" charset="0"/>
              </a:rPr>
              <a:t>Améliorer l’accès </a:t>
            </a:r>
            <a:r>
              <a:rPr lang="fr-CA" sz="1800" b="0" i="0" u="none" strike="noStrike" baseline="0" dirty="0">
                <a:latin typeface="Raleway Medium" pitchFamily="2" charset="0"/>
              </a:rPr>
              <a:t>à l’information ou </a:t>
            </a:r>
            <a:r>
              <a:rPr lang="fr-CA" sz="1800" b="0" i="0" u="none" strike="noStrike" baseline="0" dirty="0">
                <a:latin typeface="Raleway" pitchFamily="2" charset="0"/>
              </a:rPr>
              <a:t>réduire le nombre de démarches</a:t>
            </a:r>
            <a:r>
              <a:rPr lang="fr-CA" sz="1800" b="0" i="0" u="none" strike="noStrike" baseline="0" dirty="0">
                <a:latin typeface="Raleway Medium" pitchFamily="2" charset="0"/>
              </a:rPr>
              <a:t>, par exemple, contribuerait à diminuer le stress et l’épuisement des parents</a:t>
            </a:r>
            <a:r>
              <a:rPr lang="fr-CA" sz="1800" b="0" i="0" u="none" strike="noStrike" baseline="0" dirty="0">
                <a:solidFill>
                  <a:srgbClr val="000000"/>
                </a:solidFill>
                <a:latin typeface="Raleway Medium" pitchFamily="2" charset="0"/>
              </a:rPr>
              <a:t>91.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58</a:t>
            </a:fld>
            <a:endParaRPr lang="fr-CA"/>
          </a:p>
        </p:txBody>
      </p:sp>
    </p:spTree>
    <p:extLst>
      <p:ext uri="{BB962C8B-B14F-4D97-AF65-F5344CB8AC3E}">
        <p14:creationId xmlns:p14="http://schemas.microsoft.com/office/powerpoint/2010/main" val="997027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La présence d’un intervenant bien informé, autant en ce qui a trait au tout-petit et à sa famille qu’aux ressources disponibles, peut apporter un soutien important aux parents</a:t>
            </a:r>
            <a:r>
              <a:rPr lang="fr-CA" sz="1800" b="0" i="0" u="none" strike="noStrike" baseline="0" dirty="0">
                <a:solidFill>
                  <a:srgbClr val="000000"/>
                </a:solidFill>
                <a:latin typeface="Raleway Medium" pitchFamily="2" charset="0"/>
              </a:rPr>
              <a:t>92. Cette </a:t>
            </a:r>
            <a:r>
              <a:rPr lang="fr-CA" sz="1800" b="1" i="0" u="none" strike="noStrike" baseline="0" dirty="0">
                <a:solidFill>
                  <a:srgbClr val="000000"/>
                </a:solidFill>
                <a:latin typeface="Raleway" pitchFamily="2" charset="0"/>
              </a:rPr>
              <a:t>personne de liaison ou pivot </a:t>
            </a:r>
            <a:r>
              <a:rPr lang="fr-CA" sz="1800" b="0" i="0" u="none" strike="noStrike" baseline="0" dirty="0">
                <a:solidFill>
                  <a:srgbClr val="000000"/>
                </a:solidFill>
                <a:latin typeface="Raleway Medium" pitchFamily="2" charset="0"/>
              </a:rPr>
              <a:t>permet aux parents de naviguer plus aisément dans le système et de connaître les différents programmes auxquels ils sont admissibles.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59</a:t>
            </a:fld>
            <a:endParaRPr lang="fr-CA"/>
          </a:p>
        </p:txBody>
      </p:sp>
    </p:spTree>
    <p:extLst>
      <p:ext uri="{BB962C8B-B14F-4D97-AF65-F5344CB8AC3E}">
        <p14:creationId xmlns:p14="http://schemas.microsoft.com/office/powerpoint/2010/main" val="1268938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Medium" pitchFamily="2" charset="0"/>
              </a:rPr>
              <a:t>Tenir compte des besoins psychosociaux des parents et leur offrir une variété de services peut également favoriser leur santé mentale. Les </a:t>
            </a:r>
            <a:r>
              <a:rPr lang="fr-CA" sz="1800" b="0" i="0" u="none" strike="noStrike" baseline="0" dirty="0">
                <a:latin typeface="Raleway" pitchFamily="2" charset="0"/>
              </a:rPr>
              <a:t>services de répit </a:t>
            </a:r>
            <a:r>
              <a:rPr lang="fr-CA" sz="1800" b="0" i="0" u="none" strike="noStrike" baseline="0" dirty="0">
                <a:latin typeface="Raleway Medium" pitchFamily="2" charset="0"/>
              </a:rPr>
              <a:t>en sont de bons exemples, que ce soient du gardiennage, du dépannage ou du répit de courte ou longue durée.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60</a:t>
            </a:fld>
            <a:endParaRPr lang="fr-CA"/>
          </a:p>
        </p:txBody>
      </p:sp>
    </p:spTree>
    <p:extLst>
      <p:ext uri="{BB962C8B-B14F-4D97-AF65-F5344CB8AC3E}">
        <p14:creationId xmlns:p14="http://schemas.microsoft.com/office/powerpoint/2010/main" val="229038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61</a:t>
            </a:fld>
            <a:endParaRPr lang="fr-CA"/>
          </a:p>
        </p:txBody>
      </p:sp>
    </p:spTree>
    <p:extLst>
      <p:ext uri="{BB962C8B-B14F-4D97-AF65-F5344CB8AC3E}">
        <p14:creationId xmlns:p14="http://schemas.microsoft.com/office/powerpoint/2010/main" val="3659766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 présence d’un enfant ayant besoin de soutien particulier dans un milieu de garde ou dans une classe ne signifie pas qu’un soutien professionnel est nécessaire. Ainsi, souvent, des adaptations environnementales ou des interventions éducatives simples sont suffisantes. Toutefois, avoir accès, au besoin, à du soutien de la part de professionnels ayant une vision complémentaire permettant d’analyser une situation sous un autre angle peut être utile pour soutenir les milieux éducatifs dans leur mission d’inclusion. </a:t>
            </a:r>
          </a:p>
          <a:p>
            <a:r>
              <a:rPr lang="fr-CA" sz="1800" b="0" i="0" u="none" strike="noStrike" baseline="0" dirty="0">
                <a:solidFill>
                  <a:srgbClr val="000000"/>
                </a:solidFill>
                <a:latin typeface="Raleway Medium" pitchFamily="2" charset="0"/>
              </a:rPr>
              <a:t>La plupart des gestionnaires participant au projet Soutien ont exprimé le souhait d’avoir </a:t>
            </a:r>
            <a:r>
              <a:rPr lang="fr-CA" sz="1800" b="0" i="0" u="none" strike="noStrike" baseline="0" dirty="0">
                <a:solidFill>
                  <a:srgbClr val="000000"/>
                </a:solidFill>
                <a:latin typeface="Raleway" pitchFamily="2" charset="0"/>
              </a:rPr>
              <a:t>accès à au moins une ressource stable pour les aider </a:t>
            </a:r>
            <a:r>
              <a:rPr lang="fr-CA" sz="1800" b="0" i="0" u="none" strike="noStrike" baseline="0" dirty="0">
                <a:solidFill>
                  <a:srgbClr val="000000"/>
                </a:solidFill>
                <a:latin typeface="Raleway Medium" pitchFamily="2" charset="0"/>
              </a:rPr>
              <a:t>de façon ponctuelle auprès des enfants ayant des besoins de soutien particulier lorsqu’ils en ressentent le besoin189.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62</a:t>
            </a:fld>
            <a:endParaRPr lang="fr-CA"/>
          </a:p>
        </p:txBody>
      </p:sp>
    </p:spTree>
    <p:extLst>
      <p:ext uri="{BB962C8B-B14F-4D97-AF65-F5344CB8AC3E}">
        <p14:creationId xmlns:p14="http://schemas.microsoft.com/office/powerpoint/2010/main" val="842554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Le personnel éducateur mentionne apprendre sur les pratiques inclusives surtout au contact d’autres collègues197. Par ailleurs, l’accompagnement, avec un soutien personnalisé, serait parmi les mesures les plus efficaces afin que le personnel éducateur se sente bien outillé pour accueillir des enfants ayant besoin de soutien particulier198. </a:t>
            </a:r>
          </a:p>
          <a:p>
            <a:r>
              <a:rPr lang="fr-CA" sz="1800" b="0" i="0" u="none" strike="noStrike" baseline="0" dirty="0">
                <a:solidFill>
                  <a:srgbClr val="000000"/>
                </a:solidFill>
                <a:latin typeface="Raleway Medium" pitchFamily="2" charset="0"/>
              </a:rPr>
              <a:t>Le Protecteur du citoyen souligne également l’importance d’offrir de la formation continue aux enseignants sur les enfants ayant besoin de soutien particulier, ainsi que sur l’inclusion en classe. </a:t>
            </a:r>
            <a:r>
              <a:rPr lang="fr-CA" sz="1800" b="0" i="0" u="none" strike="noStrike" baseline="0" dirty="0">
                <a:solidFill>
                  <a:srgbClr val="000000"/>
                </a:solidFill>
                <a:latin typeface="Raleway" pitchFamily="2" charset="0"/>
              </a:rPr>
              <a:t>L’accès aux formations devrait être facilité pour les enseignants </a:t>
            </a:r>
            <a:r>
              <a:rPr lang="fr-CA" sz="1800" b="0" i="0" u="none" strike="noStrike" baseline="0" dirty="0">
                <a:solidFill>
                  <a:srgbClr val="000000"/>
                </a:solidFill>
                <a:latin typeface="Raleway Medium" pitchFamily="2" charset="0"/>
              </a:rPr>
              <a:t>afin qu’un grand nombre puisse en bénéficier200 </a:t>
            </a:r>
          </a:p>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63</a:t>
            </a:fld>
            <a:endParaRPr lang="fr-CA"/>
          </a:p>
        </p:txBody>
      </p:sp>
    </p:spTree>
    <p:extLst>
      <p:ext uri="{BB962C8B-B14F-4D97-AF65-F5344CB8AC3E}">
        <p14:creationId xmlns:p14="http://schemas.microsoft.com/office/powerpoint/2010/main" val="3514843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Une bonne </a:t>
            </a:r>
            <a:r>
              <a:rPr lang="fr-CA" sz="1800" b="0" i="0" u="none" strike="noStrike" baseline="0" dirty="0">
                <a:solidFill>
                  <a:srgbClr val="000000"/>
                </a:solidFill>
                <a:latin typeface="Raleway" pitchFamily="2" charset="0"/>
              </a:rPr>
              <a:t>collaboration avec les parents </a:t>
            </a:r>
            <a:r>
              <a:rPr lang="fr-CA" sz="1800" b="0" i="0" u="none" strike="noStrike" baseline="0" dirty="0">
                <a:solidFill>
                  <a:srgbClr val="000000"/>
                </a:solidFill>
                <a:latin typeface="Raleway Medium" pitchFamily="2" charset="0"/>
              </a:rPr>
              <a:t>et la </a:t>
            </a:r>
            <a:r>
              <a:rPr lang="fr-CA" sz="1800" b="0" i="0" u="none" strike="noStrike" baseline="0" dirty="0">
                <a:solidFill>
                  <a:srgbClr val="000000"/>
                </a:solidFill>
                <a:latin typeface="Raleway" pitchFamily="2" charset="0"/>
              </a:rPr>
              <a:t>reconnaissance de leur expertise</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en tant que principal éducateur de leur enfant sont des incontournables. Leurs savoirs gagneraient à être davantage mis en lumière dans le réseau de la santé et des services sociaux</a:t>
            </a:r>
            <a:r>
              <a:rPr lang="fr-CA" sz="1800" b="0" i="0" u="none" strike="noStrike" baseline="0" dirty="0">
                <a:solidFill>
                  <a:srgbClr val="000000"/>
                </a:solidFill>
                <a:latin typeface="Raleway" pitchFamily="2" charset="0"/>
              </a:rPr>
              <a:t>201</a:t>
            </a:r>
            <a:r>
              <a:rPr lang="fr-CA" sz="1800" b="0" i="0" u="none" strike="noStrike" baseline="0" dirty="0">
                <a:solidFill>
                  <a:srgbClr val="000000"/>
                </a:solidFill>
                <a:latin typeface="Raleway Medium" pitchFamily="2" charset="0"/>
              </a:rPr>
              <a:t>, à l’école</a:t>
            </a:r>
            <a:r>
              <a:rPr lang="fr-CA" sz="1800" b="0" i="0" u="none" strike="noStrike" baseline="0" dirty="0">
                <a:solidFill>
                  <a:srgbClr val="000000"/>
                </a:solidFill>
                <a:latin typeface="Raleway" pitchFamily="2" charset="0"/>
              </a:rPr>
              <a:t>202 </a:t>
            </a:r>
            <a:r>
              <a:rPr lang="fr-CA" sz="1800" b="0" i="0" u="none" strike="noStrike" baseline="0" dirty="0">
                <a:solidFill>
                  <a:srgbClr val="000000"/>
                </a:solidFill>
                <a:latin typeface="Raleway Medium" pitchFamily="2" charset="0"/>
              </a:rPr>
              <a:t>et en service de garde éducatif</a:t>
            </a:r>
            <a:r>
              <a:rPr lang="fr-CA" sz="1800" b="0" i="0" u="none" strike="noStrike" baseline="0" dirty="0">
                <a:solidFill>
                  <a:srgbClr val="000000"/>
                </a:solidFill>
                <a:latin typeface="Raleway" pitchFamily="2" charset="0"/>
              </a:rPr>
              <a:t>203</a:t>
            </a:r>
            <a:r>
              <a:rPr lang="fr-CA" sz="1800" b="0" i="0" u="none" strike="noStrike" baseline="0" dirty="0">
                <a:solidFill>
                  <a:srgbClr val="000000"/>
                </a:solidFill>
                <a:latin typeface="Raleway Medium" pitchFamily="2" charset="0"/>
              </a:rPr>
              <a:t>. C’est d’ailleurs un besoin exprimé par de nombreux parents avec des tout-petits ayant besoin de soutien particulier. Les parents veulent être mieux informés, souhaitent être plus impliqués lors des réunions, que leur avis soit pris en compte lors des formulations d’objectifs et qu’ils puissent participer davantage à la prise de décision concernant les interventions à mener auprès de leur enfant</a:t>
            </a:r>
            <a:r>
              <a:rPr lang="fr-CA" sz="1800" b="0" i="0" u="none" strike="noStrike" baseline="0" dirty="0">
                <a:solidFill>
                  <a:srgbClr val="000000"/>
                </a:solidFill>
                <a:latin typeface="Raleway" pitchFamily="2" charset="0"/>
              </a:rPr>
              <a:t>204</a:t>
            </a:r>
            <a:r>
              <a:rPr lang="fr-CA" sz="1800" b="0" i="0" u="none" strike="noStrike" baseline="0" dirty="0">
                <a:solidFill>
                  <a:srgbClr val="000000"/>
                </a:solidFill>
                <a:latin typeface="Raleway Medium" pitchFamily="2" charset="0"/>
              </a:rPr>
              <a: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64</a:t>
            </a:fld>
            <a:endParaRPr lang="fr-CA"/>
          </a:p>
        </p:txBody>
      </p:sp>
    </p:spTree>
    <p:extLst>
      <p:ext uri="{BB962C8B-B14F-4D97-AF65-F5344CB8AC3E}">
        <p14:creationId xmlns:p14="http://schemas.microsoft.com/office/powerpoint/2010/main" val="3317871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65</a:t>
            </a:fld>
            <a:endParaRPr lang="fr-CA"/>
          </a:p>
        </p:txBody>
      </p:sp>
    </p:spTree>
    <p:extLst>
      <p:ext uri="{BB962C8B-B14F-4D97-AF65-F5344CB8AC3E}">
        <p14:creationId xmlns:p14="http://schemas.microsoft.com/office/powerpoint/2010/main" val="1906965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À l’échelle d’une communauté, la </a:t>
            </a:r>
            <a:r>
              <a:rPr lang="fr-CA" sz="1800" b="0" i="0" u="none" strike="noStrike" baseline="0" dirty="0">
                <a:solidFill>
                  <a:srgbClr val="000000"/>
                </a:solidFill>
                <a:latin typeface="Raleway" pitchFamily="2" charset="0"/>
              </a:rPr>
              <a:t>concertation </a:t>
            </a:r>
            <a:r>
              <a:rPr lang="fr-CA" sz="1800" b="0" i="0" u="none" strike="noStrike" baseline="0" dirty="0">
                <a:solidFill>
                  <a:srgbClr val="000000"/>
                </a:solidFill>
                <a:latin typeface="Raleway Medium" pitchFamily="2" charset="0"/>
              </a:rPr>
              <a:t>favorise la collaboration entre les acteurs. Plusieurs organisations peuvent alors être interpellées, notamment les acteurs des services de garde éducatifs à l’enfance, des centres de services scolaires, des écoles, des centres de santé et de services sociaux, des organismes communautaires, des organismes de bienfaisance, les élus locaux ou municipaux, les responsables des associations culturelles, etc.</a:t>
            </a:r>
            <a:r>
              <a:rPr lang="fr-CA" sz="1800" b="0" i="0" u="none" strike="noStrike" baseline="0" dirty="0">
                <a:solidFill>
                  <a:srgbClr val="000000"/>
                </a:solidFill>
                <a:latin typeface="Raleway" pitchFamily="2" charset="0"/>
              </a:rPr>
              <a:t>209</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a:t>
            </a:r>
            <a:r>
              <a:rPr lang="fr-CA" sz="1800" b="0" i="0" u="none" strike="noStrike" baseline="0" dirty="0">
                <a:solidFill>
                  <a:srgbClr val="000000"/>
                </a:solidFill>
                <a:latin typeface="Raleway" pitchFamily="2" charset="0"/>
              </a:rPr>
              <a:t>approche de proximité </a:t>
            </a:r>
            <a:r>
              <a:rPr lang="fr-CA" sz="1800" b="0" i="0" u="none" strike="noStrike" baseline="0" dirty="0">
                <a:solidFill>
                  <a:srgbClr val="000000"/>
                </a:solidFill>
                <a:latin typeface="Raleway Medium" pitchFamily="2" charset="0"/>
              </a:rPr>
              <a:t>est efficace pour établir et maintenir les liens. Elle implique, entre autres, un partenariat entre les différents organismes présents sur un territoire afin de mieux répondre aux besoins de la population. Cette approche permet de rejoindre certaines clientèles qui se heurtent à des barrières pour accéder aux services. </a:t>
            </a:r>
            <a:r>
              <a:rPr lang="fr-CA" sz="1200" b="0" i="0" u="none" strike="noStrike" baseline="0" dirty="0">
                <a:solidFill>
                  <a:srgbClr val="000000"/>
                </a:solidFill>
                <a:latin typeface="Raleway" pitchFamily="2" charset="0"/>
              </a:rPr>
              <a:t>Elle a également des retombées sur les familles en favorisant l’accès aux services et le rehaussement du lien de confiance envers le réseau, notamment en améliorant le sentiment d’</a:t>
            </a:r>
            <a:r>
              <a:rPr lang="fr-CA" sz="1200" b="0" i="0" u="none" strike="noStrike" baseline="0" dirty="0" err="1">
                <a:solidFill>
                  <a:srgbClr val="000000"/>
                </a:solidFill>
                <a:latin typeface="Raleway" pitchFamily="2" charset="0"/>
              </a:rPr>
              <a:t>autoefficacité</a:t>
            </a:r>
            <a:r>
              <a:rPr lang="fr-CA" sz="1200" b="0" i="0" u="none" strike="noStrike" baseline="0" dirty="0">
                <a:solidFill>
                  <a:srgbClr val="000000"/>
                </a:solidFill>
                <a:latin typeface="Raleway" pitchFamily="2" charset="0"/>
              </a:rPr>
              <a:t> et d’estime de soi et en brisant l’isolement.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66</a:t>
            </a:fld>
            <a:endParaRPr lang="fr-CA"/>
          </a:p>
        </p:txBody>
      </p:sp>
    </p:spTree>
    <p:extLst>
      <p:ext uri="{BB962C8B-B14F-4D97-AF65-F5344CB8AC3E}">
        <p14:creationId xmlns:p14="http://schemas.microsoft.com/office/powerpoint/2010/main" val="99207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Raleway" pitchFamily="2" charset="0"/>
              </a:rPr>
              <a:t>Le portrait des tout-petits ayant besoin de soutien particulier au Québec est donc partiel et témoigne de quelques facettes de la réalité des tout-petits ayant besoin de soutien particulier..</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8</a:t>
            </a:fld>
            <a:endParaRPr lang="fr-CA"/>
          </a:p>
        </p:txBody>
      </p:sp>
    </p:spTree>
    <p:extLst>
      <p:ext uri="{BB962C8B-B14F-4D97-AF65-F5344CB8AC3E}">
        <p14:creationId xmlns:p14="http://schemas.microsoft.com/office/powerpoint/2010/main" val="2211058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67</a:t>
            </a:fld>
            <a:endParaRPr lang="fr-CA"/>
          </a:p>
        </p:txBody>
      </p:sp>
    </p:spTree>
    <p:extLst>
      <p:ext uri="{BB962C8B-B14F-4D97-AF65-F5344CB8AC3E}">
        <p14:creationId xmlns:p14="http://schemas.microsoft.com/office/powerpoint/2010/main" val="4116616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68</a:t>
            </a:fld>
            <a:endParaRPr lang="fr-CA"/>
          </a:p>
        </p:txBody>
      </p:sp>
    </p:spTree>
    <p:extLst>
      <p:ext uri="{BB962C8B-B14F-4D97-AF65-F5344CB8AC3E}">
        <p14:creationId xmlns:p14="http://schemas.microsoft.com/office/powerpoint/2010/main" val="21510687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870B35FA-D3C0-400E-B8C9-849C33A512E7}" type="slidenum">
              <a:rPr lang="fr-CA" smtClean="0"/>
              <a:t>70</a:t>
            </a:fld>
            <a:endParaRPr lang="fr-CA"/>
          </a:p>
        </p:txBody>
      </p:sp>
    </p:spTree>
    <p:extLst>
      <p:ext uri="{BB962C8B-B14F-4D97-AF65-F5344CB8AC3E}">
        <p14:creationId xmlns:p14="http://schemas.microsoft.com/office/powerpoint/2010/main" val="161828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SemiBold" pitchFamily="2" charset="0"/>
              </a:rPr>
              <a:t>Les données sont issues de réponses fournies par les parents. Ces proportions nous informent sur les tout-petits chez qui un professionnel a détecté au moins un problème de santé ou un trouble de développement, mais </a:t>
            </a:r>
            <a:r>
              <a:rPr lang="fr-CA" sz="1800" b="0" i="0" u="none" strike="noStrike" baseline="0" dirty="0">
                <a:solidFill>
                  <a:srgbClr val="000000"/>
                </a:solidFill>
                <a:latin typeface="Raleway" pitchFamily="2" charset="0"/>
              </a:rPr>
              <a:t>cela ne signifie pas qu’ils ont tous besoin de soutien particulier</a:t>
            </a:r>
            <a:r>
              <a:rPr lang="fr-CA" sz="1800" b="0" i="0" u="none" strike="noStrike" baseline="0" dirty="0">
                <a:solidFill>
                  <a:srgbClr val="000000"/>
                </a:solidFill>
                <a:latin typeface="Raleway SemiBold" pitchFamily="2" charset="0"/>
              </a:rPr>
              <a:t>. </a:t>
            </a:r>
            <a:endParaRPr lang="fr-CA" b="0"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9</a:t>
            </a:fld>
            <a:endParaRPr lang="fr-CA"/>
          </a:p>
        </p:txBody>
      </p:sp>
    </p:spTree>
    <p:extLst>
      <p:ext uri="{BB962C8B-B14F-4D97-AF65-F5344CB8AC3E}">
        <p14:creationId xmlns:p14="http://schemas.microsoft.com/office/powerpoint/2010/main" val="247591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Medium" pitchFamily="2" charset="0"/>
              </a:rPr>
              <a:t>Le Supplément pour enfant handicapé (SEH) est une aide financière du gouvernement du Québec pour soutenir les familles avec un enfant dont « la déficience ou le trouble des fonctions mentales le limite de façon importante dans la réalisation de ses habitudes de vie pendant une période prévisible d’au moins un an</a:t>
            </a:r>
            <a:r>
              <a:rPr lang="fr-CA" sz="1800" b="0"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0" i="0" u="none" strike="noStrike" baseline="0" dirty="0">
              <a:solidFill>
                <a:srgbClr val="000000"/>
              </a:solidFill>
              <a:latin typeface="Ralew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SemiBold" pitchFamily="2" charset="0"/>
              </a:rPr>
              <a:t>Pour obtenir cette aide financière, les parents doivent fournir un document signé par un professionnel de la santé qui atteste le diagnostic ou les difficultés de l’enfant. Ainsi, </a:t>
            </a:r>
            <a:r>
              <a:rPr lang="fr-CA" sz="1800" b="0" i="0" u="none" strike="noStrike" baseline="0" dirty="0">
                <a:solidFill>
                  <a:srgbClr val="000000"/>
                </a:solidFill>
                <a:latin typeface="Raleway" pitchFamily="2" charset="0"/>
              </a:rPr>
              <a:t>les familles qui, pour des raisons diverses, n’ont pu remplir cette condition sont exclues de cette statistique. </a:t>
            </a:r>
            <a:endParaRPr lang="fr-CA"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10</a:t>
            </a:fld>
            <a:endParaRPr lang="fr-CA"/>
          </a:p>
        </p:txBody>
      </p:sp>
    </p:spTree>
    <p:extLst>
      <p:ext uri="{BB962C8B-B14F-4D97-AF65-F5344CB8AC3E}">
        <p14:creationId xmlns:p14="http://schemas.microsoft.com/office/powerpoint/2010/main" val="100919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Medium" pitchFamily="2" charset="0"/>
              </a:rPr>
              <a:t>L’Allocation pour l’intégration d’un enfant handicapé (AIEH) est un programme de soutien financier gouvernemental pour les services de garde éducatifs subventionnés. Il a été renommé Allocation pour l’intégration en service de garde (AISG) en 2023. Nous utilisons le terme employé dans la référence consultée.</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L’intégration se fait en favorisant le développement global de l’enfant, en l’amenant progressivement à s’adapter à la vie en groupe et en lui permettant de participer autant que possible à l’ensemble des activités du service de garde. Cette subvention peut servir pour l’achat de matériel, l’aménagement, la formation et la libération du personnel pour y assister, l’ajout de personnel, la gestion de dossier (analyse des besoins, recherche de ressources, élaboration du plan de soutien, etc.)</a:t>
            </a:r>
            <a:r>
              <a:rPr lang="fr-CA" sz="1800" b="0" i="0" u="none" strike="noStrike" baseline="0" dirty="0">
                <a:solidFill>
                  <a:srgbClr val="000000"/>
                </a:solidFill>
                <a:latin typeface="Raleway" pitchFamily="2" charset="0"/>
              </a:rPr>
              <a:t>15</a:t>
            </a:r>
            <a:r>
              <a:rPr lang="fr-CA" sz="1800" b="0" i="0" u="none" strike="noStrike" baseline="0" dirty="0">
                <a:solidFill>
                  <a:srgbClr val="000000"/>
                </a:solidFill>
                <a:latin typeface="Raleway Medium" pitchFamily="2" charset="0"/>
              </a:rPr>
              <a:t>. </a:t>
            </a:r>
          </a:p>
          <a:p>
            <a:endParaRPr lang="fr-CA" sz="1800" b="0" i="0" u="none" strike="noStrike" baseline="0" dirty="0">
              <a:solidFill>
                <a:srgbClr val="000000"/>
              </a:solidFill>
              <a:latin typeface="Raleway Medium" pitchFamily="2" charset="0"/>
            </a:endParaRPr>
          </a:p>
          <a:p>
            <a:r>
              <a:rPr lang="fr-CA" sz="1800" b="0" i="0" u="none" strike="noStrike" baseline="0" dirty="0">
                <a:solidFill>
                  <a:srgbClr val="000000"/>
                </a:solidFill>
                <a:latin typeface="Raleway Medium" pitchFamily="2" charset="0"/>
              </a:rPr>
              <a:t>Dans le cadre de ce programme, l’enfant doit avoir « </a:t>
            </a:r>
            <a:r>
              <a:rPr lang="fr-CA" sz="1800" b="0" i="0" u="none" strike="noStrike" baseline="0" dirty="0">
                <a:solidFill>
                  <a:srgbClr val="000000"/>
                </a:solidFill>
                <a:latin typeface="Raleway" pitchFamily="2" charset="0"/>
              </a:rPr>
              <a:t>une déficience entraînant une incapacité significative et persistante et [être] susceptible de rencontrer des obstacles dans sa démarche d’intégration en service de garde </a:t>
            </a:r>
            <a:r>
              <a:rPr lang="fr-CA" sz="1800" b="0" i="0" u="none" strike="noStrike" baseline="0" dirty="0">
                <a:solidFill>
                  <a:srgbClr val="000000"/>
                </a:solidFill>
                <a:latin typeface="Raleway Medium" pitchFamily="2" charset="0"/>
              </a:rPr>
              <a:t>». Dans ce contexte, une incapacité significative et persistante est définie comme suit : elle réduit de façon appréciable la capacité à fonctionner sur le plan physique ou mental et on ne peut en prévoir la disparition. </a:t>
            </a:r>
          </a:p>
          <a:p>
            <a:r>
              <a:rPr lang="fr-CA" sz="1800" b="0" i="0" u="none" strike="noStrike" baseline="0" dirty="0">
                <a:solidFill>
                  <a:srgbClr val="000000"/>
                </a:solidFill>
                <a:latin typeface="Raleway SemiBold" pitchFamily="2" charset="0"/>
              </a:rPr>
              <a:t>Une demande pour obtenir l’AIEH nécessite un rapport émis par un professionnel qui confirme le diagnostic ou les difficultés de l’enfant. À cause d’obstacles variés, ce rapport est parfois difficile à obtenir. Ainsi, tout comme pour les données concernant le financement accordé aux familles, </a:t>
            </a:r>
            <a:r>
              <a:rPr lang="fr-CA" sz="1800" b="0" i="0" u="none" strike="noStrike" baseline="0" dirty="0">
                <a:solidFill>
                  <a:srgbClr val="000000"/>
                </a:solidFill>
                <a:latin typeface="Raleway" pitchFamily="2" charset="0"/>
              </a:rPr>
              <a:t>les enfants dont les parents n’ont pu obtenir ce rapport sont exclus de cette statistique</a:t>
            </a:r>
            <a:r>
              <a:rPr lang="fr-CA" sz="1800" b="0" i="0" u="none" strike="noStrike" baseline="0" dirty="0">
                <a:solidFill>
                  <a:srgbClr val="000000"/>
                </a:solidFill>
                <a:latin typeface="Raleway SemiBold" pitchFamily="2" charset="0"/>
              </a:rPr>
              <a:t>. </a:t>
            </a:r>
            <a:endParaRPr lang="fr-CA" b="0" dirty="0"/>
          </a:p>
        </p:txBody>
      </p:sp>
      <p:sp>
        <p:nvSpPr>
          <p:cNvPr id="4" name="Espace réservé du numéro de diapositive 3"/>
          <p:cNvSpPr>
            <a:spLocks noGrp="1"/>
          </p:cNvSpPr>
          <p:nvPr>
            <p:ph type="sldNum" sz="quarter" idx="5"/>
          </p:nvPr>
        </p:nvSpPr>
        <p:spPr/>
        <p:txBody>
          <a:bodyPr/>
          <a:lstStyle/>
          <a:p>
            <a:fld id="{870B35FA-D3C0-400E-B8C9-849C33A512E7}" type="slidenum">
              <a:rPr lang="fr-CA" smtClean="0"/>
              <a:t>11</a:t>
            </a:fld>
            <a:endParaRPr lang="fr-CA"/>
          </a:p>
        </p:txBody>
      </p:sp>
    </p:spTree>
    <p:extLst>
      <p:ext uri="{BB962C8B-B14F-4D97-AF65-F5344CB8AC3E}">
        <p14:creationId xmlns:p14="http://schemas.microsoft.com/office/powerpoint/2010/main" val="295907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36E483-1F1B-72E9-8FD5-E50F8C5E754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1095AB3-ABD4-1CD0-E0C7-D622AA6A2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95A7449-2665-2FA9-9979-C9BB59F0885B}"/>
              </a:ext>
            </a:extLst>
          </p:cNvPr>
          <p:cNvSpPr>
            <a:spLocks noGrp="1"/>
          </p:cNvSpPr>
          <p:nvPr>
            <p:ph type="dt" sz="half" idx="10"/>
          </p:nvPr>
        </p:nvSpPr>
        <p:spPr/>
        <p:txBody>
          <a:bodyPr/>
          <a:lstStyle/>
          <a:p>
            <a:fld id="{F7E7FE1B-51F5-4D69-9B04-5092637D8E67}" type="datetime1">
              <a:rPr lang="fr-CA" smtClean="0"/>
              <a:t>2023-09-22</a:t>
            </a:fld>
            <a:endParaRPr lang="fr-CA"/>
          </a:p>
        </p:txBody>
      </p:sp>
      <p:sp>
        <p:nvSpPr>
          <p:cNvPr id="5" name="Espace réservé du pied de page 4">
            <a:extLst>
              <a:ext uri="{FF2B5EF4-FFF2-40B4-BE49-F238E27FC236}">
                <a16:creationId xmlns:a16="http://schemas.microsoft.com/office/drawing/2014/main" id="{8DE21C2F-DE22-D027-CC41-73A16AA82E7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9B48A8A-C9EF-20C5-4937-809A47068C7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404095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37A83-1A62-7A02-4AAA-6DECA4CA5DD1}"/>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3D3E54-AEEC-6A90-23BE-780A58243C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3EC9B25-1CB9-6049-B543-5BE735B25EF5}"/>
              </a:ext>
            </a:extLst>
          </p:cNvPr>
          <p:cNvSpPr>
            <a:spLocks noGrp="1"/>
          </p:cNvSpPr>
          <p:nvPr>
            <p:ph type="dt" sz="half" idx="10"/>
          </p:nvPr>
        </p:nvSpPr>
        <p:spPr/>
        <p:txBody>
          <a:bodyPr/>
          <a:lstStyle/>
          <a:p>
            <a:fld id="{E2474A1A-3130-4DCD-BD0D-78850372550D}" type="datetime1">
              <a:rPr lang="fr-CA" smtClean="0"/>
              <a:t>2023-09-22</a:t>
            </a:fld>
            <a:endParaRPr lang="fr-CA"/>
          </a:p>
        </p:txBody>
      </p:sp>
      <p:sp>
        <p:nvSpPr>
          <p:cNvPr id="5" name="Espace réservé du pied de page 4">
            <a:extLst>
              <a:ext uri="{FF2B5EF4-FFF2-40B4-BE49-F238E27FC236}">
                <a16:creationId xmlns:a16="http://schemas.microsoft.com/office/drawing/2014/main" id="{E289891D-6371-48E0-6AEC-969C413D99A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5005E6C-A78A-A6B9-E2A1-09552B3A440D}"/>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141505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242170-911D-60D1-2CB0-9836B8CB2B2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916D4D3-8BFD-C1F3-0B3B-9C8D059D509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8ACECF9-7296-9668-6F55-A2379385B275}"/>
              </a:ext>
            </a:extLst>
          </p:cNvPr>
          <p:cNvSpPr>
            <a:spLocks noGrp="1"/>
          </p:cNvSpPr>
          <p:nvPr>
            <p:ph type="dt" sz="half" idx="10"/>
          </p:nvPr>
        </p:nvSpPr>
        <p:spPr/>
        <p:txBody>
          <a:bodyPr/>
          <a:lstStyle/>
          <a:p>
            <a:fld id="{1BC8BE46-C69F-4384-AB5F-37B323663A88}" type="datetime1">
              <a:rPr lang="fr-CA" smtClean="0"/>
              <a:t>2023-09-22</a:t>
            </a:fld>
            <a:endParaRPr lang="fr-CA"/>
          </a:p>
        </p:txBody>
      </p:sp>
      <p:sp>
        <p:nvSpPr>
          <p:cNvPr id="5" name="Espace réservé du pied de page 4">
            <a:extLst>
              <a:ext uri="{FF2B5EF4-FFF2-40B4-BE49-F238E27FC236}">
                <a16:creationId xmlns:a16="http://schemas.microsoft.com/office/drawing/2014/main" id="{4E8C0F8B-0CA6-86D7-4CA8-1807114EC7C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2AD2CA5-E10D-BE9D-A242-0DA330671172}"/>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7533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95280-DEE0-D23A-B89F-1E2F4EECFE7C}"/>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8A89904-5FFF-E241-F69F-ED66527D2E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042BED9-C1C9-649F-C9DD-4E9C941F533F}"/>
              </a:ext>
            </a:extLst>
          </p:cNvPr>
          <p:cNvSpPr>
            <a:spLocks noGrp="1"/>
          </p:cNvSpPr>
          <p:nvPr>
            <p:ph type="dt" sz="half" idx="10"/>
          </p:nvPr>
        </p:nvSpPr>
        <p:spPr/>
        <p:txBody>
          <a:bodyPr/>
          <a:lstStyle/>
          <a:p>
            <a:fld id="{CBFBBAEF-26CC-4433-97E1-438223B03076}" type="datetime1">
              <a:rPr lang="fr-CA" smtClean="0"/>
              <a:t>2023-09-22</a:t>
            </a:fld>
            <a:endParaRPr lang="fr-CA"/>
          </a:p>
        </p:txBody>
      </p:sp>
      <p:sp>
        <p:nvSpPr>
          <p:cNvPr id="5" name="Espace réservé du pied de page 4">
            <a:extLst>
              <a:ext uri="{FF2B5EF4-FFF2-40B4-BE49-F238E27FC236}">
                <a16:creationId xmlns:a16="http://schemas.microsoft.com/office/drawing/2014/main" id="{769CCC81-FB15-0796-C4D2-9C77C5C37C2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64B00E3-DA70-E851-D6EE-A7AA9FBDA58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84313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1413E-6122-36A1-4EA7-382BB5D189C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61303C6-BC8D-68D4-22EE-F3D6E224E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A537DE-8FC8-ED69-99D9-568948D02174}"/>
              </a:ext>
            </a:extLst>
          </p:cNvPr>
          <p:cNvSpPr>
            <a:spLocks noGrp="1"/>
          </p:cNvSpPr>
          <p:nvPr>
            <p:ph type="dt" sz="half" idx="10"/>
          </p:nvPr>
        </p:nvSpPr>
        <p:spPr/>
        <p:txBody>
          <a:bodyPr/>
          <a:lstStyle/>
          <a:p>
            <a:fld id="{1F160C9F-4BA4-4BCC-A9CB-CFD86FBC806C}" type="datetime1">
              <a:rPr lang="fr-CA" smtClean="0"/>
              <a:t>2023-09-22</a:t>
            </a:fld>
            <a:endParaRPr lang="fr-CA"/>
          </a:p>
        </p:txBody>
      </p:sp>
      <p:sp>
        <p:nvSpPr>
          <p:cNvPr id="5" name="Espace réservé du pied de page 4">
            <a:extLst>
              <a:ext uri="{FF2B5EF4-FFF2-40B4-BE49-F238E27FC236}">
                <a16:creationId xmlns:a16="http://schemas.microsoft.com/office/drawing/2014/main" id="{9635FAB5-AA2A-A3F0-B9EE-BD42D9BFC58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31B4E73-0B28-4C4D-D6B6-C7180F6C558F}"/>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4235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BF448-848C-0FEA-E18D-A0F5C1441E6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71909B7-AA8C-BA16-A429-9079DBAAF89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305D0E1-4FEB-007E-F213-096B2EC8CA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1546F96-38A7-F453-D285-D96D369D542A}"/>
              </a:ext>
            </a:extLst>
          </p:cNvPr>
          <p:cNvSpPr>
            <a:spLocks noGrp="1"/>
          </p:cNvSpPr>
          <p:nvPr>
            <p:ph type="dt" sz="half" idx="10"/>
          </p:nvPr>
        </p:nvSpPr>
        <p:spPr/>
        <p:txBody>
          <a:bodyPr/>
          <a:lstStyle/>
          <a:p>
            <a:fld id="{C2EDD0B3-7505-49BA-B6F6-38B4F2FFE89E}" type="datetime1">
              <a:rPr lang="fr-CA" smtClean="0"/>
              <a:t>2023-09-22</a:t>
            </a:fld>
            <a:endParaRPr lang="fr-CA"/>
          </a:p>
        </p:txBody>
      </p:sp>
      <p:sp>
        <p:nvSpPr>
          <p:cNvPr id="6" name="Espace réservé du pied de page 5">
            <a:extLst>
              <a:ext uri="{FF2B5EF4-FFF2-40B4-BE49-F238E27FC236}">
                <a16:creationId xmlns:a16="http://schemas.microsoft.com/office/drawing/2014/main" id="{44F8A9C2-8903-A6A1-DF62-3612D1B2CCA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280123A-1A62-94BB-F335-1836C9975F64}"/>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03348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18D58-72BC-6D6A-D4E2-3B460309125F}"/>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872FBA6-3ABB-6F77-B9D1-4E1F072F29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ED9C72-A1F2-4B5A-2100-248F6203FBC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CE1E7565-D6CE-FFD8-30FB-844E4363E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86E55CE-8553-767E-5050-1A166C598E4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EBAA0AEC-38E3-0A1C-1A07-69FB5547DC22}"/>
              </a:ext>
            </a:extLst>
          </p:cNvPr>
          <p:cNvSpPr>
            <a:spLocks noGrp="1"/>
          </p:cNvSpPr>
          <p:nvPr>
            <p:ph type="dt" sz="half" idx="10"/>
          </p:nvPr>
        </p:nvSpPr>
        <p:spPr/>
        <p:txBody>
          <a:bodyPr/>
          <a:lstStyle/>
          <a:p>
            <a:fld id="{BD6683F0-0C4E-4B72-ABED-2DB8E5DF327D}" type="datetime1">
              <a:rPr lang="fr-CA" smtClean="0"/>
              <a:t>2023-09-22</a:t>
            </a:fld>
            <a:endParaRPr lang="fr-CA"/>
          </a:p>
        </p:txBody>
      </p:sp>
      <p:sp>
        <p:nvSpPr>
          <p:cNvPr id="8" name="Espace réservé du pied de page 7">
            <a:extLst>
              <a:ext uri="{FF2B5EF4-FFF2-40B4-BE49-F238E27FC236}">
                <a16:creationId xmlns:a16="http://schemas.microsoft.com/office/drawing/2014/main" id="{74555F2E-FF36-C658-644D-13FB0B0465F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7DF63FB-6274-BA7C-358D-F558626C532A}"/>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90763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5C150-D545-6F5D-8473-042E89D6AE20}"/>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B2199756-2F88-EDB6-653C-4EEB4D5C3D33}"/>
              </a:ext>
            </a:extLst>
          </p:cNvPr>
          <p:cNvSpPr>
            <a:spLocks noGrp="1"/>
          </p:cNvSpPr>
          <p:nvPr>
            <p:ph type="dt" sz="half" idx="10"/>
          </p:nvPr>
        </p:nvSpPr>
        <p:spPr/>
        <p:txBody>
          <a:bodyPr/>
          <a:lstStyle/>
          <a:p>
            <a:fld id="{8D5822DC-7136-4F58-817C-2C3D5F83B473}" type="datetime1">
              <a:rPr lang="fr-CA" smtClean="0"/>
              <a:t>2023-09-22</a:t>
            </a:fld>
            <a:endParaRPr lang="fr-CA"/>
          </a:p>
        </p:txBody>
      </p:sp>
      <p:sp>
        <p:nvSpPr>
          <p:cNvPr id="4" name="Espace réservé du pied de page 3">
            <a:extLst>
              <a:ext uri="{FF2B5EF4-FFF2-40B4-BE49-F238E27FC236}">
                <a16:creationId xmlns:a16="http://schemas.microsoft.com/office/drawing/2014/main" id="{C1D5D4C1-FCDC-E986-D1BB-DBAD7732984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23222A7-3747-C235-FCEF-1FB411891B78}"/>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87969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6260AB-E861-F529-8B24-12664A39176E}"/>
              </a:ext>
            </a:extLst>
          </p:cNvPr>
          <p:cNvSpPr>
            <a:spLocks noGrp="1"/>
          </p:cNvSpPr>
          <p:nvPr>
            <p:ph type="dt" sz="half" idx="10"/>
          </p:nvPr>
        </p:nvSpPr>
        <p:spPr/>
        <p:txBody>
          <a:bodyPr/>
          <a:lstStyle/>
          <a:p>
            <a:fld id="{E863DB33-146C-404E-B7D3-56F4968E7B64}" type="datetime1">
              <a:rPr lang="fr-CA" smtClean="0"/>
              <a:t>2023-09-22</a:t>
            </a:fld>
            <a:endParaRPr lang="fr-CA"/>
          </a:p>
        </p:txBody>
      </p:sp>
      <p:sp>
        <p:nvSpPr>
          <p:cNvPr id="3" name="Espace réservé du pied de page 2">
            <a:extLst>
              <a:ext uri="{FF2B5EF4-FFF2-40B4-BE49-F238E27FC236}">
                <a16:creationId xmlns:a16="http://schemas.microsoft.com/office/drawing/2014/main" id="{E7E95463-35B9-F0C4-8C32-D11FF433E562}"/>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C6EDE2A-F18F-C3B8-CC46-7EB3B3C8355F}"/>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333422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BE4AAD-0839-108C-010D-CF4B0DDF0DF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1A14AAE5-5582-3798-CE8C-ABC4044E4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E798157F-2792-54C3-08CF-58A9BE600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E5A457-4DF1-11B7-8A53-51F655D975E7}"/>
              </a:ext>
            </a:extLst>
          </p:cNvPr>
          <p:cNvSpPr>
            <a:spLocks noGrp="1"/>
          </p:cNvSpPr>
          <p:nvPr>
            <p:ph type="dt" sz="half" idx="10"/>
          </p:nvPr>
        </p:nvSpPr>
        <p:spPr/>
        <p:txBody>
          <a:bodyPr/>
          <a:lstStyle/>
          <a:p>
            <a:fld id="{3220CD51-54A0-4DB6-B084-17F43F25E73D}" type="datetime1">
              <a:rPr lang="fr-CA" smtClean="0"/>
              <a:t>2023-09-22</a:t>
            </a:fld>
            <a:endParaRPr lang="fr-CA"/>
          </a:p>
        </p:txBody>
      </p:sp>
      <p:sp>
        <p:nvSpPr>
          <p:cNvPr id="6" name="Espace réservé du pied de page 5">
            <a:extLst>
              <a:ext uri="{FF2B5EF4-FFF2-40B4-BE49-F238E27FC236}">
                <a16:creationId xmlns:a16="http://schemas.microsoft.com/office/drawing/2014/main" id="{045C31BC-0437-E175-B66D-B23928DB88C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E61F1D3-8F14-0723-2006-EA0EA5BB26DC}"/>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224139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B2991-4DC6-8B6A-B087-811C2B29CB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947B241-F277-B435-48AC-EE8FE21CC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092C4EE5-E313-89D2-44D9-2263FAED1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C6EA1A-9739-404A-BFFE-EF5124EEDACF}"/>
              </a:ext>
            </a:extLst>
          </p:cNvPr>
          <p:cNvSpPr>
            <a:spLocks noGrp="1"/>
          </p:cNvSpPr>
          <p:nvPr>
            <p:ph type="dt" sz="half" idx="10"/>
          </p:nvPr>
        </p:nvSpPr>
        <p:spPr/>
        <p:txBody>
          <a:bodyPr/>
          <a:lstStyle/>
          <a:p>
            <a:fld id="{75460A7A-8CE5-41C8-9A25-92FEA50C1271}" type="datetime1">
              <a:rPr lang="fr-CA" smtClean="0"/>
              <a:t>2023-09-22</a:t>
            </a:fld>
            <a:endParaRPr lang="fr-CA"/>
          </a:p>
        </p:txBody>
      </p:sp>
      <p:sp>
        <p:nvSpPr>
          <p:cNvPr id="6" name="Espace réservé du pied de page 5">
            <a:extLst>
              <a:ext uri="{FF2B5EF4-FFF2-40B4-BE49-F238E27FC236}">
                <a16:creationId xmlns:a16="http://schemas.microsoft.com/office/drawing/2014/main" id="{F87E426A-7C38-C84A-B781-2F998DCF968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FB63376-C168-EA1F-7F91-70571E733C57}"/>
              </a:ext>
            </a:extLst>
          </p:cNvPr>
          <p:cNvSpPr>
            <a:spLocks noGrp="1"/>
          </p:cNvSpPr>
          <p:nvPr>
            <p:ph type="sldNum" sz="quarter" idx="12"/>
          </p:nvPr>
        </p:nvSpPr>
        <p:spPr/>
        <p:txBody>
          <a:bodyPr/>
          <a:lstStyle/>
          <a:p>
            <a:fld id="{6C74650E-680F-46C3-B272-43992F30F6DB}" type="slidenum">
              <a:rPr lang="fr-CA" smtClean="0"/>
              <a:t>‹N°›</a:t>
            </a:fld>
            <a:endParaRPr lang="fr-CA"/>
          </a:p>
        </p:txBody>
      </p:sp>
    </p:spTree>
    <p:extLst>
      <p:ext uri="{BB962C8B-B14F-4D97-AF65-F5344CB8AC3E}">
        <p14:creationId xmlns:p14="http://schemas.microsoft.com/office/powerpoint/2010/main" val="29815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92C77D8-9173-49F9-CAAC-12224F676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0AF71FE-1CB8-D471-627D-C340D086C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4A3C5FC-85CD-5767-58E0-BED0B4975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8DF82-C658-4096-9C97-D8F239B00DC7}" type="datetime1">
              <a:rPr lang="fr-CA" smtClean="0"/>
              <a:t>2023-09-22</a:t>
            </a:fld>
            <a:endParaRPr lang="fr-CA"/>
          </a:p>
        </p:txBody>
      </p:sp>
      <p:sp>
        <p:nvSpPr>
          <p:cNvPr id="5" name="Espace réservé du pied de page 4">
            <a:extLst>
              <a:ext uri="{FF2B5EF4-FFF2-40B4-BE49-F238E27FC236}">
                <a16:creationId xmlns:a16="http://schemas.microsoft.com/office/drawing/2014/main" id="{6A7AB27E-E235-EFE8-1E6F-ADC2CEA42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2441DCA-0AE3-B6B8-4FE8-C889429B9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4650E-680F-46C3-B272-43992F30F6DB}" type="slidenum">
              <a:rPr lang="fr-CA" smtClean="0"/>
              <a:t>‹N°›</a:t>
            </a:fld>
            <a:endParaRPr lang="fr-CA"/>
          </a:p>
        </p:txBody>
      </p:sp>
    </p:spTree>
    <p:extLst>
      <p:ext uri="{BB962C8B-B14F-4D97-AF65-F5344CB8AC3E}">
        <p14:creationId xmlns:p14="http://schemas.microsoft.com/office/powerpoint/2010/main" val="2020647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hyperlink" Target="https://www.youtube.com/channel/UCgZn5YZ8enIJXyOTEG_3weg" TargetMode="External"/><Relationship Id="rId3" Type="http://schemas.openxmlformats.org/officeDocument/2006/relationships/hyperlink" Target="https://tout-petits.org/infolettre/inscription/" TargetMode="External"/><Relationship Id="rId7" Type="http://schemas.openxmlformats.org/officeDocument/2006/relationships/hyperlink" Target="https://www.linkedin.com/company/observatoire-des-tout-petits"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CCB141-98AB-32A1-53D3-5FCD3F6F32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B754C5-9D3F-D1A2-0CE2-FB400397CB65}"/>
              </a:ext>
            </a:extLst>
          </p:cNvPr>
          <p:cNvSpPr txBox="1"/>
          <p:nvPr/>
        </p:nvSpPr>
        <p:spPr>
          <a:xfrm>
            <a:off x="427157" y="1731804"/>
            <a:ext cx="4322054" cy="1515800"/>
          </a:xfrm>
          <a:prstGeom prst="rect">
            <a:avLst/>
          </a:prstGeom>
          <a:noFill/>
        </p:spPr>
        <p:txBody>
          <a:bodyPr wrap="square" rtlCol="0">
            <a:spAutoFit/>
          </a:bodyPr>
          <a:lstStyle/>
          <a:p>
            <a:pPr marL="0" marR="0" lvl="0" indent="0" algn="l" defTabSz="914400" rtl="0" eaLnBrk="1" fontAlgn="auto" latinLnBrk="0" hangingPunct="1">
              <a:lnSpc>
                <a:spcPts val="3700"/>
              </a:lnSpc>
              <a:spcBef>
                <a:spcPts val="0"/>
              </a:spcBef>
              <a:spcAft>
                <a:spcPts val="0"/>
              </a:spcAft>
              <a:buClrTx/>
              <a:buSzTx/>
              <a:buFontTx/>
              <a:buNone/>
              <a:tabLst/>
              <a:defRPr/>
            </a:pP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Tout-petits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ayant</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besoin</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de </a:t>
            </a:r>
            <a:r>
              <a:rPr kumimoji="0" lang="en-CA" sz="3500" b="1" i="0" u="none" strike="noStrike" kern="1200" cap="none" spc="0" normalizeH="0" baseline="0" noProof="0" err="1">
                <a:ln>
                  <a:noFill/>
                </a:ln>
                <a:solidFill>
                  <a:prstClr val="white"/>
                </a:solidFill>
                <a:effectLst/>
                <a:uLnTx/>
                <a:uFillTx/>
                <a:latin typeface="Raleway ExtraBold" panose="020B0503030101060003" pitchFamily="34" charset="77"/>
                <a:ea typeface="+mn-ea"/>
                <a:cs typeface="+mn-cs"/>
              </a:rPr>
              <a:t>soutien</a:t>
            </a:r>
            <a:r>
              <a:rPr kumimoji="0" lang="en-CA" sz="3500" b="1" i="0" u="none" strike="noStrike" kern="1200" cap="none" spc="0" normalizeH="0" baseline="0" noProof="0">
                <a:ln>
                  <a:noFill/>
                </a:ln>
                <a:solidFill>
                  <a:prstClr val="white"/>
                </a:solidFill>
                <a:effectLst/>
                <a:uLnTx/>
                <a:uFillTx/>
                <a:latin typeface="Raleway ExtraBold" panose="020B0503030101060003" pitchFamily="34" charset="77"/>
                <a:ea typeface="+mn-ea"/>
                <a:cs typeface="+mn-cs"/>
              </a:rPr>
              <a:t> particulier</a:t>
            </a:r>
          </a:p>
        </p:txBody>
      </p:sp>
      <p:sp>
        <p:nvSpPr>
          <p:cNvPr id="9" name="TextBox 8">
            <a:extLst>
              <a:ext uri="{FF2B5EF4-FFF2-40B4-BE49-F238E27FC236}">
                <a16:creationId xmlns:a16="http://schemas.microsoft.com/office/drawing/2014/main" id="{254D62F3-A118-B85F-994F-9CCD9DD3E239}"/>
              </a:ext>
            </a:extLst>
          </p:cNvPr>
          <p:cNvSpPr txBox="1"/>
          <p:nvPr/>
        </p:nvSpPr>
        <p:spPr>
          <a:xfrm>
            <a:off x="427157" y="3346439"/>
            <a:ext cx="35423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t>COMMENT FAVORISER </a:t>
            </a:r>
            <a:b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br>
            <a:r>
              <a:rPr kumimoji="0" lang="fr-CA" sz="1800" b="1" i="0" u="none" strike="noStrike" kern="1200" cap="none" spc="0" normalizeH="0" baseline="0" noProof="0">
                <a:ln>
                  <a:noFill/>
                </a:ln>
                <a:solidFill>
                  <a:srgbClr val="DFEFD7"/>
                </a:solidFill>
                <a:effectLst/>
                <a:uLnTx/>
                <a:uFillTx/>
                <a:latin typeface="Raleway ExtraBold" panose="020B0003030101060003" pitchFamily="34" charset="0"/>
                <a:ea typeface="+mn-ea"/>
                <a:cs typeface="+mn-cs"/>
              </a:rPr>
              <a:t>LEUR PLEIN POTENTIEL ?</a:t>
            </a:r>
          </a:p>
        </p:txBody>
      </p:sp>
      <p:pic>
        <p:nvPicPr>
          <p:cNvPr id="5" name="Picture 4" descr="Blue text on a black background&#10;&#10;Description automatically generated">
            <a:extLst>
              <a:ext uri="{FF2B5EF4-FFF2-40B4-BE49-F238E27FC236}">
                <a16:creationId xmlns:a16="http://schemas.microsoft.com/office/drawing/2014/main" id="{0F9EDF44-6BE1-339E-B53D-117443A85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418" y="6186022"/>
            <a:ext cx="1181100" cy="457200"/>
          </a:xfrm>
          <a:prstGeom prst="rect">
            <a:avLst/>
          </a:prstGeom>
        </p:spPr>
      </p:pic>
      <p:pic>
        <p:nvPicPr>
          <p:cNvPr id="7" name="Picture 6" descr="A black and grey text&#10;&#10;Description automatically generated">
            <a:extLst>
              <a:ext uri="{FF2B5EF4-FFF2-40B4-BE49-F238E27FC236}">
                <a16:creationId xmlns:a16="http://schemas.microsoft.com/office/drawing/2014/main" id="{D08C96ED-3651-416A-A610-8793F9ECA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82" y="6224122"/>
            <a:ext cx="1676400" cy="419100"/>
          </a:xfrm>
          <a:prstGeom prst="rect">
            <a:avLst/>
          </a:prstGeom>
        </p:spPr>
      </p:pic>
    </p:spTree>
    <p:extLst>
      <p:ext uri="{BB962C8B-B14F-4D97-AF65-F5344CB8AC3E}">
        <p14:creationId xmlns:p14="http://schemas.microsoft.com/office/powerpoint/2010/main" val="169862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69DA71-E42D-617B-A487-6078FADC1129}"/>
              </a:ext>
            </a:extLst>
          </p:cNvPr>
          <p:cNvSpPr/>
          <p:nvPr/>
        </p:nvSpPr>
        <p:spPr>
          <a:xfrm>
            <a:off x="0" y="0"/>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8" name="TextBox 11">
            <a:extLst>
              <a:ext uri="{FF2B5EF4-FFF2-40B4-BE49-F238E27FC236}">
                <a16:creationId xmlns:a16="http://schemas.microsoft.com/office/drawing/2014/main" id="{6FF444BC-D38E-05FC-00A7-31B15E7B587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9" name="Picture 7">
            <a:extLst>
              <a:ext uri="{FF2B5EF4-FFF2-40B4-BE49-F238E27FC236}">
                <a16:creationId xmlns:a16="http://schemas.microsoft.com/office/drawing/2014/main" id="{C6079B47-D1A6-6CD9-0DC8-4072129AEE7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DCFFAA4B-85AC-4402-DEF0-4CBAE00EA166}"/>
              </a:ext>
            </a:extLst>
          </p:cNvPr>
          <p:cNvSpPr txBox="1"/>
          <p:nvPr/>
        </p:nvSpPr>
        <p:spPr>
          <a:xfrm>
            <a:off x="771038" y="4896452"/>
            <a:ext cx="10303731" cy="663708"/>
          </a:xfrm>
          <a:prstGeom prst="rect">
            <a:avLst/>
          </a:prstGeom>
          <a:noFill/>
        </p:spPr>
        <p:txBody>
          <a:bodyPr wrap="square">
            <a:spAutoFit/>
          </a:bodyPr>
          <a:lstStyle/>
          <a:p>
            <a:pPr>
              <a:lnSpc>
                <a:spcPts val="2250"/>
              </a:lnSpc>
            </a:pPr>
            <a:r>
              <a:rPr lang="fr-CA" dirty="0">
                <a:solidFill>
                  <a:srgbClr val="000000"/>
                </a:solidFill>
                <a:latin typeface="Raleway" pitchFamily="2" charset="0"/>
              </a:rPr>
              <a:t>Pour obtenir cette aide financière, les parents doivent fournir un </a:t>
            </a:r>
            <a:r>
              <a:rPr lang="fr-CA" b="1" dirty="0">
                <a:solidFill>
                  <a:srgbClr val="000000"/>
                </a:solidFill>
                <a:latin typeface="Raleway" pitchFamily="2" charset="0"/>
              </a:rPr>
              <a:t>document signé par un professionnel de la santé </a:t>
            </a:r>
            <a:r>
              <a:rPr lang="fr-CA" dirty="0">
                <a:solidFill>
                  <a:srgbClr val="000000"/>
                </a:solidFill>
                <a:latin typeface="Raleway" pitchFamily="2" charset="0"/>
              </a:rPr>
              <a:t>qui atteste le diagnostic ou les difficultés de l’enfant.</a:t>
            </a:r>
          </a:p>
        </p:txBody>
      </p:sp>
      <p:sp>
        <p:nvSpPr>
          <p:cNvPr id="3" name="Titre 1">
            <a:extLst>
              <a:ext uri="{FF2B5EF4-FFF2-40B4-BE49-F238E27FC236}">
                <a16:creationId xmlns:a16="http://schemas.microsoft.com/office/drawing/2014/main" id="{05775C5D-E912-4430-D029-1B68421612DD}"/>
              </a:ext>
            </a:extLst>
          </p:cNvPr>
          <p:cNvSpPr txBox="1">
            <a:spLocks/>
          </p:cNvSpPr>
          <p:nvPr/>
        </p:nvSpPr>
        <p:spPr>
          <a:xfrm>
            <a:off x="1404807" y="1693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400" b="1">
                <a:latin typeface="Raleway" panose="020B0503030101060003" pitchFamily="34" charset="77"/>
              </a:rPr>
              <a:t>Tout-petits qui ont bénéficié </a:t>
            </a:r>
            <a:br>
              <a:rPr lang="fr-CA" sz="2400" b="1">
                <a:latin typeface="Raleway" panose="020B0503030101060003" pitchFamily="34" charset="77"/>
              </a:rPr>
            </a:br>
            <a:r>
              <a:rPr lang="fr-CA" sz="2400" b="1">
                <a:latin typeface="Raleway" panose="020B0503030101060003" pitchFamily="34" charset="77"/>
              </a:rPr>
              <a:t>du Supplément pour enfant handicapé</a:t>
            </a:r>
          </a:p>
        </p:txBody>
      </p:sp>
      <p:pic>
        <p:nvPicPr>
          <p:cNvPr id="4" name="Picture 3" descr="A black background with a black square&#10;&#10;Description automatically generated">
            <a:extLst>
              <a:ext uri="{FF2B5EF4-FFF2-40B4-BE49-F238E27FC236}">
                <a16:creationId xmlns:a16="http://schemas.microsoft.com/office/drawing/2014/main" id="{63540663-DF31-EBA3-50DB-9A8C12D46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80" y="509380"/>
            <a:ext cx="492650" cy="591180"/>
          </a:xfrm>
          <a:prstGeom prst="rect">
            <a:avLst/>
          </a:prstGeom>
        </p:spPr>
      </p:pic>
      <p:grpSp>
        <p:nvGrpSpPr>
          <p:cNvPr id="46" name="Group 45">
            <a:extLst>
              <a:ext uri="{FF2B5EF4-FFF2-40B4-BE49-F238E27FC236}">
                <a16:creationId xmlns:a16="http://schemas.microsoft.com/office/drawing/2014/main" id="{E0106045-686E-81E9-A2C4-196B7BB6128C}"/>
              </a:ext>
            </a:extLst>
          </p:cNvPr>
          <p:cNvGrpSpPr/>
          <p:nvPr/>
        </p:nvGrpSpPr>
        <p:grpSpPr>
          <a:xfrm>
            <a:off x="901896" y="1838166"/>
            <a:ext cx="10578247" cy="2729525"/>
            <a:chOff x="875772" y="1922836"/>
            <a:chExt cx="10578247" cy="2729525"/>
          </a:xfrm>
        </p:grpSpPr>
        <p:sp>
          <p:nvSpPr>
            <p:cNvPr id="5" name="ZoneTexte 4">
              <a:extLst>
                <a:ext uri="{FF2B5EF4-FFF2-40B4-BE49-F238E27FC236}">
                  <a16:creationId xmlns:a16="http://schemas.microsoft.com/office/drawing/2014/main" id="{BC362401-B3CA-BA18-C53D-1DA7B0C4A92A}"/>
                </a:ext>
              </a:extLst>
            </p:cNvPr>
            <p:cNvSpPr txBox="1"/>
            <p:nvPr/>
          </p:nvSpPr>
          <p:spPr>
            <a:xfrm>
              <a:off x="1108319" y="2019753"/>
              <a:ext cx="4416025" cy="1029193"/>
            </a:xfrm>
            <a:prstGeom prst="rect">
              <a:avLst/>
            </a:prstGeom>
            <a:noFill/>
          </p:spPr>
          <p:txBody>
            <a:bodyPr wrap="square">
              <a:spAutoFit/>
            </a:bodyPr>
            <a:lstStyle/>
            <a:p>
              <a:pPr>
                <a:lnSpc>
                  <a:spcPts val="2460"/>
                </a:lnSpc>
                <a:spcBef>
                  <a:spcPts val="600"/>
                </a:spcBef>
              </a:pPr>
              <a:r>
                <a:rPr lang="fr-CA" sz="4400" b="1" i="0" u="none" strike="noStrike" baseline="0" dirty="0">
                  <a:solidFill>
                    <a:srgbClr val="DA6127"/>
                  </a:solidFill>
                  <a:latin typeface="Arial" panose="020B0604020202020204" pitchFamily="34" charset="0"/>
                  <a:cs typeface="Arial" panose="020B0604020202020204" pitchFamily="34" charset="0"/>
                </a:rPr>
                <a:t>6</a:t>
              </a:r>
              <a:r>
                <a:rPr lang="fr-CA" sz="4400" b="1" i="0" u="none" strike="noStrike" spc="-300" baseline="0" dirty="0">
                  <a:solidFill>
                    <a:srgbClr val="DA6127"/>
                  </a:solidFill>
                  <a:latin typeface="Arial" panose="020B0604020202020204" pitchFamily="34" charset="0"/>
                  <a:cs typeface="Arial" panose="020B0604020202020204" pitchFamily="34" charset="0"/>
                </a:rPr>
                <a:t> </a:t>
              </a:r>
              <a:r>
                <a:rPr lang="fr-CA" sz="4400" b="1" i="0" u="none" strike="noStrike" baseline="0" dirty="0">
                  <a:solidFill>
                    <a:srgbClr val="DA6127"/>
                  </a:solidFill>
                  <a:latin typeface="Arial" panose="020B0604020202020204" pitchFamily="34" charset="0"/>
                  <a:cs typeface="Arial" panose="020B0604020202020204" pitchFamily="34" charset="0"/>
                </a:rPr>
                <a:t>323</a:t>
              </a:r>
              <a:r>
                <a:rPr lang="fr-CA" sz="2400" b="1" i="0" u="none" strike="noStrike" spc="-300"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5 ans </a:t>
              </a:r>
              <a:br>
                <a:rPr lang="fr-CA" sz="1800" b="1" i="0" u="none" strike="noStrike" baseline="0" dirty="0">
                  <a:solidFill>
                    <a:srgbClr val="DA6127"/>
                  </a:solidFill>
                  <a:latin typeface="Raleway ExtraBold" pitchFamily="2" charset="0"/>
                </a:rPr>
              </a:br>
              <a:r>
                <a:rPr lang="fr-CA" sz="1800" u="none" strike="noStrike" baseline="0" dirty="0">
                  <a:latin typeface="Raleway Medium" panose="020B0503030101060003" pitchFamily="34" charset="77"/>
                </a:rPr>
                <a:t>ont reçu le </a:t>
              </a:r>
              <a:r>
                <a:rPr lang="fr-CA" b="1" dirty="0">
                  <a:solidFill>
                    <a:srgbClr val="DA6127"/>
                  </a:solidFill>
                  <a:latin typeface="Raleway" pitchFamily="2" charset="0"/>
                </a:rPr>
                <a:t>Supplément pour enfant </a:t>
              </a:r>
              <a:br>
                <a:rPr lang="fr-CA" b="1" dirty="0">
                  <a:solidFill>
                    <a:srgbClr val="DA6127"/>
                  </a:solidFill>
                  <a:latin typeface="Raleway" pitchFamily="2" charset="0"/>
                </a:rPr>
              </a:br>
              <a:r>
                <a:rPr lang="fr-CA" b="1" dirty="0">
                  <a:solidFill>
                    <a:srgbClr val="DA6127"/>
                  </a:solidFill>
                  <a:latin typeface="Raleway" pitchFamily="2" charset="0"/>
                </a:rPr>
                <a:t>handicapé</a:t>
              </a:r>
              <a:r>
                <a:rPr lang="fr-CA" sz="1800" u="none" strike="noStrike" baseline="0" dirty="0">
                  <a:latin typeface="Raleway Medium" panose="020B0503030101060003" pitchFamily="34" charset="77"/>
                </a:rPr>
                <a:t>, en date de décembre 2021. </a:t>
              </a:r>
              <a:endParaRPr lang="fr-CA" dirty="0">
                <a:latin typeface="Raleway Medium" panose="020B0503030101060003" pitchFamily="34" charset="77"/>
              </a:endParaRPr>
            </a:p>
          </p:txBody>
        </p:sp>
        <p:sp>
          <p:nvSpPr>
            <p:cNvPr id="10" name="ZoneTexte 9">
              <a:extLst>
                <a:ext uri="{FF2B5EF4-FFF2-40B4-BE49-F238E27FC236}">
                  <a16:creationId xmlns:a16="http://schemas.microsoft.com/office/drawing/2014/main" id="{C6A696EF-5C68-85A7-BEA5-D6C9BBDA7043}"/>
                </a:ext>
              </a:extLst>
            </p:cNvPr>
            <p:cNvSpPr txBox="1"/>
            <p:nvPr/>
          </p:nvSpPr>
          <p:spPr>
            <a:xfrm>
              <a:off x="6931255" y="2018465"/>
              <a:ext cx="4479594" cy="714747"/>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12,3</a:t>
              </a:r>
              <a:r>
                <a:rPr lang="fr-CA" sz="2400" b="1" i="0" u="none" strike="noStrike" spc="-300"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pour 1 000 enfants </a:t>
              </a:r>
            </a:p>
            <a:p>
              <a:pPr>
                <a:lnSpc>
                  <a:spcPts val="2460"/>
                </a:lnSpc>
              </a:pPr>
              <a:r>
                <a:rPr lang="fr-CA" sz="1800" u="none" strike="noStrike" baseline="0" dirty="0">
                  <a:latin typeface="Raleway Medium" panose="020B0503030101060003" pitchFamily="34" charset="77"/>
                </a:rPr>
                <a:t>âgés de 0 à 5 ans dans la population</a:t>
              </a:r>
              <a:r>
                <a:rPr lang="fr-CA" sz="2000" dirty="0">
                  <a:solidFill>
                    <a:srgbClr val="000000"/>
                  </a:solidFill>
                  <a:latin typeface="Raleway Medium" panose="020B0503030101060003" pitchFamily="34" charset="77"/>
                </a:rPr>
                <a:t>.</a:t>
              </a:r>
              <a:r>
                <a:rPr lang="fr-CA" sz="1800" u="none" strike="noStrike" baseline="0" dirty="0">
                  <a:solidFill>
                    <a:srgbClr val="DA6127"/>
                  </a:solidFill>
                  <a:latin typeface="Raleway Medium" panose="020B0503030101060003" pitchFamily="34" charset="77"/>
                </a:rPr>
                <a:t> </a:t>
              </a:r>
              <a:endParaRPr lang="fr-CA" dirty="0">
                <a:latin typeface="Raleway Medium" panose="020B0503030101060003" pitchFamily="34" charset="77"/>
              </a:endParaRPr>
            </a:p>
          </p:txBody>
        </p:sp>
        <p:sp>
          <p:nvSpPr>
            <p:cNvPr id="17" name="ZoneTexte 16">
              <a:extLst>
                <a:ext uri="{FF2B5EF4-FFF2-40B4-BE49-F238E27FC236}">
                  <a16:creationId xmlns:a16="http://schemas.microsoft.com/office/drawing/2014/main" id="{BBDC3869-4011-07AD-C7FA-E3CC59D6AE33}"/>
                </a:ext>
              </a:extLst>
            </p:cNvPr>
            <p:cNvSpPr txBox="1"/>
            <p:nvPr/>
          </p:nvSpPr>
          <p:spPr>
            <a:xfrm>
              <a:off x="1108319" y="3398748"/>
              <a:ext cx="10345697" cy="1253613"/>
            </a:xfrm>
            <a:prstGeom prst="rect">
              <a:avLst/>
            </a:prstGeom>
            <a:noFill/>
          </p:spPr>
          <p:txBody>
            <a:bodyPr wrap="square">
              <a:spAutoFit/>
            </a:bodyPr>
            <a:lstStyle/>
            <a:p>
              <a:pPr>
                <a:lnSpc>
                  <a:spcPts val="2250"/>
                </a:lnSpc>
              </a:pPr>
              <a:r>
                <a:rPr lang="fr-CA" i="0" u="none" strike="noStrike" baseline="0" dirty="0">
                  <a:latin typeface="Raleway Medium" pitchFamily="2" charset="0"/>
                </a:rPr>
                <a:t>Parmi ces enfants, </a:t>
              </a:r>
              <a:r>
                <a:rPr lang="fr-CA" b="1" dirty="0">
                  <a:solidFill>
                    <a:srgbClr val="DA6127"/>
                  </a:solidFill>
                  <a:latin typeface="Raleway" pitchFamily="2" charset="0"/>
                </a:rPr>
                <a:t>moins de 1 sur 10 </a:t>
              </a:r>
              <a:r>
                <a:rPr lang="fr-CA" dirty="0">
                  <a:latin typeface="Raleway Medium" pitchFamily="2" charset="0"/>
                </a:rPr>
                <a:t>(9,4 %) avait des </a:t>
              </a:r>
              <a:r>
                <a:rPr lang="fr-CA" b="1" dirty="0">
                  <a:solidFill>
                    <a:srgbClr val="DA6127"/>
                  </a:solidFill>
                  <a:latin typeface="Raleway" pitchFamily="2" charset="0"/>
                </a:rPr>
                <a:t>incapacités plus importantes </a:t>
              </a:r>
              <a:r>
                <a:rPr lang="fr-CA" dirty="0">
                  <a:latin typeface="Raleway Medium" pitchFamily="2" charset="0"/>
                </a:rPr>
                <a:t>ou </a:t>
              </a:r>
              <a:br>
                <a:rPr lang="fr-CA" dirty="0">
                  <a:latin typeface="Raleway Medium" pitchFamily="2" charset="0"/>
                </a:rPr>
              </a:br>
              <a:r>
                <a:rPr lang="fr-CA" dirty="0">
                  <a:latin typeface="Raleway Medium" pitchFamily="2" charset="0"/>
                </a:rPr>
                <a:t>nécessitait des soins médicaux complexes à domicile et recevait un soutien financier additionnel, le</a:t>
              </a:r>
              <a:r>
                <a:rPr lang="fr-CA" b="1" i="0" u="none" strike="noStrike" baseline="0" dirty="0">
                  <a:latin typeface="Raleway Medium" pitchFamily="2" charset="0"/>
                </a:rPr>
                <a:t> </a:t>
              </a:r>
              <a:r>
                <a:rPr lang="fr-CA" b="1" dirty="0">
                  <a:solidFill>
                    <a:srgbClr val="DA6127"/>
                  </a:solidFill>
                  <a:latin typeface="Raleway" pitchFamily="2" charset="0"/>
                </a:rPr>
                <a:t>Supplément</a:t>
              </a:r>
              <a:r>
                <a:rPr lang="fr-CA" b="1" dirty="0">
                  <a:solidFill>
                    <a:srgbClr val="DA6127"/>
                  </a:solidFill>
                  <a:latin typeface="Raleway ExtraBold" pitchFamily="2" charset="0"/>
                </a:rPr>
                <a:t> </a:t>
              </a:r>
              <a:r>
                <a:rPr lang="fr-CA" b="1" dirty="0">
                  <a:solidFill>
                    <a:srgbClr val="DA6127"/>
                  </a:solidFill>
                  <a:latin typeface="Raleway" pitchFamily="2" charset="0"/>
                </a:rPr>
                <a:t>pour</a:t>
              </a:r>
              <a:r>
                <a:rPr lang="fr-CA" b="1" dirty="0">
                  <a:solidFill>
                    <a:srgbClr val="DA6127"/>
                  </a:solidFill>
                  <a:latin typeface="Raleway ExtraBold" pitchFamily="2" charset="0"/>
                </a:rPr>
                <a:t> </a:t>
              </a:r>
              <a:r>
                <a:rPr lang="fr-CA" b="1" dirty="0">
                  <a:solidFill>
                    <a:srgbClr val="DA6127"/>
                  </a:solidFill>
                  <a:latin typeface="Raleway" pitchFamily="2" charset="0"/>
                </a:rPr>
                <a:t>enfant</a:t>
              </a:r>
              <a:r>
                <a:rPr lang="fr-CA" b="1" dirty="0">
                  <a:solidFill>
                    <a:srgbClr val="DA6127"/>
                  </a:solidFill>
                  <a:latin typeface="Raleway ExtraBold" pitchFamily="2" charset="0"/>
                </a:rPr>
                <a:t> </a:t>
              </a:r>
              <a:r>
                <a:rPr lang="fr-CA" b="1" dirty="0">
                  <a:solidFill>
                    <a:srgbClr val="DA6127"/>
                  </a:solidFill>
                  <a:latin typeface="Raleway" pitchFamily="2" charset="0"/>
                </a:rPr>
                <a:t>handicapé</a:t>
              </a:r>
              <a:r>
                <a:rPr lang="fr-CA" b="1" dirty="0">
                  <a:solidFill>
                    <a:srgbClr val="DA6127"/>
                  </a:solidFill>
                  <a:latin typeface="Raleway ExtraBold" pitchFamily="2" charset="0"/>
                </a:rPr>
                <a:t> </a:t>
              </a:r>
              <a:r>
                <a:rPr lang="fr-CA" b="1" dirty="0">
                  <a:solidFill>
                    <a:srgbClr val="DA6127"/>
                  </a:solidFill>
                  <a:latin typeface="Raleway" pitchFamily="2" charset="0"/>
                </a:rPr>
                <a:t>nécessitant des soins exceptionnels </a:t>
              </a:r>
              <a:r>
                <a:rPr lang="fr-CA" dirty="0">
                  <a:latin typeface="Raleway Medium" pitchFamily="2" charset="0"/>
                </a:rPr>
                <a:t>(SEHNSE). </a:t>
              </a:r>
            </a:p>
          </p:txBody>
        </p:sp>
        <p:cxnSp>
          <p:nvCxnSpPr>
            <p:cNvPr id="21" name="Straight Connector 20">
              <a:extLst>
                <a:ext uri="{FF2B5EF4-FFF2-40B4-BE49-F238E27FC236}">
                  <a16:creationId xmlns:a16="http://schemas.microsoft.com/office/drawing/2014/main" id="{D9CDC576-8049-E0F0-A660-65ACCADE12FC}"/>
                </a:ext>
              </a:extLst>
            </p:cNvPr>
            <p:cNvCxnSpPr>
              <a:cxnSpLocks/>
            </p:cNvCxnSpPr>
            <p:nvPr/>
          </p:nvCxnSpPr>
          <p:spPr>
            <a:xfrm>
              <a:off x="875772" y="1922836"/>
              <a:ext cx="0" cy="27000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6FFD7C-0F49-CF90-34A7-EE2786BC6F0F}"/>
                </a:ext>
              </a:extLst>
            </p:cNvPr>
            <p:cNvCxnSpPr>
              <a:cxnSpLocks/>
            </p:cNvCxnSpPr>
            <p:nvPr/>
          </p:nvCxnSpPr>
          <p:spPr>
            <a:xfrm flipV="1">
              <a:off x="1218819" y="3206650"/>
              <a:ext cx="10235200" cy="48665"/>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pic>
          <p:nvPicPr>
            <p:cNvPr id="32" name="Picture 31" descr="A white circle with orange lines&#10;&#10;Description automatically generated">
              <a:extLst>
                <a:ext uri="{FF2B5EF4-FFF2-40B4-BE49-F238E27FC236}">
                  <a16:creationId xmlns:a16="http://schemas.microsoft.com/office/drawing/2014/main" id="{ADB10F73-E538-E792-7FFC-7FF57F1A0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153" y="2089380"/>
              <a:ext cx="803296" cy="767594"/>
            </a:xfrm>
            <a:prstGeom prst="rect">
              <a:avLst/>
            </a:prstGeom>
          </p:spPr>
        </p:pic>
      </p:grpSp>
      <p:sp>
        <p:nvSpPr>
          <p:cNvPr id="37" name="ZoneTexte 13">
            <a:extLst>
              <a:ext uri="{FF2B5EF4-FFF2-40B4-BE49-F238E27FC236}">
                <a16:creationId xmlns:a16="http://schemas.microsoft.com/office/drawing/2014/main" id="{93C20EFD-5CFC-20AB-F670-7E02116600E5}"/>
              </a:ext>
            </a:extLst>
          </p:cNvPr>
          <p:cNvSpPr txBox="1"/>
          <p:nvPr/>
        </p:nvSpPr>
        <p:spPr>
          <a:xfrm>
            <a:off x="777570" y="5839930"/>
            <a:ext cx="10689108" cy="461665"/>
          </a:xfrm>
          <a:prstGeom prst="rect">
            <a:avLst/>
          </a:prstGeom>
          <a:noFill/>
        </p:spPr>
        <p:txBody>
          <a:bodyPr wrap="square">
            <a:spAutoFit/>
          </a:bodyPr>
          <a:lstStyle/>
          <a:p>
            <a:r>
              <a:rPr lang="fr-CA" sz="800" b="1" i="0" u="none" strike="noStrike" baseline="0" dirty="0">
                <a:solidFill>
                  <a:srgbClr val="000000"/>
                </a:solidFill>
                <a:latin typeface="Raleway" pitchFamily="2" charset="0"/>
              </a:rPr>
              <a:t>Sources :  </a:t>
            </a:r>
            <a:r>
              <a:rPr lang="fr-CA" sz="800" i="0" u="none" strike="noStrike" baseline="0" dirty="0">
                <a:solidFill>
                  <a:srgbClr val="000000"/>
                </a:solidFill>
                <a:latin typeface="Raleway" pitchFamily="2" charset="0"/>
              </a:rPr>
              <a:t>MINISTÈRE DE LA FAMILLE. </a:t>
            </a:r>
            <a:r>
              <a:rPr lang="fr-CA" sz="800" i="1" u="none" strike="noStrike" baseline="0" dirty="0">
                <a:solidFill>
                  <a:srgbClr val="000000"/>
                </a:solidFill>
                <a:latin typeface="Raleway" pitchFamily="2" charset="0"/>
              </a:rPr>
              <a:t>Statistiques officielles 2020-2021 du ministère de la Famille</a:t>
            </a:r>
            <a:r>
              <a:rPr lang="fr-CA" sz="800" i="0" u="none" strike="noStrike" baseline="0" dirty="0">
                <a:solidFill>
                  <a:srgbClr val="000000"/>
                </a:solidFill>
                <a:latin typeface="Raleway" pitchFamily="2" charset="0"/>
              </a:rPr>
              <a:t>, 2021; MINISTÈRE DE LA FAMILLE. </a:t>
            </a:r>
            <a:r>
              <a:rPr lang="fr-CA" sz="800" i="1" u="none" strike="noStrike" baseline="0" dirty="0">
                <a:solidFill>
                  <a:srgbClr val="000000"/>
                </a:solidFill>
                <a:latin typeface="Raleway" pitchFamily="2" charset="0"/>
              </a:rPr>
              <a:t>Regard statistique sur les jeunes enfants au Québec</a:t>
            </a:r>
            <a:r>
              <a:rPr lang="fr-CA" sz="800" i="0" u="none" strike="noStrike" baseline="0" dirty="0">
                <a:solidFill>
                  <a:srgbClr val="000000"/>
                </a:solidFill>
                <a:latin typeface="Raleway" pitchFamily="2" charset="0"/>
              </a:rPr>
              <a:t>, 2014; MINISTÈRE DE LA FAMILLE. </a:t>
            </a:r>
            <a:r>
              <a:rPr lang="fr-CA" sz="800" i="1" u="none" strike="noStrike" baseline="0" dirty="0">
                <a:solidFill>
                  <a:srgbClr val="000000"/>
                </a:solidFill>
                <a:latin typeface="Raleway" pitchFamily="2" charset="0"/>
              </a:rPr>
              <a:t>Statistiques officielles 2019-2020 du ministère de la Famille</a:t>
            </a:r>
            <a:r>
              <a:rPr lang="fr-CA" sz="800" i="0" u="none" strike="noStrike" baseline="0" dirty="0">
                <a:solidFill>
                  <a:srgbClr val="000000"/>
                </a:solidFill>
                <a:latin typeface="Raleway" pitchFamily="2" charset="0"/>
              </a:rPr>
              <a:t>, 2020.</a:t>
            </a:r>
          </a:p>
          <a:p>
            <a:r>
              <a:rPr lang="fr-CA" sz="800" i="0" u="none" strike="noStrike" baseline="0" dirty="0">
                <a:solidFill>
                  <a:srgbClr val="000000"/>
                </a:solidFill>
                <a:latin typeface="Raleway" pitchFamily="2" charset="0"/>
              </a:rPr>
              <a:t>.</a:t>
            </a:r>
            <a:endParaRPr lang="fr-CA" dirty="0"/>
          </a:p>
        </p:txBody>
      </p:sp>
    </p:spTree>
    <p:extLst>
      <p:ext uri="{BB962C8B-B14F-4D97-AF65-F5344CB8AC3E}">
        <p14:creationId xmlns:p14="http://schemas.microsoft.com/office/powerpoint/2010/main" val="417465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848DFA-6C1F-68F6-7C8F-3C37DFAD76AB}"/>
              </a:ext>
            </a:extLst>
          </p:cNvPr>
          <p:cNvSpPr/>
          <p:nvPr/>
        </p:nvSpPr>
        <p:spPr>
          <a:xfrm>
            <a:off x="0" y="-331"/>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CC3BCEDE-9460-328A-A37A-30D3D9490AE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A320282B-A7F4-8357-C40B-3B9589DA3D50}"/>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4" name="ZoneTexte 13">
            <a:extLst>
              <a:ext uri="{FF2B5EF4-FFF2-40B4-BE49-F238E27FC236}">
                <a16:creationId xmlns:a16="http://schemas.microsoft.com/office/drawing/2014/main" id="{6B10F0D9-3882-049E-4469-1A9A0820C29B}"/>
              </a:ext>
            </a:extLst>
          </p:cNvPr>
          <p:cNvSpPr txBox="1"/>
          <p:nvPr/>
        </p:nvSpPr>
        <p:spPr>
          <a:xfrm>
            <a:off x="777570" y="5692364"/>
            <a:ext cx="10474742" cy="338554"/>
          </a:xfrm>
          <a:prstGeom prst="rect">
            <a:avLst/>
          </a:prstGeom>
          <a:noFill/>
        </p:spPr>
        <p:txBody>
          <a:bodyPr wrap="square">
            <a:spAutoFit/>
          </a:bodyPr>
          <a:lstStyle/>
          <a:p>
            <a:r>
              <a:rPr lang="en-CA" sz="800" b="1">
                <a:solidFill>
                  <a:srgbClr val="3F3F3F"/>
                </a:solidFill>
                <a:effectLst/>
                <a:latin typeface="Raleway" panose="020B0503030101060003" pitchFamily="34" charset="77"/>
              </a:rPr>
              <a:t>Note </a:t>
            </a:r>
            <a:r>
              <a:rPr lang="en-CA" sz="800">
                <a:solidFill>
                  <a:srgbClr val="3F3F3F"/>
                </a:solidFill>
                <a:effectLst/>
                <a:latin typeface="Raleway" panose="020B0503030101060003" pitchFamily="34" charset="77"/>
              </a:rPr>
              <a:t>: </a:t>
            </a:r>
            <a:r>
              <a:rPr lang="en-CA" sz="800">
                <a:solidFill>
                  <a:srgbClr val="3F3F3F"/>
                </a:solidFill>
                <a:effectLst/>
                <a:latin typeface="Raleway Medium" panose="020B0503030101060003" pitchFamily="34" charset="77"/>
              </a:rPr>
              <a:t>Le nom de </a:t>
            </a:r>
            <a:r>
              <a:rPr lang="en-CA" sz="800" err="1">
                <a:solidFill>
                  <a:srgbClr val="3F3F3F"/>
                </a:solidFill>
                <a:effectLst/>
                <a:latin typeface="Raleway Medium" panose="020B0503030101060003" pitchFamily="34" charset="77"/>
              </a:rPr>
              <a:t>cette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mesure</a:t>
            </a:r>
            <a:r>
              <a:rPr lang="en-CA" sz="800">
                <a:solidFill>
                  <a:srgbClr val="3F3F3F"/>
                </a:solidFill>
                <a:effectLst/>
                <a:latin typeface="Raleway Medium" panose="020B0503030101060003" pitchFamily="34" charset="77"/>
              </a:rPr>
              <a:t> a </a:t>
            </a:r>
            <a:r>
              <a:rPr lang="en-CA" sz="800" err="1">
                <a:solidFill>
                  <a:srgbClr val="3F3F3F"/>
                </a:solidFill>
                <a:effectLst/>
                <a:latin typeface="Raleway Medium" panose="020B0503030101060003" pitchFamily="34" charset="77"/>
              </a:rPr>
              <a:t>été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modifié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2023.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a:p>
            <a:r>
              <a:rPr lang="fr-CA" sz="800" u="none" strike="noStrike" baseline="0">
                <a:solidFill>
                  <a:srgbClr val="000000"/>
                </a:solidFill>
                <a:latin typeface="Raleway Medium" panose="020B0503030101060003" pitchFamily="34" charset="77"/>
              </a:rPr>
              <a:t>.</a:t>
            </a:r>
            <a:endParaRPr lang="fr-CA">
              <a:latin typeface="Raleway Medium" panose="020B0503030101060003" pitchFamily="34" charset="77"/>
            </a:endParaRPr>
          </a:p>
        </p:txBody>
      </p:sp>
      <p:sp>
        <p:nvSpPr>
          <p:cNvPr id="11" name="ZoneTexte 10">
            <a:extLst>
              <a:ext uri="{FF2B5EF4-FFF2-40B4-BE49-F238E27FC236}">
                <a16:creationId xmlns:a16="http://schemas.microsoft.com/office/drawing/2014/main" id="{1D05FDF5-D70F-64AE-25CF-0B436A8CB7CF}"/>
              </a:ext>
            </a:extLst>
          </p:cNvPr>
          <p:cNvSpPr txBox="1"/>
          <p:nvPr/>
        </p:nvSpPr>
        <p:spPr>
          <a:xfrm>
            <a:off x="772218" y="4823097"/>
            <a:ext cx="10671955" cy="663708"/>
          </a:xfrm>
          <a:prstGeom prst="rect">
            <a:avLst/>
          </a:prstGeom>
          <a:noFill/>
        </p:spPr>
        <p:txBody>
          <a:bodyPr wrap="square">
            <a:spAutoFit/>
          </a:bodyPr>
          <a:lstStyle/>
          <a:p>
            <a:pPr>
              <a:lnSpc>
                <a:spcPts val="2250"/>
              </a:lnSpc>
            </a:pPr>
            <a:r>
              <a:rPr lang="fr-CA">
                <a:solidFill>
                  <a:srgbClr val="000000"/>
                </a:solidFill>
                <a:latin typeface="Raleway" pitchFamily="2" charset="0"/>
              </a:rPr>
              <a:t>Pour obtenir cette aide financière, les parents doivent fournir un </a:t>
            </a:r>
            <a:r>
              <a:rPr lang="fr-CA" b="1">
                <a:latin typeface="Raleway" pitchFamily="2" charset="0"/>
              </a:rPr>
              <a:t>document signé par un professionnel de la santé</a:t>
            </a:r>
            <a:r>
              <a:rPr lang="fr-CA" b="1">
                <a:solidFill>
                  <a:srgbClr val="000000"/>
                </a:solidFill>
                <a:latin typeface="Raleway" pitchFamily="2" charset="0"/>
              </a:rPr>
              <a:t> </a:t>
            </a:r>
            <a:r>
              <a:rPr lang="fr-CA">
                <a:solidFill>
                  <a:srgbClr val="000000"/>
                </a:solidFill>
                <a:latin typeface="Raleway" pitchFamily="2" charset="0"/>
              </a:rPr>
              <a:t>qui atteste le diagnostic ou les difficultés de l’enfant.</a:t>
            </a:r>
          </a:p>
        </p:txBody>
      </p:sp>
      <p:grpSp>
        <p:nvGrpSpPr>
          <p:cNvPr id="32" name="Group 31">
            <a:extLst>
              <a:ext uri="{FF2B5EF4-FFF2-40B4-BE49-F238E27FC236}">
                <a16:creationId xmlns:a16="http://schemas.microsoft.com/office/drawing/2014/main" id="{C9AD1182-99F5-8D4D-6862-2D54A789917E}"/>
              </a:ext>
            </a:extLst>
          </p:cNvPr>
          <p:cNvGrpSpPr/>
          <p:nvPr/>
        </p:nvGrpSpPr>
        <p:grpSpPr>
          <a:xfrm>
            <a:off x="895365" y="1833917"/>
            <a:ext cx="10657201" cy="2742179"/>
            <a:chOff x="875772" y="1922837"/>
            <a:chExt cx="10657201" cy="2742179"/>
          </a:xfrm>
        </p:grpSpPr>
        <p:sp>
          <p:nvSpPr>
            <p:cNvPr id="5" name="ZoneTexte 4">
              <a:extLst>
                <a:ext uri="{FF2B5EF4-FFF2-40B4-BE49-F238E27FC236}">
                  <a16:creationId xmlns:a16="http://schemas.microsoft.com/office/drawing/2014/main" id="{BC362401-B3CA-BA18-C53D-1DA7B0C4A92A}"/>
                </a:ext>
              </a:extLst>
            </p:cNvPr>
            <p:cNvSpPr txBox="1"/>
            <p:nvPr/>
          </p:nvSpPr>
          <p:spPr>
            <a:xfrm>
              <a:off x="1108319" y="2027274"/>
              <a:ext cx="4032879" cy="13497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11 270</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a:t>
              </a:r>
              <a:r>
                <a:rPr lang="fr-CA" sz="1800" b="1" i="0" u="none" strike="noStrike" baseline="0" dirty="0">
                  <a:solidFill>
                    <a:srgbClr val="DA6127"/>
                  </a:solidFill>
                  <a:latin typeface="Raleway ExtraBold" pitchFamily="2" charset="0"/>
                </a:rPr>
                <a:t> </a:t>
              </a:r>
              <a:r>
                <a:rPr lang="fr-CA" sz="1800" u="none" strike="noStrike" baseline="0" dirty="0">
                  <a:latin typeface="Raleway Medium" panose="020B0503030101060003" pitchFamily="34" charset="77"/>
                </a:rPr>
                <a:t>ont bénéficié de </a:t>
              </a:r>
              <a:r>
                <a:rPr lang="fr-CA" b="1" dirty="0">
                  <a:solidFill>
                    <a:srgbClr val="DA6127"/>
                  </a:solidFill>
                  <a:latin typeface="Raleway" pitchFamily="2" charset="0"/>
                </a:rPr>
                <a:t>l’AIEH</a:t>
              </a:r>
              <a:r>
                <a:rPr lang="fr-CA" sz="1800" b="1" i="0" u="none" strike="noStrike" baseline="0" dirty="0">
                  <a:latin typeface="Raleway" pitchFamily="2" charset="0"/>
                </a:rPr>
                <a:t> </a:t>
              </a:r>
              <a:r>
                <a:rPr lang="fr-CA" sz="1800" u="none" strike="noStrike" baseline="0" dirty="0">
                  <a:latin typeface="Raleway Medium" panose="020B0503030101060003" pitchFamily="34" charset="77"/>
                </a:rPr>
                <a:t>dans un </a:t>
              </a:r>
              <a:r>
                <a:rPr lang="fr-CA" dirty="0">
                  <a:latin typeface="Raleway Medium" panose="020B0503030101060003" pitchFamily="34" charset="77"/>
                </a:rPr>
                <a:t>service de garde éducatifs</a:t>
              </a:r>
              <a:r>
                <a:rPr lang="fr-CA" b="1" dirty="0">
                  <a:latin typeface="Raleway" pitchFamily="2" charset="0"/>
                </a:rPr>
                <a:t> </a:t>
              </a:r>
              <a:r>
                <a:rPr lang="fr-CA" b="1" dirty="0">
                  <a:solidFill>
                    <a:srgbClr val="DA6127"/>
                  </a:solidFill>
                  <a:latin typeface="Raleway" pitchFamily="2" charset="0"/>
                </a:rPr>
                <a:t>subventionné</a:t>
              </a:r>
              <a:r>
                <a:rPr lang="fr-CA" sz="1800" b="1" i="0" u="none" strike="noStrike" baseline="0" dirty="0">
                  <a:solidFill>
                    <a:srgbClr val="DA6127"/>
                  </a:solidFill>
                  <a:latin typeface="Raleway ExtraBold" pitchFamily="2" charset="0"/>
                </a:rPr>
                <a:t> </a:t>
              </a:r>
              <a:r>
                <a:rPr lang="fr-CA" sz="1800" u="none" strike="noStrike" baseline="0" dirty="0">
                  <a:latin typeface="Raleway Medium" panose="020B0503030101060003" pitchFamily="34" charset="77"/>
                </a:rPr>
                <a:t>en 2019-2020.</a:t>
              </a:r>
              <a:endParaRPr lang="fr-CA" dirty="0">
                <a:latin typeface="Raleway Medium" panose="020B0503030101060003" pitchFamily="34" charset="77"/>
              </a:endParaRPr>
            </a:p>
          </p:txBody>
        </p:sp>
        <p:sp>
          <p:nvSpPr>
            <p:cNvPr id="10" name="ZoneTexte 9">
              <a:extLst>
                <a:ext uri="{FF2B5EF4-FFF2-40B4-BE49-F238E27FC236}">
                  <a16:creationId xmlns:a16="http://schemas.microsoft.com/office/drawing/2014/main" id="{C6A696EF-5C68-85A7-BEA5-D6C9BBDA7043}"/>
                </a:ext>
              </a:extLst>
            </p:cNvPr>
            <p:cNvSpPr txBox="1"/>
            <p:nvPr/>
          </p:nvSpPr>
          <p:spPr>
            <a:xfrm>
              <a:off x="6190191" y="2027274"/>
              <a:ext cx="4772168" cy="708592"/>
            </a:xfrm>
            <a:prstGeom prst="rect">
              <a:avLst/>
            </a:prstGeom>
            <a:noFill/>
          </p:spPr>
          <p:txBody>
            <a:bodyPr wrap="square">
              <a:spAutoFit/>
            </a:bodyPr>
            <a:lstStyle/>
            <a:p>
              <a:pPr>
                <a:lnSpc>
                  <a:spcPts val="2460"/>
                </a:lnSpc>
              </a:pPr>
              <a:r>
                <a:rPr lang="fr-CA" sz="4400" b="1" i="0" u="none" strike="noStrike" baseline="0">
                  <a:solidFill>
                    <a:srgbClr val="DA6127"/>
                  </a:solidFill>
                  <a:latin typeface="Arial" panose="020B0604020202020204" pitchFamily="34" charset="0"/>
                  <a:cs typeface="Arial" panose="020B0604020202020204" pitchFamily="34" charset="0"/>
                </a:rPr>
                <a:t>4</a:t>
              </a:r>
              <a:r>
                <a:rPr lang="fr-CA" sz="4400" b="1" i="0" u="none" strike="noStrike" spc="-300" baseline="0">
                  <a:solidFill>
                    <a:srgbClr val="DA6127"/>
                  </a:solidFill>
                  <a:latin typeface="Arial" panose="020B0604020202020204" pitchFamily="34" charset="0"/>
                  <a:cs typeface="Arial" panose="020B0604020202020204" pitchFamily="34" charset="0"/>
                </a:rPr>
                <a:t> </a:t>
              </a:r>
              <a:r>
                <a:rPr lang="fr-CA" sz="4400" b="1" i="0" u="none" strike="noStrike" baseline="0">
                  <a:solidFill>
                    <a:srgbClr val="DA6127"/>
                  </a:solidFill>
                  <a:latin typeface="Arial" panose="020B0604020202020204" pitchFamily="34" charset="0"/>
                  <a:cs typeface="Arial" panose="020B0604020202020204" pitchFamily="34" charset="0"/>
                </a:rPr>
                <a:t>%</a:t>
              </a:r>
              <a:r>
                <a:rPr lang="fr-CA" sz="2400" b="1" i="0" u="none" strike="noStrike" baseline="0">
                  <a:solidFill>
                    <a:srgbClr val="DA6127"/>
                  </a:solidFill>
                  <a:latin typeface="Arial" panose="020B0604020202020204" pitchFamily="34" charset="0"/>
                  <a:cs typeface="Arial" panose="020B0604020202020204" pitchFamily="34" charset="0"/>
                </a:rPr>
                <a:t> </a:t>
              </a:r>
              <a:r>
                <a:rPr lang="fr-CA" sz="1800" u="none" strike="noStrike" baseline="0">
                  <a:latin typeface="Raleway Medium" panose="020B0503030101060003" pitchFamily="34" charset="77"/>
                </a:rPr>
                <a:t>des enfants en services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de garde éducatifs subventionnés. </a:t>
              </a:r>
            </a:p>
          </p:txBody>
        </p:sp>
        <p:sp>
          <p:nvSpPr>
            <p:cNvPr id="17" name="ZoneTexte 16">
              <a:extLst>
                <a:ext uri="{FF2B5EF4-FFF2-40B4-BE49-F238E27FC236}">
                  <a16:creationId xmlns:a16="http://schemas.microsoft.com/office/drawing/2014/main" id="{BBDC3869-4011-07AD-C7FA-E3CC59D6AE33}"/>
                </a:ext>
              </a:extLst>
            </p:cNvPr>
            <p:cNvSpPr txBox="1"/>
            <p:nvPr/>
          </p:nvSpPr>
          <p:spPr>
            <a:xfrm>
              <a:off x="1108319" y="3712511"/>
              <a:ext cx="10345699" cy="952505"/>
            </a:xfrm>
            <a:prstGeom prst="rect">
              <a:avLst/>
            </a:prstGeom>
            <a:noFill/>
          </p:spPr>
          <p:txBody>
            <a:bodyPr wrap="square">
              <a:spAutoFit/>
            </a:bodyPr>
            <a:lstStyle/>
            <a:p>
              <a:pPr>
                <a:lnSpc>
                  <a:spcPts val="2250"/>
                </a:lnSpc>
              </a:pPr>
              <a:r>
                <a:rPr lang="fr-CA" dirty="0">
                  <a:latin typeface="Raleway Medium" panose="020B0503030101060003" pitchFamily="34" charset="77"/>
                </a:rPr>
                <a:t>Parmi ces enfants, </a:t>
              </a:r>
              <a:r>
                <a:rPr lang="fr-CA" b="1" i="0" u="none" strike="noStrike" baseline="0" dirty="0">
                  <a:solidFill>
                    <a:srgbClr val="DA6127"/>
                  </a:solidFill>
                  <a:latin typeface="Raleway" pitchFamily="2" charset="0"/>
                </a:rPr>
                <a:t>6,3 % </a:t>
              </a:r>
              <a:r>
                <a:rPr lang="fr-CA" dirty="0">
                  <a:latin typeface="Raleway Medium" panose="020B0503030101060003" pitchFamily="34" charset="77"/>
                </a:rPr>
                <a:t>avaient bénéficié d’une aide financière additionnelle, la </a:t>
              </a:r>
              <a:r>
                <a:rPr lang="fr-CA" b="1" dirty="0">
                  <a:solidFill>
                    <a:srgbClr val="DA6127"/>
                  </a:solidFill>
                  <a:latin typeface="Raleway" pitchFamily="2" charset="0"/>
                </a:rPr>
                <a:t>Mesure exceptionnelle de soutien à l’intégration dans les services de garde pour les enfants handicapés ayant d’importants besoins</a:t>
              </a:r>
              <a:r>
                <a:rPr lang="fr-CA" b="1" dirty="0">
                  <a:solidFill>
                    <a:srgbClr val="DA6127"/>
                  </a:solidFill>
                  <a:latin typeface="Raleway ExtraBold" pitchFamily="2" charset="0"/>
                </a:rPr>
                <a:t>* </a:t>
              </a:r>
              <a:r>
                <a:rPr lang="fr-CA" dirty="0">
                  <a:latin typeface="Raleway Medium" panose="020B0503030101060003" pitchFamily="34" charset="77"/>
                </a:rPr>
                <a:t>(MES), en 2019-2020</a:t>
              </a:r>
              <a:r>
                <a:rPr lang="fr-CA" dirty="0">
                  <a:latin typeface="Raleway" pitchFamily="2" charset="0"/>
                </a:rPr>
                <a:t>.</a:t>
              </a:r>
            </a:p>
          </p:txBody>
        </p:sp>
        <p:sp>
          <p:nvSpPr>
            <p:cNvPr id="19" name="ZoneTexte 9">
              <a:extLst>
                <a:ext uri="{FF2B5EF4-FFF2-40B4-BE49-F238E27FC236}">
                  <a16:creationId xmlns:a16="http://schemas.microsoft.com/office/drawing/2014/main" id="{62621353-5DFB-E78A-A15E-5A2554AE83D4}"/>
                </a:ext>
              </a:extLst>
            </p:cNvPr>
            <p:cNvSpPr txBox="1"/>
            <p:nvPr/>
          </p:nvSpPr>
          <p:spPr>
            <a:xfrm>
              <a:off x="6190191" y="2677832"/>
              <a:ext cx="5342782" cy="657616"/>
            </a:xfrm>
            <a:prstGeom prst="rect">
              <a:avLst/>
            </a:prstGeom>
            <a:noFill/>
          </p:spPr>
          <p:txBody>
            <a:bodyPr wrap="square">
              <a:spAutoFit/>
            </a:bodyPr>
            <a:lstStyle/>
            <a:p>
              <a:pPr>
                <a:lnSpc>
                  <a:spcPts val="2250"/>
                </a:lnSpc>
              </a:pPr>
              <a:r>
                <a:rPr lang="fr-CA" u="none" strike="noStrike" baseline="0" dirty="0">
                  <a:latin typeface="Raleway" panose="020B0503030101060003" pitchFamily="34" charset="77"/>
                </a:rPr>
                <a:t>Cette</a:t>
              </a:r>
              <a:r>
                <a:rPr lang="fr-CA" b="1" i="0" u="none" strike="noStrike" baseline="0" dirty="0">
                  <a:latin typeface="Raleway" pitchFamily="2" charset="0"/>
                </a:rPr>
                <a:t> </a:t>
              </a:r>
              <a:r>
                <a:rPr lang="fr-CA" b="1" dirty="0">
                  <a:solidFill>
                    <a:srgbClr val="DA6127"/>
                  </a:solidFill>
                  <a:latin typeface="Raleway" pitchFamily="2" charset="0"/>
                </a:rPr>
                <a:t>proportion</a:t>
              </a:r>
              <a:r>
                <a:rPr lang="fr-CA" b="1" dirty="0">
                  <a:solidFill>
                    <a:srgbClr val="DA6127"/>
                  </a:solidFill>
                  <a:latin typeface="Raleway ExtraBold" pitchFamily="2" charset="0"/>
                </a:rPr>
                <a:t> </a:t>
              </a:r>
              <a:r>
                <a:rPr lang="fr-CA" b="1" dirty="0">
                  <a:solidFill>
                    <a:srgbClr val="DA6127"/>
                  </a:solidFill>
                  <a:latin typeface="Raleway" pitchFamily="2" charset="0"/>
                </a:rPr>
                <a:t>a doublé </a:t>
              </a:r>
              <a:r>
                <a:rPr lang="fr-CA" u="none" strike="noStrike" baseline="0" dirty="0">
                  <a:latin typeface="Raleway" panose="020B0503030101060003" pitchFamily="34" charset="77"/>
                </a:rPr>
                <a:t>de 2008-2009 </a:t>
              </a:r>
              <a:br>
                <a:rPr lang="fr-CA" u="none" strike="noStrike" baseline="0" dirty="0">
                  <a:latin typeface="Raleway" panose="020B0503030101060003" pitchFamily="34" charset="77"/>
                </a:rPr>
              </a:br>
              <a:r>
                <a:rPr lang="fr-CA" u="none" strike="noStrike" baseline="0" dirty="0">
                  <a:latin typeface="Raleway" panose="020B0503030101060003" pitchFamily="34" charset="77"/>
                </a:rPr>
                <a:t>à 2019-2020, passant de 2</a:t>
              </a:r>
              <a:r>
                <a:rPr lang="fr-CA" u="none" strike="noStrike" spc="-300" baseline="0" dirty="0">
                  <a:latin typeface="Raleway" panose="020B0503030101060003" pitchFamily="34" charset="77"/>
                </a:rPr>
                <a:t> </a:t>
              </a:r>
              <a:r>
                <a:rPr lang="fr-CA" u="none" strike="noStrike" baseline="0" dirty="0">
                  <a:latin typeface="Raleway" panose="020B0503030101060003" pitchFamily="34" charset="77"/>
                </a:rPr>
                <a:t>% à 4</a:t>
              </a:r>
              <a:r>
                <a:rPr lang="fr-CA" u="none" strike="noStrike" spc="-150" baseline="0" dirty="0">
                  <a:latin typeface="Raleway" panose="020B0503030101060003" pitchFamily="34" charset="77"/>
                </a:rPr>
                <a:t> </a:t>
              </a:r>
              <a:r>
                <a:rPr lang="fr-CA" u="none" strike="noStrike" baseline="0" dirty="0">
                  <a:latin typeface="Raleway" panose="020B0503030101060003" pitchFamily="34" charset="77"/>
                </a:rPr>
                <a:t>%. </a:t>
              </a:r>
              <a:endParaRPr lang="fr-CA" dirty="0">
                <a:latin typeface="Raleway" panose="020B0503030101060003" pitchFamily="34" charset="77"/>
              </a:endParaRPr>
            </a:p>
          </p:txBody>
        </p:sp>
        <p:cxnSp>
          <p:nvCxnSpPr>
            <p:cNvPr id="21" name="Straight Connector 20">
              <a:extLst>
                <a:ext uri="{FF2B5EF4-FFF2-40B4-BE49-F238E27FC236}">
                  <a16:creationId xmlns:a16="http://schemas.microsoft.com/office/drawing/2014/main" id="{D1503379-D821-6549-0F26-AFF3C294CA02}"/>
                </a:ext>
              </a:extLst>
            </p:cNvPr>
            <p:cNvCxnSpPr>
              <a:cxnSpLocks/>
            </p:cNvCxnSpPr>
            <p:nvPr/>
          </p:nvCxnSpPr>
          <p:spPr>
            <a:xfrm>
              <a:off x="875772" y="1922837"/>
              <a:ext cx="0" cy="2644563"/>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7F5241-64F4-8578-CEFA-146FE3C23CF6}"/>
                </a:ext>
              </a:extLst>
            </p:cNvPr>
            <p:cNvCxnSpPr>
              <a:cxnSpLocks/>
            </p:cNvCxnSpPr>
            <p:nvPr/>
          </p:nvCxnSpPr>
          <p:spPr>
            <a:xfrm>
              <a:off x="1218819" y="3546485"/>
              <a:ext cx="10235199" cy="0"/>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pic>
          <p:nvPicPr>
            <p:cNvPr id="23" name="Picture 22" descr="A white circle with orange lines&#10;&#10;Description automatically generated">
              <a:extLst>
                <a:ext uri="{FF2B5EF4-FFF2-40B4-BE49-F238E27FC236}">
                  <a16:creationId xmlns:a16="http://schemas.microsoft.com/office/drawing/2014/main" id="{05461368-3721-B7D6-47C3-65926670A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978" y="2089380"/>
              <a:ext cx="803296" cy="767594"/>
            </a:xfrm>
            <a:prstGeom prst="rect">
              <a:avLst/>
            </a:prstGeom>
          </p:spPr>
        </p:pic>
      </p:grpSp>
      <p:pic>
        <p:nvPicPr>
          <p:cNvPr id="29" name="Picture 28" descr="A black background with a black square&#10;&#10;Description automatically generated">
            <a:extLst>
              <a:ext uri="{FF2B5EF4-FFF2-40B4-BE49-F238E27FC236}">
                <a16:creationId xmlns:a16="http://schemas.microsoft.com/office/drawing/2014/main" id="{7ECEE368-433E-3CE2-36B2-6AF169E12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52" y="494734"/>
            <a:ext cx="625954" cy="591179"/>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0903"/>
            <a:ext cx="9337334" cy="1325563"/>
          </a:xfrm>
        </p:spPr>
        <p:txBody>
          <a:bodyPr>
            <a:normAutofit/>
          </a:bodyPr>
          <a:lstStyle/>
          <a:p>
            <a:r>
              <a:rPr lang="fr-CA" sz="2400" b="1">
                <a:latin typeface="Raleway" panose="020B0503030101060003" pitchFamily="34" charset="77"/>
              </a:rPr>
              <a:t>Tout-petits qui ont bénéficié de l’Allocation pour l’intégration d’un enfant handicapé en service de garde éducatif (AIEH)*</a:t>
            </a:r>
          </a:p>
        </p:txBody>
      </p:sp>
      <p:sp>
        <p:nvSpPr>
          <p:cNvPr id="6" name="ZoneTexte 13">
            <a:extLst>
              <a:ext uri="{FF2B5EF4-FFF2-40B4-BE49-F238E27FC236}">
                <a16:creationId xmlns:a16="http://schemas.microsoft.com/office/drawing/2014/main" id="{2E64F368-6C0C-E69E-85F3-4EEB20D822ED}"/>
              </a:ext>
            </a:extLst>
          </p:cNvPr>
          <p:cNvSpPr txBox="1"/>
          <p:nvPr/>
        </p:nvSpPr>
        <p:spPr>
          <a:xfrm>
            <a:off x="777570" y="5887251"/>
            <a:ext cx="10474742"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i="0" u="none" strike="noStrike" baseline="0">
                <a:solidFill>
                  <a:srgbClr val="000000"/>
                </a:solidFill>
                <a:latin typeface="Raleway" pitchFamily="2" charset="0"/>
              </a:rPr>
              <a:t>MINISTÈRE DE LA FAMILLE. </a:t>
            </a:r>
            <a:r>
              <a:rPr lang="fr-CA" sz="800" i="1" u="none" strike="noStrike" baseline="0">
                <a:solidFill>
                  <a:srgbClr val="000000"/>
                </a:solidFill>
                <a:latin typeface="Raleway" pitchFamily="2" charset="0"/>
              </a:rPr>
              <a:t>Statistiques officielles 2020-2021 du ministère de la Famille</a:t>
            </a:r>
            <a:r>
              <a:rPr lang="fr-CA" sz="800" i="0" u="none" strike="noStrike" baseline="0">
                <a:solidFill>
                  <a:srgbClr val="000000"/>
                </a:solidFill>
                <a:latin typeface="Raleway" pitchFamily="2" charset="0"/>
              </a:rPr>
              <a:t>, 2021; MINISTÈRE DE LA FAMILLE. </a:t>
            </a:r>
            <a:r>
              <a:rPr lang="fr-CA" sz="800" i="1" u="none" strike="noStrike" baseline="0">
                <a:solidFill>
                  <a:srgbClr val="000000"/>
                </a:solidFill>
                <a:latin typeface="Raleway" pitchFamily="2" charset="0"/>
              </a:rPr>
              <a:t>Regard statistique sur les jeunes enfants au Québec</a:t>
            </a:r>
            <a:r>
              <a:rPr lang="fr-CA" sz="800" i="0" u="none" strike="noStrike" baseline="0">
                <a:solidFill>
                  <a:srgbClr val="000000"/>
                </a:solidFill>
                <a:latin typeface="Raleway" pitchFamily="2" charset="0"/>
              </a:rPr>
              <a:t>, 2014; MINISTÈRE DE LA FAMILLE. </a:t>
            </a:r>
            <a:r>
              <a:rPr lang="fr-CA" sz="800" i="1" u="none" strike="noStrike" baseline="0">
                <a:solidFill>
                  <a:srgbClr val="000000"/>
                </a:solidFill>
                <a:latin typeface="Raleway" pitchFamily="2" charset="0"/>
              </a:rPr>
              <a:t>Statistiques officielles 2019-2020 du ministère de la Famille</a:t>
            </a:r>
            <a:r>
              <a:rPr lang="fr-CA" sz="800" i="0" u="none" strike="noStrike" baseline="0">
                <a:solidFill>
                  <a:srgbClr val="000000"/>
                </a:solidFill>
                <a:latin typeface="Raleway" pitchFamily="2" charset="0"/>
              </a:rPr>
              <a:t>, 2020..</a:t>
            </a:r>
            <a:endParaRPr lang="fr-CA"/>
          </a:p>
        </p:txBody>
      </p:sp>
    </p:spTree>
    <p:extLst>
      <p:ext uri="{BB962C8B-B14F-4D97-AF65-F5344CB8AC3E}">
        <p14:creationId xmlns:p14="http://schemas.microsoft.com/office/powerpoint/2010/main" val="1699794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829C5F-287C-7570-39E3-1AD7DCCA2633}"/>
              </a:ext>
            </a:extLst>
          </p:cNvPr>
          <p:cNvSpPr/>
          <p:nvPr/>
        </p:nvSpPr>
        <p:spPr>
          <a:xfrm>
            <a:off x="0" y="-8793"/>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6F5BB483-7AB2-9754-FF8B-D6F435B0EEE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D2166F0D-83AB-9700-62B9-AEDC77020910}"/>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386755" y="102887"/>
            <a:ext cx="7615523" cy="1474885"/>
          </a:xfrm>
        </p:spPr>
        <p:txBody>
          <a:bodyPr>
            <a:normAutofit/>
          </a:bodyPr>
          <a:lstStyle/>
          <a:p>
            <a:r>
              <a:rPr lang="fr-CA" sz="2400" b="1">
                <a:latin typeface="Raleway" panose="020B0503030101060003" pitchFamily="34" charset="77"/>
              </a:rPr>
              <a:t>Élèves en situation de handicap ou qui éprouvent des difficultés d’adaptation à la maternelle</a:t>
            </a:r>
          </a:p>
        </p:txBody>
      </p:sp>
      <p:sp>
        <p:nvSpPr>
          <p:cNvPr id="14" name="ZoneTexte 13">
            <a:extLst>
              <a:ext uri="{FF2B5EF4-FFF2-40B4-BE49-F238E27FC236}">
                <a16:creationId xmlns:a16="http://schemas.microsoft.com/office/drawing/2014/main" id="{6B10F0D9-3882-049E-4469-1A9A0820C29B}"/>
              </a:ext>
            </a:extLst>
          </p:cNvPr>
          <p:cNvSpPr txBox="1"/>
          <p:nvPr/>
        </p:nvSpPr>
        <p:spPr>
          <a:xfrm>
            <a:off x="780514" y="5842853"/>
            <a:ext cx="10699226"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i="0" u="none" strike="noStrike" baseline="0">
                <a:solidFill>
                  <a:srgbClr val="000000"/>
                </a:solidFill>
                <a:latin typeface="Raleway" pitchFamily="2" charset="0"/>
              </a:rPr>
              <a:t>MINISTÈRE DE L’ÉDUCATION ET DE L’ENSEIGNEMENT SUPÉRIEUR. </a:t>
            </a:r>
            <a:r>
              <a:rPr lang="fr-CA" sz="800" i="1" u="none" strike="noStrike" baseline="0">
                <a:solidFill>
                  <a:srgbClr val="000000"/>
                </a:solidFill>
                <a:latin typeface="Raleway" pitchFamily="2" charset="0"/>
              </a:rPr>
              <a:t>Territoires, statistiques et enquêtes </a:t>
            </a:r>
            <a:r>
              <a:rPr lang="fr-CA" sz="800" i="0" u="none" strike="noStrike" baseline="0">
                <a:solidFill>
                  <a:srgbClr val="000000"/>
                </a:solidFill>
                <a:latin typeface="Raleway" pitchFamily="2" charset="0"/>
              </a:rPr>
              <a:t>(TSE), Direction générale des statistiques, des études et de la géomatique (DGSEG), Direction des indicateurs </a:t>
            </a:r>
            <a:br>
              <a:rPr lang="fr-CA" sz="800" i="0" u="none" strike="noStrike" baseline="0">
                <a:solidFill>
                  <a:srgbClr val="000000"/>
                </a:solidFill>
                <a:latin typeface="Raleway" pitchFamily="2" charset="0"/>
              </a:rPr>
            </a:br>
            <a:r>
              <a:rPr lang="fr-CA" sz="800" i="0" u="none" strike="noStrike" baseline="0">
                <a:solidFill>
                  <a:srgbClr val="000000"/>
                </a:solidFill>
                <a:latin typeface="Raleway" pitchFamily="2" charset="0"/>
              </a:rPr>
              <a:t>et des statistiques (DIS), Portail informationnel, Système Charlemagne; INSTITUT DE LA STATISTIQUE DU QUÉBEC. </a:t>
            </a:r>
            <a:r>
              <a:rPr lang="fr-CA" sz="800" i="1" u="none" strike="noStrike" baseline="0">
                <a:solidFill>
                  <a:srgbClr val="000000"/>
                </a:solidFill>
                <a:latin typeface="Raleway" pitchFamily="2" charset="0"/>
              </a:rPr>
              <a:t>Enquête québécoise sur le développement des enfants à </a:t>
            </a:r>
            <a:r>
              <a:rPr lang="fr-CA" sz="800" i="1" u="none" strike="noStrike" baseline="0" err="1">
                <a:solidFill>
                  <a:srgbClr val="000000"/>
                </a:solidFill>
                <a:latin typeface="Raleway" pitchFamily="2" charset="0"/>
              </a:rPr>
              <a:t>lamaternelle</a:t>
            </a:r>
            <a:r>
              <a:rPr lang="fr-CA" sz="800" i="0" u="none" strike="noStrike" baseline="0">
                <a:solidFill>
                  <a:srgbClr val="000000"/>
                </a:solidFill>
                <a:latin typeface="Raleway" pitchFamily="2" charset="0"/>
              </a:rPr>
              <a:t>, données non publiées, 2015.</a:t>
            </a:r>
            <a:endParaRPr lang="fr-CA"/>
          </a:p>
        </p:txBody>
      </p:sp>
      <p:sp>
        <p:nvSpPr>
          <p:cNvPr id="8" name="ZoneTexte 7">
            <a:extLst>
              <a:ext uri="{FF2B5EF4-FFF2-40B4-BE49-F238E27FC236}">
                <a16:creationId xmlns:a16="http://schemas.microsoft.com/office/drawing/2014/main" id="{2490784A-7824-D0D9-0907-CCDE98EBAA39}"/>
              </a:ext>
            </a:extLst>
          </p:cNvPr>
          <p:cNvSpPr txBox="1"/>
          <p:nvPr/>
        </p:nvSpPr>
        <p:spPr>
          <a:xfrm>
            <a:off x="767452" y="3534132"/>
            <a:ext cx="10699226" cy="1254189"/>
          </a:xfrm>
          <a:prstGeom prst="rect">
            <a:avLst/>
          </a:prstGeom>
          <a:noFill/>
        </p:spPr>
        <p:txBody>
          <a:bodyPr wrap="square">
            <a:spAutoFit/>
          </a:bodyPr>
          <a:lstStyle/>
          <a:p>
            <a:pPr>
              <a:lnSpc>
                <a:spcPts val="2250"/>
              </a:lnSpc>
            </a:pPr>
            <a:r>
              <a:rPr lang="fr-CA" dirty="0">
                <a:solidFill>
                  <a:srgbClr val="000000"/>
                </a:solidFill>
                <a:latin typeface="Raleway" pitchFamily="2" charset="0"/>
              </a:rPr>
              <a:t>Des enfants ne sont pas considérés comme des élèves HDA ont de la difficulté à fonctionner à l’école, selon le personnel enseignant. Ces enfants ne sont </a:t>
            </a:r>
            <a:r>
              <a:rPr lang="fr-CA" b="1" dirty="0">
                <a:solidFill>
                  <a:srgbClr val="DA6127"/>
                </a:solidFill>
                <a:latin typeface="Raleway" pitchFamily="2" charset="0"/>
              </a:rPr>
              <a:t>pas</a:t>
            </a:r>
            <a:r>
              <a:rPr lang="fr-CA" b="1" dirty="0">
                <a:solidFill>
                  <a:srgbClr val="DA6127"/>
                </a:solidFill>
                <a:latin typeface="Raleway ExtraBold" pitchFamily="2" charset="0"/>
              </a:rPr>
              <a:t> </a:t>
            </a:r>
            <a:r>
              <a:rPr lang="fr-CA" b="1" dirty="0">
                <a:solidFill>
                  <a:srgbClr val="DA6127"/>
                </a:solidFill>
                <a:latin typeface="Raleway" pitchFamily="2" charset="0"/>
              </a:rPr>
              <a:t>comptabilisés</a:t>
            </a:r>
            <a:r>
              <a:rPr lang="fr-CA" b="1" dirty="0">
                <a:solidFill>
                  <a:srgbClr val="DA6127"/>
                </a:solidFill>
                <a:latin typeface="Raleway ExtraBold" pitchFamily="2" charset="0"/>
              </a:rPr>
              <a:t> </a:t>
            </a:r>
            <a:r>
              <a:rPr lang="fr-CA" dirty="0">
                <a:solidFill>
                  <a:srgbClr val="000000"/>
                </a:solidFill>
                <a:latin typeface="Raleway" pitchFamily="2" charset="0"/>
              </a:rPr>
              <a:t>dans la donnée présentée. Ce serait le cas pour </a:t>
            </a:r>
            <a:r>
              <a:rPr lang="fr-CA" b="1" dirty="0">
                <a:solidFill>
                  <a:srgbClr val="DA6127"/>
                </a:solidFill>
                <a:latin typeface="Raleway" pitchFamily="2" charset="0"/>
              </a:rPr>
              <a:t>1 élève sur 10 </a:t>
            </a:r>
            <a:r>
              <a:rPr lang="fr-CA" dirty="0">
                <a:solidFill>
                  <a:srgbClr val="000000"/>
                </a:solidFill>
                <a:latin typeface="Raleway" pitchFamily="2" charset="0"/>
              </a:rPr>
              <a:t>(10,8 %) qui fréquente une classe ordinaire.</a:t>
            </a:r>
          </a:p>
          <a:p>
            <a:endParaRPr lang="fr-CA" sz="1800" b="1" i="0" u="none" strike="noStrike" baseline="0" dirty="0">
              <a:solidFill>
                <a:srgbClr val="000000"/>
              </a:solidFill>
              <a:latin typeface="Raleway SemiBold" pitchFamily="2" charset="0"/>
            </a:endParaRPr>
          </a:p>
        </p:txBody>
      </p:sp>
      <p:grpSp>
        <p:nvGrpSpPr>
          <p:cNvPr id="29" name="Group 28">
            <a:extLst>
              <a:ext uri="{FF2B5EF4-FFF2-40B4-BE49-F238E27FC236}">
                <a16:creationId xmlns:a16="http://schemas.microsoft.com/office/drawing/2014/main" id="{EB485A2B-862C-31DA-B4F1-9E36A71DB9E1}"/>
              </a:ext>
            </a:extLst>
          </p:cNvPr>
          <p:cNvGrpSpPr/>
          <p:nvPr/>
        </p:nvGrpSpPr>
        <p:grpSpPr>
          <a:xfrm>
            <a:off x="901896" y="2147916"/>
            <a:ext cx="10921589" cy="1449578"/>
            <a:chOff x="875772" y="1922837"/>
            <a:chExt cx="10921589" cy="1449578"/>
          </a:xfrm>
        </p:grpSpPr>
        <p:sp>
          <p:nvSpPr>
            <p:cNvPr id="10" name="ZoneTexte 9">
              <a:extLst>
                <a:ext uri="{FF2B5EF4-FFF2-40B4-BE49-F238E27FC236}">
                  <a16:creationId xmlns:a16="http://schemas.microsoft.com/office/drawing/2014/main" id="{C6A696EF-5C68-85A7-BEA5-D6C9BBDA7043}"/>
                </a:ext>
              </a:extLst>
            </p:cNvPr>
            <p:cNvSpPr txBox="1"/>
            <p:nvPr/>
          </p:nvSpPr>
          <p:spPr>
            <a:xfrm>
              <a:off x="8344451" y="2041281"/>
              <a:ext cx="3452910" cy="1331134"/>
            </a:xfrm>
            <a:prstGeom prst="rect">
              <a:avLst/>
            </a:prstGeom>
            <a:noFill/>
          </p:spPr>
          <p:txBody>
            <a:bodyPr wrap="square">
              <a:spAutoFit/>
            </a:bodyPr>
            <a:lstStyle/>
            <a:p>
              <a:pPr>
                <a:lnSpc>
                  <a:spcPts val="2460"/>
                </a:lnSpc>
              </a:pPr>
              <a:r>
                <a:rPr lang="fr-CA" sz="4400" b="1" i="0" u="none" strike="noStrike" baseline="0">
                  <a:solidFill>
                    <a:srgbClr val="DA6127"/>
                  </a:solidFill>
                  <a:latin typeface="Arial" panose="020B0604020202020204" pitchFamily="34" charset="0"/>
                  <a:cs typeface="Arial" panose="020B0604020202020204" pitchFamily="34" charset="0"/>
                </a:rPr>
                <a:t>5,8%</a:t>
              </a:r>
              <a:r>
                <a:rPr lang="fr-CA" sz="2400" b="1" i="0" u="none" strike="noStrike" baseline="0">
                  <a:solidFill>
                    <a:srgbClr val="DA6127"/>
                  </a:solidFill>
                  <a:latin typeface="Arial" panose="020B0604020202020204" pitchFamily="34" charset="0"/>
                  <a:cs typeface="Arial" panose="020B0604020202020204" pitchFamily="34" charset="0"/>
                </a:rPr>
                <a:t> </a:t>
              </a:r>
              <a:r>
                <a:rPr lang="fr-CA" sz="1800" u="none" strike="noStrike" baseline="0">
                  <a:latin typeface="Raleway Medium" panose="020B0503030101060003" pitchFamily="34" charset="77"/>
                </a:rPr>
                <a:t>des enfants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de la maternelle 5 ans </a:t>
              </a:r>
              <a:br>
                <a:rPr lang="fr-CA" sz="1800" u="none" strike="noStrike" baseline="0">
                  <a:latin typeface="Raleway Medium" panose="020B0503030101060003" pitchFamily="34" charset="77"/>
                </a:rPr>
              </a:br>
              <a:r>
                <a:rPr lang="fr-CA" sz="1800" u="none" strike="noStrike" baseline="0">
                  <a:latin typeface="Raleway Medium" panose="020B0503030101060003" pitchFamily="34" charset="77"/>
                </a:rPr>
                <a:t>dans le réseau public. </a:t>
              </a:r>
            </a:p>
            <a:p>
              <a:endParaRPr lang="fr-CA" sz="1800" b="1" i="0" u="none" strike="noStrike" baseline="0">
                <a:latin typeface="Raleway" pitchFamily="2" charset="0"/>
              </a:endParaRPr>
            </a:p>
          </p:txBody>
        </p:sp>
        <p:cxnSp>
          <p:nvCxnSpPr>
            <p:cNvPr id="23" name="Straight Connector 22">
              <a:extLst>
                <a:ext uri="{FF2B5EF4-FFF2-40B4-BE49-F238E27FC236}">
                  <a16:creationId xmlns:a16="http://schemas.microsoft.com/office/drawing/2014/main" id="{182CF40B-7BF9-78B8-CB1A-3F5DE3F3FCB6}"/>
                </a:ext>
              </a:extLst>
            </p:cNvPr>
            <p:cNvCxnSpPr>
              <a:cxnSpLocks/>
            </p:cNvCxnSpPr>
            <p:nvPr/>
          </p:nvCxnSpPr>
          <p:spPr>
            <a:xfrm>
              <a:off x="875772" y="1922837"/>
              <a:ext cx="0" cy="1042785"/>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pic>
          <p:nvPicPr>
            <p:cNvPr id="25" name="Picture 24" descr="A white circle with orange lines&#10;&#10;Description automatically generated">
              <a:extLst>
                <a:ext uri="{FF2B5EF4-FFF2-40B4-BE49-F238E27FC236}">
                  <a16:creationId xmlns:a16="http://schemas.microsoft.com/office/drawing/2014/main" id="{0207379C-8524-540C-9B85-DD3F4A568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210" y="2089380"/>
              <a:ext cx="803296" cy="767594"/>
            </a:xfrm>
            <a:prstGeom prst="rect">
              <a:avLst/>
            </a:prstGeom>
          </p:spPr>
        </p:pic>
        <p:sp>
          <p:nvSpPr>
            <p:cNvPr id="26" name="ZoneTexte 4">
              <a:extLst>
                <a:ext uri="{FF2B5EF4-FFF2-40B4-BE49-F238E27FC236}">
                  <a16:creationId xmlns:a16="http://schemas.microsoft.com/office/drawing/2014/main" id="{D466C5DA-D6B1-9BA0-2C91-201DAF8938AA}"/>
                </a:ext>
              </a:extLst>
            </p:cNvPr>
            <p:cNvSpPr txBox="1"/>
            <p:nvPr/>
          </p:nvSpPr>
          <p:spPr>
            <a:xfrm>
              <a:off x="1040744" y="2045316"/>
              <a:ext cx="5742521"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4 888</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la maternelle 5 ans </a:t>
              </a:r>
              <a:r>
                <a:rPr lang="fr-CA" dirty="0">
                  <a:latin typeface="Raleway Medium" panose="020B0503030101060003" pitchFamily="34" charset="77"/>
                </a:rPr>
                <a:t>étaient considérés comme des </a:t>
              </a:r>
              <a:r>
                <a:rPr lang="fr-CA" b="1" dirty="0">
                  <a:solidFill>
                    <a:srgbClr val="DA6127"/>
                  </a:solidFill>
                  <a:latin typeface="Raleway" pitchFamily="2" charset="0"/>
                </a:rPr>
                <a:t>élèves handicapés ou en difficulté d’adaptation</a:t>
              </a:r>
              <a:r>
                <a:rPr lang="fr-CA" sz="1800" u="none" strike="noStrike" baseline="0" dirty="0">
                  <a:latin typeface="Raleway Medium" panose="020B0503030101060003" pitchFamily="34" charset="77"/>
                </a:rPr>
                <a:t>* en 2016-2017.</a:t>
              </a:r>
              <a:endParaRPr lang="fr-CA" dirty="0">
                <a:latin typeface="Raleway Medium" panose="020B0503030101060003" pitchFamily="34" charset="77"/>
              </a:endParaRPr>
            </a:p>
          </p:txBody>
        </p:sp>
      </p:grpSp>
      <p:pic>
        <p:nvPicPr>
          <p:cNvPr id="32" name="Picture 31" descr="A black background with a black square&#10;&#10;Description automatically generated">
            <a:extLst>
              <a:ext uri="{FF2B5EF4-FFF2-40B4-BE49-F238E27FC236}">
                <a16:creationId xmlns:a16="http://schemas.microsoft.com/office/drawing/2014/main" id="{A211EAC7-F4AC-EF90-AABB-EB36409E8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839" y="468789"/>
            <a:ext cx="574580" cy="591991"/>
          </a:xfrm>
          <a:prstGeom prst="rect">
            <a:avLst/>
          </a:prstGeom>
        </p:spPr>
      </p:pic>
      <p:sp>
        <p:nvSpPr>
          <p:cNvPr id="6" name="ZoneTexte 13">
            <a:extLst>
              <a:ext uri="{FF2B5EF4-FFF2-40B4-BE49-F238E27FC236}">
                <a16:creationId xmlns:a16="http://schemas.microsoft.com/office/drawing/2014/main" id="{D258E56F-6187-6188-2D6D-7A66E6D4382D}"/>
              </a:ext>
            </a:extLst>
          </p:cNvPr>
          <p:cNvSpPr txBox="1"/>
          <p:nvPr/>
        </p:nvSpPr>
        <p:spPr>
          <a:xfrm>
            <a:off x="780513" y="5648511"/>
            <a:ext cx="11198835" cy="215444"/>
          </a:xfrm>
          <a:prstGeom prst="rect">
            <a:avLst/>
          </a:prstGeom>
          <a:noFill/>
        </p:spPr>
        <p:txBody>
          <a:bodyPr wrap="square">
            <a:spAutoFit/>
          </a:bodyPr>
          <a:lstStyle/>
          <a:p>
            <a:r>
              <a:rPr lang="fr-CA" sz="800" b="1" i="0" u="none" strike="noStrike" baseline="0">
                <a:solidFill>
                  <a:srgbClr val="000000"/>
                </a:solidFill>
                <a:latin typeface="Raleway" pitchFamily="2" charset="0"/>
              </a:rPr>
              <a:t>Note : </a:t>
            </a:r>
            <a:r>
              <a:rPr lang="en-CA" sz="800" err="1">
                <a:solidFill>
                  <a:srgbClr val="3F3F3F"/>
                </a:solidFill>
                <a:effectLst/>
                <a:latin typeface="Raleway Medium" panose="020B0503030101060003" pitchFamily="34" charset="77"/>
              </a:rPr>
              <a:t>L’acronyme</a:t>
            </a:r>
            <a:r>
              <a:rPr lang="en-CA" sz="800">
                <a:solidFill>
                  <a:srgbClr val="3F3F3F"/>
                </a:solidFill>
                <a:effectLst/>
                <a:latin typeface="Raleway Medium" panose="020B0503030101060003" pitchFamily="34" charset="77"/>
              </a:rPr>
              <a:t> EHDAA, qui </a:t>
            </a:r>
            <a:r>
              <a:rPr lang="en-CA" sz="800" err="1">
                <a:solidFill>
                  <a:srgbClr val="3F3F3F"/>
                </a:solidFill>
                <a:effectLst/>
                <a:latin typeface="Raleway Medium" panose="020B0503030101060003" pitchFamily="34" charset="77"/>
              </a:rPr>
              <a:t>signifie</a:t>
            </a:r>
            <a:r>
              <a:rPr lang="en-CA" sz="800">
                <a:solidFill>
                  <a:srgbClr val="3F3F3F"/>
                </a:solidFill>
                <a:effectLst/>
                <a:latin typeface="Raleway Medium" panose="020B0503030101060003" pitchFamily="34" charset="77"/>
              </a:rPr>
              <a:t> « </a:t>
            </a:r>
            <a:r>
              <a:rPr lang="en-CA" sz="800" err="1">
                <a:solidFill>
                  <a:srgbClr val="3F3F3F"/>
                </a:solidFill>
                <a:effectLst/>
                <a:latin typeface="Raleway Medium" panose="020B0503030101060003" pitchFamily="34" charset="77"/>
              </a:rPr>
              <a:t>élèves</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handicapés</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ou</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difficulté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d’adaptation</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ou</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d’apprentissage</a:t>
            </a:r>
            <a:r>
              <a:rPr lang="en-CA" sz="800">
                <a:solidFill>
                  <a:srgbClr val="3F3F3F"/>
                </a:solidFill>
                <a:effectLst/>
                <a:latin typeface="Raleway Medium" panose="020B0503030101060003" pitchFamily="34" charset="77"/>
              </a:rPr>
              <a:t> » </a:t>
            </a:r>
            <a:r>
              <a:rPr lang="en-CA" sz="800" err="1">
                <a:solidFill>
                  <a:srgbClr val="3F3F3F"/>
                </a:solidFill>
                <a:effectLst/>
                <a:latin typeface="Raleway Medium" panose="020B0503030101060003" pitchFamily="34" charset="77"/>
              </a:rPr>
              <a:t>est</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souvent</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utilisé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p:txBody>
      </p:sp>
    </p:spTree>
    <p:extLst>
      <p:ext uri="{BB962C8B-B14F-4D97-AF65-F5344CB8AC3E}">
        <p14:creationId xmlns:p14="http://schemas.microsoft.com/office/powerpoint/2010/main" val="1968312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D85FC8-13DE-AC35-6B43-AC9B8D4FF439}"/>
              </a:ext>
            </a:extLst>
          </p:cNvPr>
          <p:cNvSpPr/>
          <p:nvPr/>
        </p:nvSpPr>
        <p:spPr>
          <a:xfrm>
            <a:off x="0" y="0"/>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6D7B8971-A1A6-FE37-0EC7-87F03FE3E3B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8BCF600-68E1-E9B1-87ED-9512F9A8834E}"/>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5117"/>
            <a:ext cx="10515600" cy="1325563"/>
          </a:xfrm>
        </p:spPr>
        <p:txBody>
          <a:bodyPr>
            <a:normAutofit/>
          </a:bodyPr>
          <a:lstStyle/>
          <a:p>
            <a:r>
              <a:rPr lang="fr-CA" sz="2400" b="1">
                <a:latin typeface="Raleway" panose="020B0503030101060003" pitchFamily="34" charset="77"/>
              </a:rPr>
              <a:t>Tout-petits qui reçoivent des services</a:t>
            </a:r>
            <a:br>
              <a:rPr lang="fr-CA" sz="2400" b="1">
                <a:latin typeface="Raleway" panose="020B0503030101060003" pitchFamily="34" charset="77"/>
              </a:rPr>
            </a:br>
            <a:r>
              <a:rPr lang="fr-CA" sz="2400" b="1">
                <a:latin typeface="Raleway" panose="020B0503030101060003" pitchFamily="34" charset="77"/>
              </a:rPr>
              <a:t>d’un centre de réadaptation</a:t>
            </a:r>
          </a:p>
        </p:txBody>
      </p:sp>
      <p:sp>
        <p:nvSpPr>
          <p:cNvPr id="14" name="ZoneTexte 13">
            <a:extLst>
              <a:ext uri="{FF2B5EF4-FFF2-40B4-BE49-F238E27FC236}">
                <a16:creationId xmlns:a16="http://schemas.microsoft.com/office/drawing/2014/main" id="{6B10F0D9-3882-049E-4469-1A9A0820C29B}"/>
              </a:ext>
            </a:extLst>
          </p:cNvPr>
          <p:cNvSpPr txBox="1"/>
          <p:nvPr/>
        </p:nvSpPr>
        <p:spPr>
          <a:xfrm>
            <a:off x="780514" y="5834387"/>
            <a:ext cx="10136294" cy="338554"/>
          </a:xfrm>
          <a:prstGeom prst="rect">
            <a:avLst/>
          </a:prstGeom>
          <a:noFill/>
        </p:spPr>
        <p:txBody>
          <a:bodyPr wrap="square">
            <a:spAutoFit/>
          </a:bodyPr>
          <a:lstStyle/>
          <a:p>
            <a:r>
              <a:rPr lang="fr-CA" sz="800" b="1" i="0" u="none" strike="noStrike" baseline="0" dirty="0">
                <a:solidFill>
                  <a:srgbClr val="000000"/>
                </a:solidFill>
                <a:latin typeface="Raleway" pitchFamily="2" charset="0"/>
              </a:rPr>
              <a:t>Sources : </a:t>
            </a:r>
            <a:r>
              <a:rPr lang="fr-CA" sz="800" i="0" u="none" strike="noStrike" baseline="0" dirty="0">
                <a:solidFill>
                  <a:srgbClr val="000000"/>
                </a:solidFill>
                <a:latin typeface="Raleway" pitchFamily="2" charset="0"/>
              </a:rPr>
              <a:t>MINISTÈRE DE LA SANTÉ ET DES SERVICES SOCIAUX. </a:t>
            </a:r>
            <a:r>
              <a:rPr lang="fr-CA" sz="800" i="1" u="none" strike="noStrike" baseline="0" dirty="0">
                <a:solidFill>
                  <a:srgbClr val="000000"/>
                </a:solidFill>
                <a:latin typeface="Raleway" pitchFamily="2" charset="0"/>
              </a:rPr>
              <a:t>Rapports statistiques annuels des centres de réadaptation pour personnes ayant une déficience physique 2020-2021</a:t>
            </a:r>
            <a:r>
              <a:rPr lang="fr-CA" sz="800" i="0" u="none" strike="noStrike" baseline="0" dirty="0">
                <a:solidFill>
                  <a:srgbClr val="000000"/>
                </a:solidFill>
                <a:latin typeface="Raleway" pitchFamily="2" charset="0"/>
              </a:rPr>
              <a:t>, 2021.</a:t>
            </a:r>
          </a:p>
          <a:p>
            <a:r>
              <a:rPr lang="fr-CA" sz="800" i="0" u="none" strike="noStrike" baseline="0" dirty="0">
                <a:solidFill>
                  <a:srgbClr val="000000"/>
                </a:solidFill>
                <a:latin typeface="Raleway" pitchFamily="2" charset="0"/>
              </a:rPr>
              <a:t>MINISTÈRE DE LA SANTÉ ET DES SERVICES SOCIAUX. </a:t>
            </a:r>
            <a:r>
              <a:rPr lang="fr-CA" sz="800" i="1" u="none" strike="noStrike" baseline="0" dirty="0">
                <a:solidFill>
                  <a:srgbClr val="000000"/>
                </a:solidFill>
                <a:latin typeface="Raleway" pitchFamily="2" charset="0"/>
              </a:rPr>
              <a:t>Rapports statistiques annuels des centres de réadaptation pour personnes présentant une déficience intellectuelle 2020-2021</a:t>
            </a:r>
            <a:r>
              <a:rPr lang="fr-CA" sz="800" i="0" u="none" strike="noStrike" baseline="0" dirty="0">
                <a:solidFill>
                  <a:srgbClr val="000000"/>
                </a:solidFill>
                <a:latin typeface="Raleway" pitchFamily="2" charset="0"/>
              </a:rPr>
              <a:t>, 2021.</a:t>
            </a:r>
            <a:endParaRPr lang="fr-CA" dirty="0"/>
          </a:p>
        </p:txBody>
      </p:sp>
      <p:sp>
        <p:nvSpPr>
          <p:cNvPr id="15" name="ZoneTexte 14">
            <a:extLst>
              <a:ext uri="{FF2B5EF4-FFF2-40B4-BE49-F238E27FC236}">
                <a16:creationId xmlns:a16="http://schemas.microsoft.com/office/drawing/2014/main" id="{2E5140C4-2E17-806A-1379-80A0BEADDCE0}"/>
              </a:ext>
            </a:extLst>
          </p:cNvPr>
          <p:cNvSpPr txBox="1"/>
          <p:nvPr/>
        </p:nvSpPr>
        <p:spPr>
          <a:xfrm>
            <a:off x="771727" y="4731464"/>
            <a:ext cx="10988077" cy="663708"/>
          </a:xfrm>
          <a:prstGeom prst="rect">
            <a:avLst/>
          </a:prstGeom>
          <a:noFill/>
        </p:spPr>
        <p:txBody>
          <a:bodyPr wrap="square">
            <a:spAutoFit/>
          </a:bodyPr>
          <a:lstStyle/>
          <a:p>
            <a:pPr>
              <a:lnSpc>
                <a:spcPts val="2250"/>
              </a:lnSpc>
            </a:pPr>
            <a:r>
              <a:rPr lang="fr-CA">
                <a:solidFill>
                  <a:srgbClr val="000000"/>
                </a:solidFill>
                <a:latin typeface="Raleway" pitchFamily="2" charset="0"/>
              </a:rPr>
              <a:t>Les enfants </a:t>
            </a:r>
            <a:r>
              <a:rPr lang="fr-CA" b="1">
                <a:latin typeface="Raleway" pitchFamily="2" charset="0"/>
              </a:rPr>
              <a:t>qui</a:t>
            </a:r>
            <a:r>
              <a:rPr lang="fr-CA">
                <a:latin typeface="Raleway" pitchFamily="2" charset="0"/>
              </a:rPr>
              <a:t> </a:t>
            </a:r>
            <a:r>
              <a:rPr lang="fr-CA" b="1">
                <a:latin typeface="Raleway" pitchFamily="2" charset="0"/>
              </a:rPr>
              <a:t>attendent</a:t>
            </a:r>
            <a:r>
              <a:rPr lang="fr-CA">
                <a:latin typeface="Raleway" pitchFamily="2" charset="0"/>
              </a:rPr>
              <a:t> </a:t>
            </a:r>
            <a:r>
              <a:rPr lang="fr-CA">
                <a:solidFill>
                  <a:srgbClr val="000000"/>
                </a:solidFill>
                <a:latin typeface="Raleway" pitchFamily="2" charset="0"/>
              </a:rPr>
              <a:t>pour un dépistage ou pour des services spécialisés ne sont</a:t>
            </a:r>
          </a:p>
          <a:p>
            <a:pPr>
              <a:lnSpc>
                <a:spcPts val="2250"/>
              </a:lnSpc>
            </a:pPr>
            <a:r>
              <a:rPr lang="fr-CA" b="1">
                <a:latin typeface="Raleway" pitchFamily="2" charset="0"/>
              </a:rPr>
              <a:t>pas comptabilisés </a:t>
            </a:r>
            <a:r>
              <a:rPr lang="fr-CA">
                <a:solidFill>
                  <a:srgbClr val="000000"/>
                </a:solidFill>
                <a:latin typeface="Raleway" pitchFamily="2" charset="0"/>
              </a:rPr>
              <a:t>dans ces statistiques.</a:t>
            </a:r>
            <a:endParaRPr lang="fr-CA" b="1" i="0" u="none" strike="noStrike" baseline="0">
              <a:solidFill>
                <a:srgbClr val="000000"/>
              </a:solidFill>
              <a:latin typeface="Raleway SemiBold" pitchFamily="2" charset="0"/>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28877BB5-315B-6549-2DD4-20D96528D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20" y="513113"/>
            <a:ext cx="558079" cy="574493"/>
          </a:xfrm>
          <a:prstGeom prst="rect">
            <a:avLst/>
          </a:prstGeom>
        </p:spPr>
      </p:pic>
      <p:grpSp>
        <p:nvGrpSpPr>
          <p:cNvPr id="49" name="Group 48">
            <a:extLst>
              <a:ext uri="{FF2B5EF4-FFF2-40B4-BE49-F238E27FC236}">
                <a16:creationId xmlns:a16="http://schemas.microsoft.com/office/drawing/2014/main" id="{C320D863-530D-398D-116B-3D35016EE7AC}"/>
              </a:ext>
            </a:extLst>
          </p:cNvPr>
          <p:cNvGrpSpPr/>
          <p:nvPr/>
        </p:nvGrpSpPr>
        <p:grpSpPr>
          <a:xfrm>
            <a:off x="908427" y="1819922"/>
            <a:ext cx="11316226" cy="2666711"/>
            <a:chOff x="875772" y="1890842"/>
            <a:chExt cx="11316226" cy="2666711"/>
          </a:xfrm>
        </p:grpSpPr>
        <p:sp>
          <p:nvSpPr>
            <p:cNvPr id="5" name="ZoneTexte 4">
              <a:extLst>
                <a:ext uri="{FF2B5EF4-FFF2-40B4-BE49-F238E27FC236}">
                  <a16:creationId xmlns:a16="http://schemas.microsoft.com/office/drawing/2014/main" id="{BC362401-B3CA-BA18-C53D-1DA7B0C4A92A}"/>
                </a:ext>
              </a:extLst>
            </p:cNvPr>
            <p:cNvSpPr txBox="1"/>
            <p:nvPr/>
          </p:nvSpPr>
          <p:spPr>
            <a:xfrm>
              <a:off x="1105538" y="2008457"/>
              <a:ext cx="5462304"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10 760</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4 ans </a:t>
              </a:r>
              <a:r>
                <a:rPr lang="fr-CA" sz="1800" u="none" strike="noStrike" baseline="0" dirty="0">
                  <a:latin typeface="Raleway Medium" panose="020B0503030101060003" pitchFamily="34" charset="77"/>
                </a:rPr>
                <a:t>ont reçu </a:t>
              </a:r>
              <a:r>
                <a:rPr lang="fr-CA" dirty="0">
                  <a:latin typeface="Raleway Medium" panose="020B0503030101060003" pitchFamily="34" charset="77"/>
                </a:rPr>
                <a:t>des services d’un centre de réadaptation </a:t>
              </a:r>
              <a:br>
                <a:rPr lang="fr-CA" dirty="0">
                  <a:latin typeface="Raleway Medium" panose="020B0503030101060003" pitchFamily="34" charset="77"/>
                </a:rPr>
              </a:br>
              <a:r>
                <a:rPr lang="fr-CA" dirty="0">
                  <a:latin typeface="Raleway Medium" panose="020B0503030101060003" pitchFamily="34" charset="77"/>
                </a:rPr>
                <a:t>en </a:t>
              </a:r>
              <a:r>
                <a:rPr lang="fr-CA" b="1" dirty="0">
                  <a:solidFill>
                    <a:srgbClr val="DA6127"/>
                  </a:solidFill>
                  <a:latin typeface="Raleway" pitchFamily="2" charset="0"/>
                </a:rPr>
                <a:t>déficience</a:t>
              </a:r>
              <a:r>
                <a:rPr lang="fr-CA" b="1" dirty="0">
                  <a:solidFill>
                    <a:srgbClr val="DA6127"/>
                  </a:solidFill>
                  <a:latin typeface="Raleway ExtraBold" pitchFamily="2" charset="0"/>
                </a:rPr>
                <a:t> </a:t>
              </a:r>
              <a:r>
                <a:rPr lang="fr-CA" b="1" dirty="0">
                  <a:solidFill>
                    <a:srgbClr val="DA6127"/>
                  </a:solidFill>
                  <a:latin typeface="Raleway" pitchFamily="2" charset="0"/>
                </a:rPr>
                <a:t>physique</a:t>
              </a:r>
              <a:r>
                <a:rPr lang="fr-CA" dirty="0">
                  <a:latin typeface="Raleway Medium" panose="020B0503030101060003" pitchFamily="34" charset="77"/>
                </a:rPr>
                <a:t>, en 2020-2021.</a:t>
              </a:r>
            </a:p>
          </p:txBody>
        </p:sp>
        <p:sp>
          <p:nvSpPr>
            <p:cNvPr id="10" name="ZoneTexte 9">
              <a:extLst>
                <a:ext uri="{FF2B5EF4-FFF2-40B4-BE49-F238E27FC236}">
                  <a16:creationId xmlns:a16="http://schemas.microsoft.com/office/drawing/2014/main" id="{C6A696EF-5C68-85A7-BEA5-D6C9BBDA7043}"/>
                </a:ext>
              </a:extLst>
            </p:cNvPr>
            <p:cNvSpPr txBox="1"/>
            <p:nvPr/>
          </p:nvSpPr>
          <p:spPr>
            <a:xfrm>
              <a:off x="7927383" y="2008457"/>
              <a:ext cx="3890072" cy="1010533"/>
            </a:xfrm>
            <a:prstGeom prst="rect">
              <a:avLst/>
            </a:prstGeom>
            <a:noFill/>
          </p:spPr>
          <p:txBody>
            <a:bodyPr wrap="square">
              <a:spAutoFit/>
            </a:bodyPr>
            <a:lstStyle/>
            <a:p>
              <a:pPr>
                <a:lnSpc>
                  <a:spcPts val="2460"/>
                </a:lnSpc>
              </a:pPr>
              <a:r>
                <a:rPr kumimoji="0" lang="fr-CA" sz="1800" u="none" strike="noStrike" kern="1200" cap="none" spc="0" normalizeH="0" baseline="0" noProof="0">
                  <a:ln>
                    <a:noFill/>
                  </a:ln>
                  <a:solidFill>
                    <a:prstClr val="black"/>
                  </a:solidFill>
                  <a:effectLst/>
                  <a:uLnTx/>
                  <a:uFillTx/>
                  <a:latin typeface="Raleway Medium" panose="020B0503030101060003" pitchFamily="34" charset="77"/>
                </a:rPr>
                <a:t>environ </a:t>
              </a:r>
              <a:r>
                <a:rPr lang="fr-CA" sz="4400" b="1" i="0" u="none" strike="noStrike" baseline="0">
                  <a:solidFill>
                    <a:srgbClr val="DA6127"/>
                  </a:solidFill>
                  <a:latin typeface="Arial" panose="020B0604020202020204" pitchFamily="34" charset="0"/>
                  <a:cs typeface="Arial" panose="020B0604020202020204" pitchFamily="34" charset="0"/>
                </a:rPr>
                <a:t>2,5</a:t>
              </a:r>
              <a:r>
                <a:rPr lang="fr-CA" sz="4400" b="1" i="0" u="none" strike="noStrike" spc="-150" baseline="0">
                  <a:solidFill>
                    <a:srgbClr val="DA6127"/>
                  </a:solidFill>
                  <a:latin typeface="Arial" panose="020B0604020202020204" pitchFamily="34" charset="0"/>
                  <a:cs typeface="Arial" panose="020B0604020202020204" pitchFamily="34" charset="0"/>
                </a:rPr>
                <a:t> </a:t>
              </a:r>
              <a:r>
                <a:rPr lang="fr-CA" sz="4400" b="1" i="0" u="none" strike="noStrike" baseline="0">
                  <a:solidFill>
                    <a:srgbClr val="DA6127"/>
                  </a:solidFill>
                  <a:latin typeface="Arial" panose="020B0604020202020204" pitchFamily="34" charset="0"/>
                  <a:cs typeface="Arial" panose="020B0604020202020204" pitchFamily="34" charset="0"/>
                </a:rPr>
                <a:t>%</a:t>
              </a:r>
              <a:br>
                <a:rPr lang="fr-CA" sz="4400" b="1" i="0" u="none" strike="noStrike" baseline="0">
                  <a:solidFill>
                    <a:srgbClr val="DA6127"/>
                  </a:solidFill>
                  <a:latin typeface="Arial" panose="020B0604020202020204" pitchFamily="34" charset="0"/>
                  <a:cs typeface="Arial" panose="020B0604020202020204" pitchFamily="34" charset="0"/>
                </a:rPr>
              </a:br>
              <a:r>
                <a:rPr lang="fr-CA" sz="1800" u="none" strike="noStrike" baseline="0">
                  <a:latin typeface="Raleway Medium" panose="020B0503030101060003" pitchFamily="34" charset="77"/>
                </a:rPr>
                <a:t>des enfants de ce groupe d’âge.</a:t>
              </a:r>
              <a:r>
                <a:rPr lang="fr-CA" sz="1800" u="none" strike="noStrike" baseline="0">
                  <a:solidFill>
                    <a:srgbClr val="DA6127"/>
                  </a:solidFill>
                  <a:latin typeface="Raleway Medium" panose="020B0503030101060003" pitchFamily="34" charset="77"/>
                </a:rPr>
                <a:t> </a:t>
              </a:r>
            </a:p>
            <a:p>
              <a:endParaRPr lang="fr-CA" sz="1800" b="1" i="0" u="none" strike="noStrike" baseline="0">
                <a:latin typeface="Raleway" pitchFamily="2" charset="0"/>
              </a:endParaRPr>
            </a:p>
          </p:txBody>
        </p:sp>
        <p:sp>
          <p:nvSpPr>
            <p:cNvPr id="11" name="ZoneTexte 10">
              <a:extLst>
                <a:ext uri="{FF2B5EF4-FFF2-40B4-BE49-F238E27FC236}">
                  <a16:creationId xmlns:a16="http://schemas.microsoft.com/office/drawing/2014/main" id="{E1B0C5D6-B475-F030-ABCF-00B3CB56FE8A}"/>
                </a:ext>
              </a:extLst>
            </p:cNvPr>
            <p:cNvSpPr txBox="1"/>
            <p:nvPr/>
          </p:nvSpPr>
          <p:spPr>
            <a:xfrm>
              <a:off x="1140844" y="3528360"/>
              <a:ext cx="5956058" cy="1029193"/>
            </a:xfrm>
            <a:prstGeom prst="rect">
              <a:avLst/>
            </a:prstGeom>
            <a:noFill/>
          </p:spPr>
          <p:txBody>
            <a:bodyPr wrap="square">
              <a:spAutoFit/>
            </a:bodyPr>
            <a:lstStyle/>
            <a:p>
              <a:pPr>
                <a:lnSpc>
                  <a:spcPts val="2460"/>
                </a:lnSpc>
              </a:pPr>
              <a:r>
                <a:rPr lang="fr-CA" sz="4400" b="1" i="0" u="none" strike="noStrike" baseline="0" dirty="0">
                  <a:solidFill>
                    <a:srgbClr val="DA6127"/>
                  </a:solidFill>
                  <a:latin typeface="Arial" panose="020B0604020202020204" pitchFamily="34" charset="0"/>
                  <a:cs typeface="Arial" panose="020B0604020202020204" pitchFamily="34" charset="0"/>
                </a:rPr>
                <a:t>4 305</a:t>
              </a:r>
              <a:r>
                <a:rPr lang="fr-CA" sz="2400" b="1" i="0" u="none" strike="noStrike" baseline="0" dirty="0">
                  <a:solidFill>
                    <a:srgbClr val="DA6127"/>
                  </a:solidFill>
                  <a:latin typeface="Arial" panose="020B0604020202020204" pitchFamily="34" charset="0"/>
                  <a:cs typeface="Arial" panose="020B0604020202020204" pitchFamily="34" charset="0"/>
                </a:rPr>
                <a:t> </a:t>
              </a:r>
              <a:r>
                <a:rPr lang="fr-CA" b="1" dirty="0">
                  <a:solidFill>
                    <a:srgbClr val="DA6127"/>
                  </a:solidFill>
                  <a:latin typeface="Raleway" pitchFamily="2" charset="0"/>
                </a:rPr>
                <a:t>enfants de 0 à 4 ans </a:t>
              </a:r>
              <a:r>
                <a:rPr lang="fr-CA" sz="1800" u="none" strike="noStrike" baseline="0" dirty="0">
                  <a:latin typeface="Raleway Medium" panose="020B0503030101060003" pitchFamily="34" charset="77"/>
                </a:rPr>
                <a:t>ont reçu </a:t>
              </a:r>
              <a:r>
                <a:rPr lang="fr-CA" dirty="0">
                  <a:latin typeface="Raleway Medium" panose="020B0503030101060003" pitchFamily="34" charset="77"/>
                </a:rPr>
                <a:t>des services d’un centre de réadaptation en </a:t>
              </a:r>
              <a:r>
                <a:rPr lang="fr-CA" b="1" dirty="0">
                  <a:solidFill>
                    <a:srgbClr val="DA6127"/>
                  </a:solidFill>
                  <a:latin typeface="Raleway" pitchFamily="2" charset="0"/>
                </a:rPr>
                <a:t>déficience intellectuelle</a:t>
              </a:r>
              <a:r>
                <a:rPr lang="fr-CA" b="1" dirty="0">
                  <a:solidFill>
                    <a:srgbClr val="DA6127"/>
                  </a:solidFill>
                  <a:latin typeface="Raleway ExtraBold" pitchFamily="2" charset="0"/>
                </a:rPr>
                <a:t> </a:t>
              </a:r>
              <a:r>
                <a:rPr lang="fr-CA" dirty="0">
                  <a:latin typeface="Raleway Medium" panose="020B0503030101060003" pitchFamily="34" charset="77"/>
                </a:rPr>
                <a:t>et en </a:t>
              </a:r>
              <a:r>
                <a:rPr lang="fr-CA" b="1" dirty="0">
                  <a:solidFill>
                    <a:srgbClr val="DA6127"/>
                  </a:solidFill>
                  <a:latin typeface="Raleway" pitchFamily="2" charset="0"/>
                </a:rPr>
                <a:t>trouble du spectre de l’autisme</a:t>
              </a:r>
              <a:r>
                <a:rPr lang="fr-CA" b="1" dirty="0">
                  <a:latin typeface="Raleway" pitchFamily="2" charset="0"/>
                </a:rPr>
                <a:t>. </a:t>
              </a:r>
              <a:endParaRPr lang="fr-CA" dirty="0">
                <a:latin typeface="Raleway" pitchFamily="2" charset="0"/>
              </a:endParaRPr>
            </a:p>
          </p:txBody>
        </p:sp>
        <p:sp>
          <p:nvSpPr>
            <p:cNvPr id="12" name="ZoneTexte 11">
              <a:extLst>
                <a:ext uri="{FF2B5EF4-FFF2-40B4-BE49-F238E27FC236}">
                  <a16:creationId xmlns:a16="http://schemas.microsoft.com/office/drawing/2014/main" id="{2A083D29-FA76-BC6B-EBF5-3B786F96705E}"/>
                </a:ext>
              </a:extLst>
            </p:cNvPr>
            <p:cNvSpPr txBox="1"/>
            <p:nvPr/>
          </p:nvSpPr>
          <p:spPr>
            <a:xfrm>
              <a:off x="7893894" y="3528360"/>
              <a:ext cx="4298104" cy="1010533"/>
            </a:xfrm>
            <a:prstGeom prst="rect">
              <a:avLst/>
            </a:prstGeom>
            <a:noFill/>
          </p:spPr>
          <p:txBody>
            <a:bodyPr wrap="square">
              <a:spAutoFit/>
            </a:bodyPr>
            <a:lstStyle/>
            <a:p>
              <a:pPr>
                <a:lnSpc>
                  <a:spcPts val="2460"/>
                </a:lnSpc>
              </a:pPr>
              <a:r>
                <a:rPr lang="fr-CA">
                  <a:latin typeface="Raleway Medium" panose="020B0503030101060003" pitchFamily="34" charset="77"/>
                </a:rPr>
                <a:t>e</a:t>
              </a:r>
              <a:r>
                <a:rPr lang="fr-CA" u="none" strike="noStrike" baseline="0">
                  <a:latin typeface="Raleway Medium" panose="020B0503030101060003" pitchFamily="34" charset="77"/>
                </a:rPr>
                <a:t>nviron </a:t>
              </a:r>
              <a:r>
                <a:rPr lang="fr-CA" sz="4400" b="1" i="0" u="none" strike="noStrike" baseline="0">
                  <a:solidFill>
                    <a:srgbClr val="DA6127"/>
                  </a:solidFill>
                  <a:latin typeface="Arial" panose="020B0604020202020204" pitchFamily="34" charset="0"/>
                  <a:cs typeface="Arial" panose="020B0604020202020204" pitchFamily="34" charset="0"/>
                </a:rPr>
                <a:t>1% </a:t>
              </a:r>
              <a:br>
                <a:rPr lang="fr-CA" sz="4400" b="1" i="0" u="none" strike="noStrike" baseline="0">
                  <a:solidFill>
                    <a:srgbClr val="DA6127"/>
                  </a:solidFill>
                  <a:latin typeface="Arial" panose="020B0604020202020204" pitchFamily="34" charset="0"/>
                  <a:cs typeface="Arial" panose="020B0604020202020204" pitchFamily="34" charset="0"/>
                </a:rPr>
              </a:br>
              <a:r>
                <a:rPr lang="fr-CA" sz="1800" u="none" strike="noStrike" baseline="0">
                  <a:latin typeface="Raleway Medium" panose="020B0503030101060003" pitchFamily="34" charset="77"/>
                </a:rPr>
                <a:t>des enfants de ce groupe d’âge.</a:t>
              </a:r>
              <a:r>
                <a:rPr lang="fr-CA" sz="1800" u="none" strike="noStrike" baseline="0">
                  <a:solidFill>
                    <a:srgbClr val="DA6127"/>
                  </a:solidFill>
                  <a:latin typeface="Raleway Medium" panose="020B0503030101060003" pitchFamily="34" charset="77"/>
                </a:rPr>
                <a:t> </a:t>
              </a:r>
            </a:p>
            <a:p>
              <a:endParaRPr lang="fr-CA" sz="1800" b="1" i="0" u="none" strike="noStrike" baseline="0">
                <a:latin typeface="Raleway" pitchFamily="2" charset="0"/>
              </a:endParaRPr>
            </a:p>
          </p:txBody>
        </p:sp>
        <p:cxnSp>
          <p:nvCxnSpPr>
            <p:cNvPr id="31" name="Straight Connector 30">
              <a:extLst>
                <a:ext uri="{FF2B5EF4-FFF2-40B4-BE49-F238E27FC236}">
                  <a16:creationId xmlns:a16="http://schemas.microsoft.com/office/drawing/2014/main" id="{D2F2D22E-769D-9DB8-FD02-9B50CB8A2DC5}"/>
                </a:ext>
              </a:extLst>
            </p:cNvPr>
            <p:cNvCxnSpPr>
              <a:cxnSpLocks/>
            </p:cNvCxnSpPr>
            <p:nvPr/>
          </p:nvCxnSpPr>
          <p:spPr>
            <a:xfrm>
              <a:off x="875772" y="1890842"/>
              <a:ext cx="0" cy="2569024"/>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pic>
          <p:nvPicPr>
            <p:cNvPr id="32" name="Picture 31" descr="A white circle with orange lines&#10;&#10;Description automatically generated">
              <a:extLst>
                <a:ext uri="{FF2B5EF4-FFF2-40B4-BE49-F238E27FC236}">
                  <a16:creationId xmlns:a16="http://schemas.microsoft.com/office/drawing/2014/main" id="{3C2E6CE0-3A1B-A222-D6D9-9A26BCD6F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532" y="2049634"/>
              <a:ext cx="803296" cy="767594"/>
            </a:xfrm>
            <a:prstGeom prst="rect">
              <a:avLst/>
            </a:prstGeom>
          </p:spPr>
        </p:pic>
        <p:pic>
          <p:nvPicPr>
            <p:cNvPr id="35" name="Picture 34" descr="A white circle with orange lines&#10;&#10;Description automatically generated">
              <a:extLst>
                <a:ext uri="{FF2B5EF4-FFF2-40B4-BE49-F238E27FC236}">
                  <a16:creationId xmlns:a16="http://schemas.microsoft.com/office/drawing/2014/main" id="{B2E76E86-CFE4-99D7-F7C2-AD76A6A3B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532" y="3583966"/>
              <a:ext cx="803296" cy="767594"/>
            </a:xfrm>
            <a:prstGeom prst="rect">
              <a:avLst/>
            </a:prstGeom>
          </p:spPr>
        </p:pic>
        <p:cxnSp>
          <p:nvCxnSpPr>
            <p:cNvPr id="41" name="Straight Connector 40">
              <a:extLst>
                <a:ext uri="{FF2B5EF4-FFF2-40B4-BE49-F238E27FC236}">
                  <a16:creationId xmlns:a16="http://schemas.microsoft.com/office/drawing/2014/main" id="{20B7277E-88C7-5406-8E40-6087E6238352}"/>
                </a:ext>
              </a:extLst>
            </p:cNvPr>
            <p:cNvCxnSpPr>
              <a:cxnSpLocks/>
            </p:cNvCxnSpPr>
            <p:nvPr/>
          </p:nvCxnSpPr>
          <p:spPr>
            <a:xfrm>
              <a:off x="1218819" y="3255315"/>
              <a:ext cx="10189080" cy="0"/>
            </a:xfrm>
            <a:prstGeom prst="line">
              <a:avLst/>
            </a:prstGeom>
            <a:ln w="19050" cap="rnd">
              <a:solidFill>
                <a:srgbClr val="DA6328"/>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706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DAD">
            <a:alpha val="4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4B719C2-B3BD-92D0-7253-B9BC4E493FC1}"/>
              </a:ext>
            </a:extLst>
          </p:cNvPr>
          <p:cNvSpPr txBox="1"/>
          <p:nvPr/>
        </p:nvSpPr>
        <p:spPr>
          <a:xfrm>
            <a:off x="1104115" y="1474795"/>
            <a:ext cx="10356032" cy="4780219"/>
          </a:xfrm>
          <a:prstGeom prst="rect">
            <a:avLst/>
          </a:prstGeom>
          <a:noFill/>
        </p:spPr>
        <p:txBody>
          <a:bodyPr wrap="square">
            <a:spAutoFit/>
          </a:bodyPr>
          <a:lstStyle/>
          <a:p>
            <a:pPr>
              <a:lnSpc>
                <a:spcPts val="2250"/>
              </a:lnSpc>
            </a:pPr>
            <a:r>
              <a:rPr lang="fr-CA" b="1" dirty="0">
                <a:solidFill>
                  <a:srgbClr val="000000"/>
                </a:solidFill>
                <a:latin typeface="Raleway" pitchFamily="2" charset="0"/>
              </a:rPr>
              <a:t>Dans les diapos suivantes, les enfants ayant besoin de soutien particulier sont </a:t>
            </a:r>
          </a:p>
          <a:p>
            <a:pPr>
              <a:lnSpc>
                <a:spcPts val="2250"/>
              </a:lnSpc>
            </a:pPr>
            <a:r>
              <a:rPr lang="fr-CA" b="1" dirty="0">
                <a:solidFill>
                  <a:srgbClr val="000000"/>
                </a:solidFill>
                <a:latin typeface="Raleway" pitchFamily="2" charset="0"/>
              </a:rPr>
              <a:t>des enfants âgés de 0 à 5 ans : </a:t>
            </a:r>
          </a:p>
          <a:p>
            <a:pPr marL="742950" lvl="1" indent="-285750">
              <a:lnSpc>
                <a:spcPts val="2250"/>
              </a:lnSpc>
              <a:spcBef>
                <a:spcPts val="600"/>
              </a:spcBef>
              <a:buClr>
                <a:srgbClr val="DA6328"/>
              </a:buClr>
              <a:buSzPct val="100000"/>
              <a:buFont typeface="System Font Regular"/>
              <a:buChar char="&gt;"/>
            </a:pPr>
            <a:r>
              <a:rPr lang="fr-CA" dirty="0">
                <a:solidFill>
                  <a:srgbClr val="000000"/>
                </a:solidFill>
                <a:latin typeface="Raleway" pitchFamily="2" charset="0"/>
              </a:rPr>
              <a:t>qui présentent une </a:t>
            </a:r>
            <a:r>
              <a:rPr lang="fr-CA" b="1" dirty="0">
                <a:solidFill>
                  <a:srgbClr val="DA6127"/>
                </a:solidFill>
                <a:latin typeface="Raleway" pitchFamily="2" charset="0"/>
              </a:rPr>
              <a:t>difficulté dans leur développement diagnostiquée ou non, </a:t>
            </a:r>
            <a:r>
              <a:rPr lang="fr-CA" dirty="0">
                <a:solidFill>
                  <a:srgbClr val="000000"/>
                </a:solidFill>
                <a:latin typeface="Raleway" pitchFamily="2" charset="0"/>
              </a:rPr>
              <a:t>ou une </a:t>
            </a:r>
            <a:r>
              <a:rPr lang="fr-CA" b="1" dirty="0">
                <a:solidFill>
                  <a:srgbClr val="DA6127"/>
                </a:solidFill>
                <a:latin typeface="Raleway" pitchFamily="2" charset="0"/>
              </a:rPr>
              <a:t>incapacité</a:t>
            </a:r>
            <a:r>
              <a:rPr lang="fr-CA" dirty="0">
                <a:solidFill>
                  <a:srgbClr val="000000"/>
                </a:solidFill>
                <a:latin typeface="Raleway" pitchFamily="2" charset="0"/>
              </a:rPr>
              <a:t> pouvant entraîner une situation de handicap </a:t>
            </a:r>
          </a:p>
          <a:p>
            <a:pPr lvl="1">
              <a:lnSpc>
                <a:spcPts val="2250"/>
              </a:lnSpc>
            </a:pPr>
            <a:r>
              <a:rPr lang="fr-CA" dirty="0">
                <a:solidFill>
                  <a:srgbClr val="000000"/>
                </a:solidFill>
                <a:latin typeface="Raleway" pitchFamily="2" charset="0"/>
              </a:rPr>
              <a:t>ET </a:t>
            </a:r>
          </a:p>
          <a:p>
            <a:pPr marL="742950" lvl="1" indent="-285750">
              <a:lnSpc>
                <a:spcPts val="2250"/>
              </a:lnSpc>
              <a:spcBef>
                <a:spcPts val="600"/>
              </a:spcBef>
              <a:buClr>
                <a:srgbClr val="DA6328"/>
              </a:buClr>
              <a:buSzPct val="100000"/>
              <a:buFont typeface="System Font Regular"/>
              <a:buChar char="&gt;"/>
            </a:pPr>
            <a:r>
              <a:rPr lang="fr-CA" dirty="0">
                <a:solidFill>
                  <a:srgbClr val="000000"/>
                </a:solidFill>
                <a:latin typeface="Raleway" pitchFamily="2" charset="0"/>
              </a:rPr>
              <a:t>pour lesquels un </a:t>
            </a:r>
            <a:r>
              <a:rPr lang="fr-CA" b="1" dirty="0">
                <a:solidFill>
                  <a:srgbClr val="DA6127"/>
                </a:solidFill>
                <a:latin typeface="Raleway" pitchFamily="2" charset="0"/>
              </a:rPr>
              <a:t>soutien </a:t>
            </a:r>
            <a:r>
              <a:rPr lang="fr-CA" dirty="0">
                <a:solidFill>
                  <a:srgbClr val="000000"/>
                </a:solidFill>
                <a:latin typeface="Raleway" pitchFamily="2" charset="0"/>
              </a:rPr>
              <a:t>ou des </a:t>
            </a:r>
            <a:r>
              <a:rPr lang="fr-CA" b="1" dirty="0">
                <a:solidFill>
                  <a:srgbClr val="DA6127"/>
                </a:solidFill>
                <a:latin typeface="Raleway" pitchFamily="2" charset="0"/>
              </a:rPr>
              <a:t>interventions</a:t>
            </a:r>
            <a:r>
              <a:rPr lang="fr-CA" b="1" dirty="0">
                <a:solidFill>
                  <a:srgbClr val="DA6127"/>
                </a:solidFill>
                <a:latin typeface="Raleway ExtraBold" pitchFamily="2" charset="0"/>
              </a:rPr>
              <a:t> </a:t>
            </a:r>
            <a:r>
              <a:rPr lang="fr-CA" b="1" dirty="0">
                <a:solidFill>
                  <a:srgbClr val="DA6127"/>
                </a:solidFill>
                <a:latin typeface="Raleway" pitchFamily="2" charset="0"/>
              </a:rPr>
              <a:t>supplémentaires</a:t>
            </a:r>
            <a:r>
              <a:rPr lang="fr-CA" b="1" dirty="0">
                <a:solidFill>
                  <a:srgbClr val="DA6127"/>
                </a:solidFill>
                <a:latin typeface="Raleway ExtraBold" pitchFamily="2" charset="0"/>
              </a:rPr>
              <a:t> </a:t>
            </a:r>
            <a:r>
              <a:rPr lang="fr-CA" dirty="0">
                <a:solidFill>
                  <a:srgbClr val="000000"/>
                </a:solidFill>
                <a:latin typeface="Raleway" pitchFamily="2" charset="0"/>
              </a:rPr>
              <a:t>sont requis </a:t>
            </a:r>
            <a:br>
              <a:rPr lang="fr-CA" dirty="0">
                <a:solidFill>
                  <a:srgbClr val="000000"/>
                </a:solidFill>
                <a:latin typeface="Raleway" pitchFamily="2" charset="0"/>
              </a:rPr>
            </a:br>
            <a:r>
              <a:rPr lang="fr-CA" dirty="0">
                <a:solidFill>
                  <a:srgbClr val="000000"/>
                </a:solidFill>
                <a:latin typeface="Raleway" pitchFamily="2" charset="0"/>
              </a:rPr>
              <a:t>afin de s’assurer qu’ils atteignent leur plein potentiel </a:t>
            </a:r>
          </a:p>
          <a:p>
            <a:pPr>
              <a:lnSpc>
                <a:spcPts val="2250"/>
              </a:lnSpc>
            </a:pPr>
            <a:endParaRPr lang="fr-CA" dirty="0">
              <a:solidFill>
                <a:srgbClr val="000000"/>
              </a:solidFill>
              <a:latin typeface="Raleway" pitchFamily="2" charset="0"/>
            </a:endParaRPr>
          </a:p>
          <a:p>
            <a:pPr>
              <a:lnSpc>
                <a:spcPts val="2250"/>
              </a:lnSpc>
            </a:pPr>
            <a:r>
              <a:rPr lang="fr-CA" b="1" dirty="0">
                <a:solidFill>
                  <a:srgbClr val="000000"/>
                </a:solidFill>
                <a:latin typeface="Raleway" pitchFamily="2" charset="0"/>
              </a:rPr>
              <a:t>Exemples de conditions qui peuvent faire en sorte qu’un enfant peut avoir besoin de soutien particulier :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Difficultés plus ou moins sévères de développement sur le plan intellectuel ou cognitif, </a:t>
            </a:r>
            <a:br>
              <a:rPr lang="fr-CA" dirty="0">
                <a:solidFill>
                  <a:srgbClr val="000000"/>
                </a:solidFill>
                <a:latin typeface="Raleway" pitchFamily="2" charset="0"/>
              </a:rPr>
            </a:br>
            <a:r>
              <a:rPr lang="fr-CA" dirty="0">
                <a:solidFill>
                  <a:srgbClr val="000000"/>
                </a:solidFill>
                <a:latin typeface="Raleway" pitchFamily="2" charset="0"/>
              </a:rPr>
              <a:t>de la motricité, du langage, de la socialisation, de la régulation des émotions, du comportement, etc.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Déficiences auditives ou visuelles, paralysie cérébrale, trouble du spectre de l’autisme </a:t>
            </a:r>
          </a:p>
          <a:p>
            <a:pPr marL="742950" lvl="1" indent="-285750">
              <a:lnSpc>
                <a:spcPts val="2250"/>
              </a:lnSpc>
              <a:spcAft>
                <a:spcPts val="500"/>
              </a:spcAft>
              <a:buClr>
                <a:srgbClr val="DA6328"/>
              </a:buClr>
              <a:buFont typeface="System Font Regular"/>
              <a:buChar char="&gt;"/>
            </a:pPr>
            <a:r>
              <a:rPr lang="fr-CA" dirty="0">
                <a:solidFill>
                  <a:srgbClr val="000000"/>
                </a:solidFill>
                <a:latin typeface="Raleway" pitchFamily="2" charset="0"/>
              </a:rPr>
              <a:t>Problèmes de santé chroniques : fibrose kystique, problème cardiaque, etc.</a:t>
            </a:r>
          </a:p>
        </p:txBody>
      </p:sp>
      <p:sp>
        <p:nvSpPr>
          <p:cNvPr id="3" name="Rectangle 2">
            <a:extLst>
              <a:ext uri="{FF2B5EF4-FFF2-40B4-BE49-F238E27FC236}">
                <a16:creationId xmlns:a16="http://schemas.microsoft.com/office/drawing/2014/main" id="{103CDB63-9EA4-9E39-F5AC-57DA96D74E4D}"/>
              </a:ext>
            </a:extLst>
          </p:cNvPr>
          <p:cNvSpPr/>
          <p:nvPr/>
        </p:nvSpPr>
        <p:spPr>
          <a:xfrm>
            <a:off x="877383" y="1255144"/>
            <a:ext cx="10761922" cy="5022087"/>
          </a:xfrm>
          <a:prstGeom prst="rect">
            <a:avLst/>
          </a:prstGeom>
          <a:noFill/>
          <a:ln w="19050">
            <a:solidFill>
              <a:srgbClr val="BC6F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Titre 1">
            <a:extLst>
              <a:ext uri="{FF2B5EF4-FFF2-40B4-BE49-F238E27FC236}">
                <a16:creationId xmlns:a16="http://schemas.microsoft.com/office/drawing/2014/main" id="{B80D4DD5-1AF7-01B8-AE93-183D0964F87D}"/>
              </a:ext>
            </a:extLst>
          </p:cNvPr>
          <p:cNvSpPr txBox="1">
            <a:spLocks/>
          </p:cNvSpPr>
          <p:nvPr/>
        </p:nvSpPr>
        <p:spPr>
          <a:xfrm>
            <a:off x="754121" y="264385"/>
            <a:ext cx="10515600" cy="81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a:solidFill>
                  <a:srgbClr val="AA4B31"/>
                </a:solidFill>
                <a:latin typeface="Raleway ExtraBold" panose="020B0503030101060003" pitchFamily="34" charset="77"/>
              </a:rPr>
              <a:t>La définition retenue</a:t>
            </a:r>
            <a:endParaRPr lang="fr-CA" sz="3500" b="1">
              <a:latin typeface="Raleway ExtraBold" panose="020B0503030101060003" pitchFamily="34" charset="77"/>
            </a:endParaRPr>
          </a:p>
        </p:txBody>
      </p:sp>
      <p:grpSp>
        <p:nvGrpSpPr>
          <p:cNvPr id="21" name="Group 20">
            <a:extLst>
              <a:ext uri="{FF2B5EF4-FFF2-40B4-BE49-F238E27FC236}">
                <a16:creationId xmlns:a16="http://schemas.microsoft.com/office/drawing/2014/main" id="{CD0F280F-C972-C83D-4093-DB6E04082A59}"/>
              </a:ext>
            </a:extLst>
          </p:cNvPr>
          <p:cNvGrpSpPr/>
          <p:nvPr/>
        </p:nvGrpSpPr>
        <p:grpSpPr>
          <a:xfrm>
            <a:off x="10550383" y="535534"/>
            <a:ext cx="1596352" cy="1705820"/>
            <a:chOff x="9342295" y="-606022"/>
            <a:chExt cx="2671355" cy="2854541"/>
          </a:xfrm>
        </p:grpSpPr>
        <p:pic>
          <p:nvPicPr>
            <p:cNvPr id="15" name="Picture 14" descr="A white circle on a black background&#10;&#10;Description automatically generated">
              <a:extLst>
                <a:ext uri="{FF2B5EF4-FFF2-40B4-BE49-F238E27FC236}">
                  <a16:creationId xmlns:a16="http://schemas.microsoft.com/office/drawing/2014/main" id="{3CA03F59-8821-44D0-EEC0-B9F14B7A627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3283521">
              <a:off x="9250702" y="-514429"/>
              <a:ext cx="2854541" cy="2671355"/>
            </a:xfrm>
            <a:prstGeom prst="rect">
              <a:avLst/>
            </a:prstGeom>
          </p:spPr>
        </p:pic>
        <p:pic>
          <p:nvPicPr>
            <p:cNvPr id="20" name="Picture 19" descr="A magnifying glass with a black background&#10;&#10;Description automatically generated">
              <a:extLst>
                <a:ext uri="{FF2B5EF4-FFF2-40B4-BE49-F238E27FC236}">
                  <a16:creationId xmlns:a16="http://schemas.microsoft.com/office/drawing/2014/main" id="{47A35E38-8E57-3820-B671-3BBC604BADA9}"/>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842640" y="107491"/>
              <a:ext cx="1610747" cy="1552175"/>
            </a:xfrm>
            <a:prstGeom prst="rect">
              <a:avLst/>
            </a:prstGeom>
          </p:spPr>
        </p:pic>
      </p:grpSp>
      <p:sp>
        <p:nvSpPr>
          <p:cNvPr id="4" name="TextBox 11">
            <a:extLst>
              <a:ext uri="{FF2B5EF4-FFF2-40B4-BE49-F238E27FC236}">
                <a16:creationId xmlns:a16="http://schemas.microsoft.com/office/drawing/2014/main" id="{35E048D0-9BBB-91AE-B2E6-813A21AE987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32C8BEB2-B412-CEE3-7343-172E2F806B79}"/>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92944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hild working on a board&#10;&#10;Description automatically generated">
            <a:extLst>
              <a:ext uri="{FF2B5EF4-FFF2-40B4-BE49-F238E27FC236}">
                <a16:creationId xmlns:a16="http://schemas.microsoft.com/office/drawing/2014/main" id="{2E4170D5-6781-E461-A66E-07B2B81A0F0A}"/>
              </a:ext>
            </a:extLst>
          </p:cNvPr>
          <p:cNvPicPr>
            <a:picLocks noChangeAspect="1"/>
          </p:cNvPicPr>
          <p:nvPr/>
        </p:nvPicPr>
        <p:blipFill rotWithShape="1">
          <a:blip r:embed="rId3">
            <a:extLst>
              <a:ext uri="{28A0092B-C50C-407E-A947-70E740481C1C}">
                <a14:useLocalDpi xmlns:a14="http://schemas.microsoft.com/office/drawing/2010/main" val="0"/>
              </a:ext>
            </a:extLst>
          </a:blip>
          <a:srcRect l="3552"/>
          <a:stretch/>
        </p:blipFill>
        <p:spPr>
          <a:xfrm>
            <a:off x="0" y="-791156"/>
            <a:ext cx="12192000" cy="7110553"/>
          </a:xfrm>
          <a:prstGeom prst="rect">
            <a:avLst/>
          </a:prstGeom>
        </p:spPr>
      </p:pic>
      <p:sp>
        <p:nvSpPr>
          <p:cNvPr id="2" name="Titre 1">
            <a:extLst>
              <a:ext uri="{FF2B5EF4-FFF2-40B4-BE49-F238E27FC236}">
                <a16:creationId xmlns:a16="http://schemas.microsoft.com/office/drawing/2014/main" id="{C8DADE46-0A6D-F972-463C-44EFA56C1850}"/>
              </a:ext>
            </a:extLst>
          </p:cNvPr>
          <p:cNvSpPr>
            <a:spLocks noGrp="1"/>
          </p:cNvSpPr>
          <p:nvPr>
            <p:ph type="title"/>
          </p:nvPr>
        </p:nvSpPr>
        <p:spPr>
          <a:xfrm>
            <a:off x="751447" y="834888"/>
            <a:ext cx="6208153" cy="4221541"/>
          </a:xfrm>
        </p:spPr>
        <p:txBody>
          <a:bodyPr>
            <a:noAutofit/>
          </a:bodyPr>
          <a:lstStyle/>
          <a:p>
            <a:r>
              <a:rPr lang="fr-CA" sz="4500" b="1">
                <a:solidFill>
                  <a:srgbClr val="004847"/>
                </a:solidFill>
                <a:latin typeface="Raleway ExtraBold" panose="020B0503030101060003" pitchFamily="34" charset="77"/>
              </a:rPr>
              <a:t>Quels sont les enjeux auxquels font face les tout-petits ayant besoin de soutien particulier dans </a:t>
            </a:r>
            <a:br>
              <a:rPr lang="fr-CA" sz="4500" b="1">
                <a:solidFill>
                  <a:srgbClr val="004847"/>
                </a:solidFill>
                <a:latin typeface="Raleway ExtraBold" panose="020B0503030101060003" pitchFamily="34" charset="77"/>
              </a:rPr>
            </a:br>
            <a:r>
              <a:rPr lang="fr-CA" sz="4500" b="1">
                <a:solidFill>
                  <a:srgbClr val="004847"/>
                </a:solidFill>
                <a:latin typeface="Raleway ExtraBold" panose="020B0503030101060003" pitchFamily="34" charset="77"/>
              </a:rPr>
              <a:t>leur parcours ?</a:t>
            </a:r>
          </a:p>
        </p:txBody>
      </p:sp>
      <p:sp>
        <p:nvSpPr>
          <p:cNvPr id="6" name="TextBox 11">
            <a:extLst>
              <a:ext uri="{FF2B5EF4-FFF2-40B4-BE49-F238E27FC236}">
                <a16:creationId xmlns:a16="http://schemas.microsoft.com/office/drawing/2014/main" id="{BC01BCD2-32B9-9D78-62C4-D13F070DFAA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CEC5FC66-E94E-9E8C-D740-92D10605FCBD}"/>
              </a:ext>
            </a:extLst>
          </p:cNvPr>
          <p:cNvPicPr>
            <a:picLocks noChangeAspect="1"/>
          </p:cNvPicPr>
          <p:nvPr/>
        </p:nvPicPr>
        <p:blipFill>
          <a:blip r:embed="rId4"/>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338815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1B3"/>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B0C8C3C4-B3C8-D28A-0565-38FCC4D6C10C}"/>
              </a:ext>
            </a:extLst>
          </p:cNvPr>
          <p:cNvPicPr>
            <a:picLocks noChangeAspect="1"/>
          </p:cNvPicPr>
          <p:nvPr/>
        </p:nvPicPr>
        <p:blipFill>
          <a:blip r:embed="rId3"/>
          <a:stretch>
            <a:fillRect/>
          </a:stretch>
        </p:blipFill>
        <p:spPr>
          <a:xfrm>
            <a:off x="1550787" y="1568393"/>
            <a:ext cx="3391373" cy="276264"/>
          </a:xfrm>
          <a:prstGeom prst="rect">
            <a:avLst/>
          </a:prstGeom>
        </p:spPr>
      </p:pic>
      <p:sp>
        <p:nvSpPr>
          <p:cNvPr id="2" name="Titre 1">
            <a:extLst>
              <a:ext uri="{FF2B5EF4-FFF2-40B4-BE49-F238E27FC236}">
                <a16:creationId xmlns:a16="http://schemas.microsoft.com/office/drawing/2014/main" id="{0E3E7031-BBA8-4472-1217-AA10CA572D2A}"/>
              </a:ext>
            </a:extLst>
          </p:cNvPr>
          <p:cNvSpPr>
            <a:spLocks noGrp="1"/>
          </p:cNvSpPr>
          <p:nvPr>
            <p:ph type="title"/>
          </p:nvPr>
        </p:nvSpPr>
        <p:spPr>
          <a:xfrm>
            <a:off x="751447" y="871727"/>
            <a:ext cx="7315422" cy="2531156"/>
          </a:xfrm>
        </p:spPr>
        <p:txBody>
          <a:bodyPr>
            <a:noAutofit/>
          </a:bodyPr>
          <a:lstStyle/>
          <a:p>
            <a:r>
              <a:rPr lang="fr-CA" sz="3500" b="1">
                <a:solidFill>
                  <a:srgbClr val="004847"/>
                </a:solidFill>
                <a:latin typeface="Raleway ExtraBold" panose="020B0503030101060003" pitchFamily="34" charset="77"/>
              </a:rPr>
              <a:t>Quels sont les enjeux auxquels font face les tout-petits ayant besoin de soutien particulier dans leur parcours ?</a:t>
            </a:r>
          </a:p>
        </p:txBody>
      </p:sp>
      <p:grpSp>
        <p:nvGrpSpPr>
          <p:cNvPr id="27" name="Group 26">
            <a:extLst>
              <a:ext uri="{FF2B5EF4-FFF2-40B4-BE49-F238E27FC236}">
                <a16:creationId xmlns:a16="http://schemas.microsoft.com/office/drawing/2014/main" id="{A2074FFB-3ED8-FD46-B070-664595D1694C}"/>
              </a:ext>
            </a:extLst>
          </p:cNvPr>
          <p:cNvGrpSpPr/>
          <p:nvPr/>
        </p:nvGrpSpPr>
        <p:grpSpPr>
          <a:xfrm>
            <a:off x="877107" y="3618698"/>
            <a:ext cx="8150654" cy="1824282"/>
            <a:chOff x="877107" y="3666597"/>
            <a:chExt cx="8150654" cy="1824282"/>
          </a:xfrm>
        </p:grpSpPr>
        <p:sp>
          <p:nvSpPr>
            <p:cNvPr id="14" name="ZoneTexte 13">
              <a:extLst>
                <a:ext uri="{FF2B5EF4-FFF2-40B4-BE49-F238E27FC236}">
                  <a16:creationId xmlns:a16="http://schemas.microsoft.com/office/drawing/2014/main" id="{4B3631E9-7F63-6F6F-2456-52E163887FAA}"/>
                </a:ext>
              </a:extLst>
            </p:cNvPr>
            <p:cNvSpPr txBox="1"/>
            <p:nvPr/>
          </p:nvSpPr>
          <p:spPr>
            <a:xfrm>
              <a:off x="1078167" y="3666597"/>
              <a:ext cx="7949594" cy="1824282"/>
            </a:xfrm>
            <a:prstGeom prst="rect">
              <a:avLst/>
            </a:prstGeom>
            <a:noFill/>
          </p:spPr>
          <p:txBody>
            <a:bodyPr wrap="square">
              <a:spAutoFit/>
            </a:bodyPr>
            <a:lstStyle/>
            <a:p>
              <a:pPr marL="285750" indent="-285750">
                <a:lnSpc>
                  <a:spcPts val="2460"/>
                </a:lnSpc>
                <a:spcBef>
                  <a:spcPts val="600"/>
                </a:spcBef>
                <a:spcAft>
                  <a:spcPts val="600"/>
                </a:spcAft>
                <a:buClr>
                  <a:srgbClr val="4A8371"/>
                </a:buClr>
                <a:buFont typeface="System Font Regular"/>
                <a:buChar char="&gt;"/>
              </a:pPr>
              <a:r>
                <a:rPr lang="fr-CA">
                  <a:latin typeface="Raleway" pitchFamily="2" charset="0"/>
                </a:rPr>
                <a:t>La période de 0 à 5 ans est un moment déterminant </a:t>
              </a:r>
              <a:br>
                <a:rPr lang="fr-CA">
                  <a:latin typeface="Raleway" pitchFamily="2" charset="0"/>
                </a:rPr>
              </a:br>
              <a:r>
                <a:rPr lang="fr-CA">
                  <a:latin typeface="Raleway" pitchFamily="2" charset="0"/>
                </a:rPr>
                <a:t>pour le développement des enfants. </a:t>
              </a:r>
            </a:p>
            <a:p>
              <a:pPr marL="285750" indent="-285750">
                <a:lnSpc>
                  <a:spcPts val="2460"/>
                </a:lnSpc>
                <a:spcBef>
                  <a:spcPts val="600"/>
                </a:spcBef>
                <a:spcAft>
                  <a:spcPts val="600"/>
                </a:spcAft>
                <a:buClr>
                  <a:srgbClr val="4A8371"/>
                </a:buClr>
                <a:buFont typeface="System Font Regular"/>
                <a:buChar char="&gt;"/>
              </a:pPr>
              <a:r>
                <a:rPr lang="fr-CA">
                  <a:latin typeface="Raleway" pitchFamily="2" charset="0"/>
                </a:rPr>
                <a:t>De nombreux obstacles font en sorte que les tout-petits </a:t>
              </a:r>
              <a:br>
                <a:rPr lang="fr-CA">
                  <a:latin typeface="Raleway" pitchFamily="2" charset="0"/>
                </a:rPr>
              </a:br>
              <a:r>
                <a:rPr lang="fr-CA">
                  <a:latin typeface="Raleway" pitchFamily="2" charset="0"/>
                </a:rPr>
                <a:t>ayant besoin de soutien particulier ne bénéficient pas des conditions qui favorisent leur développement global.</a:t>
              </a:r>
            </a:p>
          </p:txBody>
        </p:sp>
        <p:cxnSp>
          <p:nvCxnSpPr>
            <p:cNvPr id="11" name="Straight Connector 10">
              <a:extLst>
                <a:ext uri="{FF2B5EF4-FFF2-40B4-BE49-F238E27FC236}">
                  <a16:creationId xmlns:a16="http://schemas.microsoft.com/office/drawing/2014/main" id="{AEFEAA89-A53C-0ABC-A445-BB95D5CED3CD}"/>
                </a:ext>
              </a:extLst>
            </p:cNvPr>
            <p:cNvCxnSpPr>
              <a:cxnSpLocks/>
            </p:cNvCxnSpPr>
            <p:nvPr/>
          </p:nvCxnSpPr>
          <p:spPr>
            <a:xfrm>
              <a:off x="877107" y="3762778"/>
              <a:ext cx="0" cy="1622883"/>
            </a:xfrm>
            <a:prstGeom prst="line">
              <a:avLst/>
            </a:prstGeom>
            <a:ln w="63500">
              <a:solidFill>
                <a:srgbClr val="4A8371"/>
              </a:solidFill>
            </a:ln>
          </p:spPr>
          <p:style>
            <a:lnRef idx="1">
              <a:schemeClr val="accent1"/>
            </a:lnRef>
            <a:fillRef idx="0">
              <a:schemeClr val="accent1"/>
            </a:fillRef>
            <a:effectRef idx="0">
              <a:schemeClr val="accent1"/>
            </a:effectRef>
            <a:fontRef idx="minor">
              <a:schemeClr val="tx1"/>
            </a:fontRef>
          </p:style>
        </p:cxnSp>
      </p:grpSp>
      <p:pic>
        <p:nvPicPr>
          <p:cNvPr id="29" name="Picture 28" descr="A piece of a puzzle with a piece missing&#10;&#10;Description automatically generated">
            <a:extLst>
              <a:ext uri="{FF2B5EF4-FFF2-40B4-BE49-F238E27FC236}">
                <a16:creationId xmlns:a16="http://schemas.microsoft.com/office/drawing/2014/main" id="{36D5F02F-9D7F-2C0F-FB56-D673CAF0C87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927759" y="216481"/>
            <a:ext cx="3569482" cy="4006561"/>
          </a:xfrm>
          <a:prstGeom prst="rect">
            <a:avLst/>
          </a:prstGeom>
        </p:spPr>
      </p:pic>
      <p:sp>
        <p:nvSpPr>
          <p:cNvPr id="6" name="TextBox 11">
            <a:extLst>
              <a:ext uri="{FF2B5EF4-FFF2-40B4-BE49-F238E27FC236}">
                <a16:creationId xmlns:a16="http://schemas.microsoft.com/office/drawing/2014/main" id="{DAFCA644-E2E0-5EE5-1D2A-FEB0D32C4F4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5DA7FAB9-820A-DDDD-814A-AC9470759362}"/>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376603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92A0C8-9AD3-F24C-980B-4CF3AD35D580}"/>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154" y="26458"/>
            <a:ext cx="10515600" cy="1325563"/>
          </a:xfrm>
        </p:spPr>
        <p:txBody>
          <a:bodyPr>
            <a:normAutofit/>
          </a:bodyPr>
          <a:lstStyle/>
          <a:p>
            <a:r>
              <a:rPr lang="fr-CA" sz="3200" b="1" u="none" strike="noStrike" baseline="0">
                <a:solidFill>
                  <a:srgbClr val="4A8371"/>
                </a:solidFill>
                <a:latin typeface="Raleway ExtraBold" panose="020B0503030101060003" pitchFamily="34" charset="77"/>
              </a:rPr>
              <a:t>L’approche centrée sur le diagnostic </a:t>
            </a:r>
            <a:endParaRPr lang="fr-CA" sz="3200" b="1">
              <a:latin typeface="Raleway ExtraBold" panose="020B0503030101060003" pitchFamily="34" charset="77"/>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4605" y="1905659"/>
            <a:ext cx="6038177" cy="2895088"/>
          </a:xfrm>
          <a:prstGeom prst="rect">
            <a:avLst/>
          </a:prstGeom>
          <a:noFill/>
        </p:spPr>
        <p:txBody>
          <a:bodyPr wrap="square">
            <a:spAutoFit/>
          </a:bodyPr>
          <a:lstStyle/>
          <a:p>
            <a:pPr>
              <a:lnSpc>
                <a:spcPts val="2250"/>
              </a:lnSpc>
              <a:spcAft>
                <a:spcPts val="300"/>
              </a:spcAft>
            </a:pPr>
            <a:r>
              <a:rPr lang="fr-CA" b="0" i="0" u="none" strike="noStrike" baseline="0" dirty="0">
                <a:solidFill>
                  <a:srgbClr val="000000"/>
                </a:solidFill>
                <a:latin typeface="Raleway" pitchFamily="2" charset="0"/>
              </a:rPr>
              <a:t>Le diagnostic ou l’évaluation des difficultés de l’enfant :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est souvent essentiel pour l’obtention d’une aide financière gouvernementale</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est la base à partir de laquelle les services </a:t>
            </a:r>
            <a:br>
              <a:rPr lang="fr-CA" b="0" i="0" u="none" strike="noStrike" baseline="0" dirty="0">
                <a:solidFill>
                  <a:srgbClr val="000000"/>
                </a:solidFill>
                <a:latin typeface="Raleway" pitchFamily="2" charset="0"/>
              </a:rPr>
            </a:br>
            <a:r>
              <a:rPr lang="fr-CA" b="0" i="0" u="none" strike="noStrike" baseline="0" dirty="0">
                <a:solidFill>
                  <a:srgbClr val="000000"/>
                </a:solidFill>
                <a:latin typeface="Raleway" pitchFamily="2" charset="0"/>
              </a:rPr>
              <a:t>auxquels aura droit le tout-petit sont déterminés.</a:t>
            </a:r>
          </a:p>
          <a:p>
            <a:pPr>
              <a:lnSpc>
                <a:spcPts val="2250"/>
              </a:lnSpc>
              <a:buClr>
                <a:srgbClr val="4A8371"/>
              </a:buClr>
            </a:pPr>
            <a:endParaRPr lang="fr-CA" b="0" i="0" u="none" strike="noStrike" baseline="0" dirty="0">
              <a:solidFill>
                <a:srgbClr val="000000"/>
              </a:solidFill>
              <a:latin typeface="Raleway Medium" pitchFamily="2" charset="0"/>
            </a:endParaRPr>
          </a:p>
          <a:p>
            <a:pPr>
              <a:lnSpc>
                <a:spcPts val="2250"/>
              </a:lnSpc>
              <a:buClr>
                <a:srgbClr val="4A8371"/>
              </a:buClr>
            </a:pPr>
            <a:r>
              <a:rPr lang="fr-CA" b="0" i="0" u="none" strike="noStrike" baseline="0" dirty="0">
                <a:solidFill>
                  <a:srgbClr val="000000"/>
                </a:solidFill>
                <a:latin typeface="Raleway" pitchFamily="2" charset="0"/>
              </a:rPr>
              <a:t>Pourtant,</a:t>
            </a:r>
            <a:r>
              <a:rPr lang="fr-CA" b="0" i="0" u="none" strike="noStrike" baseline="0" dirty="0">
                <a:solidFill>
                  <a:srgbClr val="000000"/>
                </a:solidFill>
                <a:latin typeface="Raleway Medium" pitchFamily="2" charset="0"/>
              </a:rPr>
              <a:t> </a:t>
            </a:r>
            <a:r>
              <a:rPr lang="fr-CA" b="1" dirty="0">
                <a:solidFill>
                  <a:srgbClr val="4A8371"/>
                </a:solidFill>
                <a:latin typeface="Raleway" pitchFamily="2" charset="0"/>
              </a:rPr>
              <a:t>le soutien devrait dépendre des besoins de l’enfant plutôt que de son diagnostic</a:t>
            </a:r>
            <a:r>
              <a:rPr lang="fr-CA" b="1" i="0" u="none" strike="noStrike" baseline="0" dirty="0">
                <a:solidFill>
                  <a:srgbClr val="004848"/>
                </a:solidFill>
                <a:latin typeface="Raleway" pitchFamily="2" charset="0"/>
              </a:rPr>
              <a:t>.</a:t>
            </a:r>
            <a:endParaRPr lang="fr-CA" dirty="0">
              <a:solidFill>
                <a:srgbClr val="000000"/>
              </a:solidFill>
              <a:latin typeface="Raleway" pitchFamily="2" charset="0"/>
            </a:endParaRPr>
          </a:p>
        </p:txBody>
      </p:sp>
      <p:sp>
        <p:nvSpPr>
          <p:cNvPr id="4" name="ZoneTexte 3">
            <a:extLst>
              <a:ext uri="{FF2B5EF4-FFF2-40B4-BE49-F238E27FC236}">
                <a16:creationId xmlns:a16="http://schemas.microsoft.com/office/drawing/2014/main" id="{CD79D037-ADD2-281D-4B3A-1200B5458957}"/>
              </a:ext>
            </a:extLst>
          </p:cNvPr>
          <p:cNvSpPr txBox="1"/>
          <p:nvPr/>
        </p:nvSpPr>
        <p:spPr>
          <a:xfrm>
            <a:off x="772940" y="5169204"/>
            <a:ext cx="10018584" cy="663708"/>
          </a:xfrm>
          <a:prstGeom prst="rect">
            <a:avLst/>
          </a:prstGeom>
          <a:noFill/>
        </p:spPr>
        <p:txBody>
          <a:bodyPr wrap="square">
            <a:spAutoFit/>
          </a:bodyPr>
          <a:lstStyle/>
          <a:p>
            <a:pPr>
              <a:lnSpc>
                <a:spcPts val="2250"/>
              </a:lnSpc>
            </a:pPr>
            <a:r>
              <a:rPr lang="fr-CA">
                <a:latin typeface="Raleway" pitchFamily="2" charset="0"/>
              </a:rPr>
              <a:t>L’approche d’intervention axée sur le diagnostic</a:t>
            </a:r>
            <a:r>
              <a:rPr lang="fr-CA" b="1">
                <a:solidFill>
                  <a:srgbClr val="4A8371"/>
                </a:solidFill>
                <a:latin typeface="Raleway ExtraBold" pitchFamily="2" charset="0"/>
              </a:rPr>
              <a:t> </a:t>
            </a:r>
            <a:r>
              <a:rPr lang="fr-CA" b="1">
                <a:solidFill>
                  <a:srgbClr val="4A8371"/>
                </a:solidFill>
                <a:latin typeface="Raleway" pitchFamily="2" charset="0"/>
              </a:rPr>
              <a:t>ne répond pas nécessairement aux besoins réels</a:t>
            </a:r>
            <a:r>
              <a:rPr lang="fr-CA" b="1">
                <a:solidFill>
                  <a:srgbClr val="4A8371"/>
                </a:solidFill>
                <a:latin typeface="Raleway ExtraBold" pitchFamily="2" charset="0"/>
              </a:rPr>
              <a:t> </a:t>
            </a:r>
            <a:r>
              <a:rPr lang="fr-CA">
                <a:latin typeface="Raleway" pitchFamily="2" charset="0"/>
              </a:rPr>
              <a:t>des enfants et de leurs familles.</a:t>
            </a:r>
          </a:p>
        </p:txBody>
      </p:sp>
      <p:sp>
        <p:nvSpPr>
          <p:cNvPr id="3" name="ZoneTexte 2">
            <a:extLst>
              <a:ext uri="{FF2B5EF4-FFF2-40B4-BE49-F238E27FC236}">
                <a16:creationId xmlns:a16="http://schemas.microsoft.com/office/drawing/2014/main" id="{D03A8045-14BF-4CEB-35F0-716DC2D2DA28}"/>
              </a:ext>
            </a:extLst>
          </p:cNvPr>
          <p:cNvSpPr txBox="1"/>
          <p:nvPr/>
        </p:nvSpPr>
        <p:spPr>
          <a:xfrm>
            <a:off x="770007" y="123202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503030101060003" pitchFamily="34" charset="77"/>
              </a:rPr>
              <a:t>La place accordée au diagnostic</a:t>
            </a:r>
          </a:p>
        </p:txBody>
      </p:sp>
      <p:pic>
        <p:nvPicPr>
          <p:cNvPr id="17" name="Picture 16" descr="A group of people sitting in chairs&#10;&#10;Description automatically generated">
            <a:extLst>
              <a:ext uri="{FF2B5EF4-FFF2-40B4-BE49-F238E27FC236}">
                <a16:creationId xmlns:a16="http://schemas.microsoft.com/office/drawing/2014/main" id="{0E6BF7B4-BFF9-F0E6-1769-95709864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782" y="1408846"/>
            <a:ext cx="4943924" cy="3361868"/>
          </a:xfrm>
          <a:prstGeom prst="rect">
            <a:avLst/>
          </a:prstGeom>
        </p:spPr>
      </p:pic>
      <p:sp>
        <p:nvSpPr>
          <p:cNvPr id="9" name="TextBox 11">
            <a:extLst>
              <a:ext uri="{FF2B5EF4-FFF2-40B4-BE49-F238E27FC236}">
                <a16:creationId xmlns:a16="http://schemas.microsoft.com/office/drawing/2014/main" id="{1A81EC33-D46A-7403-213C-056268B47867}"/>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7">
            <a:extLst>
              <a:ext uri="{FF2B5EF4-FFF2-40B4-BE49-F238E27FC236}">
                <a16:creationId xmlns:a16="http://schemas.microsoft.com/office/drawing/2014/main" id="{017C212F-46F5-B59D-1D12-FB52DCFE1210}"/>
              </a:ext>
            </a:extLst>
          </p:cNvPr>
          <p:cNvPicPr>
            <a:picLocks noChangeAspect="1"/>
          </p:cNvPicPr>
          <p:nvPr/>
        </p:nvPicPr>
        <p:blipFill>
          <a:blip r:embed="rId4"/>
          <a:stretch>
            <a:fillRect/>
          </a:stretch>
        </p:blipFill>
        <p:spPr>
          <a:xfrm>
            <a:off x="10626526" y="6511007"/>
            <a:ext cx="814028" cy="205217"/>
          </a:xfrm>
          <a:prstGeom prst="rect">
            <a:avLst/>
          </a:prstGeom>
        </p:spPr>
      </p:pic>
      <p:sp>
        <p:nvSpPr>
          <p:cNvPr id="5" name="TextBox 4">
            <a:extLst>
              <a:ext uri="{FF2B5EF4-FFF2-40B4-BE49-F238E27FC236}">
                <a16:creationId xmlns:a16="http://schemas.microsoft.com/office/drawing/2014/main" id="{BCEEB00F-74A0-6079-9042-D54FF6EFD437}"/>
              </a:ext>
            </a:extLst>
          </p:cNvPr>
          <p:cNvSpPr txBox="1"/>
          <p:nvPr/>
        </p:nvSpPr>
        <p:spPr>
          <a:xfrm>
            <a:off x="10211274" y="4462565"/>
            <a:ext cx="1074333" cy="215444"/>
          </a:xfrm>
          <a:prstGeom prst="rect">
            <a:avLst/>
          </a:prstGeom>
          <a:noFill/>
        </p:spPr>
        <p:txBody>
          <a:bodyPr wrap="none" rtlCol="0">
            <a:spAutoFit/>
          </a:bodyPr>
          <a:lstStyle/>
          <a:p>
            <a:r>
              <a:rPr lang="en-CA" sz="800" dirty="0">
                <a:solidFill>
                  <a:schemeClr val="tx1"/>
                </a:solidFill>
                <a:effectLst/>
                <a:latin typeface="Raleway" panose="020B0003030101060003" pitchFamily="34" charset="0"/>
              </a:rPr>
              <a:t>© </a:t>
            </a:r>
            <a:r>
              <a:rPr lang="fr-CA" sz="800" dirty="0">
                <a:solidFill>
                  <a:schemeClr val="tx1"/>
                </a:solidFill>
              </a:rPr>
              <a:t>Jean-Paul Eid 2023</a:t>
            </a:r>
          </a:p>
        </p:txBody>
      </p:sp>
    </p:spTree>
    <p:extLst>
      <p:ext uri="{BB962C8B-B14F-4D97-AF65-F5344CB8AC3E}">
        <p14:creationId xmlns:p14="http://schemas.microsoft.com/office/powerpoint/2010/main" val="3986481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8BF3F-E6E1-0CA4-747E-029F709BD497}"/>
              </a:ext>
            </a:extLst>
          </p:cNvPr>
          <p:cNvSpPr/>
          <p:nvPr/>
        </p:nvSpPr>
        <p:spPr>
          <a:xfrm>
            <a:off x="0" y="0"/>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1EA0967D-55DB-420D-BD98-05CAC2ECDF7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A287EB25-C5BD-55A8-62C0-5AA73C6175C4}"/>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70695" y="-12940"/>
            <a:ext cx="10515600" cy="1293032"/>
          </a:xfrm>
        </p:spPr>
        <p:txBody>
          <a:bodyPr>
            <a:normAutofit/>
          </a:bodyPr>
          <a:lstStyle/>
          <a:p>
            <a:r>
              <a:rPr lang="fr-CA" sz="1400" b="1" u="none" strike="noStrike" baseline="0">
                <a:solidFill>
                  <a:srgbClr val="4A8371"/>
                </a:solidFill>
                <a:latin typeface="Raleway SemiBold" panose="020B0503030101060003" pitchFamily="34" charset="77"/>
              </a:rPr>
              <a:t>L’approche centrée sur le diagnostic (suite)</a:t>
            </a:r>
            <a:endParaRPr lang="fr-CA" sz="1400" b="1">
              <a:latin typeface="Raleway SemiBold" panose="020B0503030101060003" pitchFamily="34" charset="77"/>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1039" y="1355167"/>
            <a:ext cx="9495208" cy="2266711"/>
          </a:xfrm>
          <a:prstGeom prst="rect">
            <a:avLst/>
          </a:prstGeom>
          <a:noFill/>
        </p:spPr>
        <p:txBody>
          <a:bodyPr wrap="square">
            <a:spAutoFit/>
          </a:bodyPr>
          <a:lstStyle/>
          <a:p>
            <a:pPr marL="285750"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De plus en plus de données soutiennent le fait que les soins de santé et les services sociaux en petite enfance devraient être offerts selon les besoins des tout-petits et de leur famille, et non en fonction d’un diagnostic ou de difficultés documentées par une évaluation formelle. </a:t>
            </a:r>
            <a:endParaRPr lang="fr-CA">
              <a:solidFill>
                <a:srgbClr val="000000"/>
              </a:solidFill>
              <a:latin typeface="Raleway" pitchFamily="2" charset="0"/>
            </a:endParaRPr>
          </a:p>
          <a:p>
            <a:pPr marL="285750"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Un large éventail de la littérature a notamment documenté les </a:t>
            </a:r>
            <a:r>
              <a:rPr lang="fr-CA" b="1" i="0" u="none" strike="noStrike" baseline="0">
                <a:solidFill>
                  <a:srgbClr val="4A8371"/>
                </a:solidFill>
                <a:latin typeface="Raleway" pitchFamily="2" charset="0"/>
              </a:rPr>
              <a:t>effets positifs d’offrir des interventions précoces</a:t>
            </a:r>
            <a:r>
              <a:rPr lang="fr-CA" b="0" i="0" u="none" strike="noStrike" baseline="0">
                <a:solidFill>
                  <a:srgbClr val="000000"/>
                </a:solidFill>
                <a:latin typeface="Raleway" pitchFamily="2" charset="0"/>
              </a:rPr>
              <a:t> pour les jeunes enfants ayant une suspicion de trouble du spectre de l’autisme, sans attendre l’identification précise du diagnostic. </a:t>
            </a:r>
            <a:endParaRPr lang="fr-CA">
              <a:solidFill>
                <a:srgbClr val="000000"/>
              </a:solidFill>
              <a:latin typeface="Raleway" pitchFamily="2" charset="0"/>
            </a:endParaRPr>
          </a:p>
        </p:txBody>
      </p:sp>
      <p:sp>
        <p:nvSpPr>
          <p:cNvPr id="12" name="Rounded Rectangle 11">
            <a:extLst>
              <a:ext uri="{FF2B5EF4-FFF2-40B4-BE49-F238E27FC236}">
                <a16:creationId xmlns:a16="http://schemas.microsoft.com/office/drawing/2014/main" id="{40E7318B-A46A-DA71-D2F7-648857BE14B4}"/>
              </a:ext>
            </a:extLst>
          </p:cNvPr>
          <p:cNvSpPr/>
          <p:nvPr/>
        </p:nvSpPr>
        <p:spPr>
          <a:xfrm>
            <a:off x="877386" y="4135933"/>
            <a:ext cx="9408454" cy="1835934"/>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3210" y="4388027"/>
            <a:ext cx="8730463" cy="1253613"/>
          </a:xfrm>
          <a:prstGeom prst="rect">
            <a:avLst/>
          </a:prstGeom>
          <a:noFill/>
        </p:spPr>
        <p:txBody>
          <a:bodyPr wrap="square">
            <a:spAutoFit/>
          </a:bodyPr>
          <a:lstStyle/>
          <a:p>
            <a:pPr>
              <a:lnSpc>
                <a:spcPts val="2250"/>
              </a:lnSpc>
            </a:pPr>
            <a:r>
              <a:rPr lang="fr-CA" b="1" u="none" strike="noStrike" baseline="0" dirty="0">
                <a:latin typeface="Raleway" pitchFamily="2" charset="0"/>
              </a:rPr>
              <a:t>Une approche globale fondée sur une </a:t>
            </a:r>
            <a:r>
              <a:rPr lang="fr-CA" b="1" u="none" strike="noStrike" baseline="0" dirty="0">
                <a:solidFill>
                  <a:srgbClr val="4A8371"/>
                </a:solidFill>
                <a:latin typeface="Raleway" pitchFamily="2" charset="0"/>
              </a:rPr>
              <a:t>évaluation des besoins</a:t>
            </a:r>
            <a:r>
              <a:rPr lang="fr-CA" b="1" u="none" strike="noStrike" baseline="0" dirty="0">
                <a:latin typeface="Raleway" pitchFamily="2" charset="0"/>
              </a:rPr>
              <a:t> de l’enfant </a:t>
            </a:r>
          </a:p>
          <a:p>
            <a:pPr>
              <a:lnSpc>
                <a:spcPts val="2250"/>
              </a:lnSpc>
            </a:pPr>
            <a:r>
              <a:rPr lang="fr-CA" b="1" u="none" strike="noStrike" baseline="0" dirty="0">
                <a:latin typeface="Raleway" pitchFamily="2" charset="0"/>
              </a:rPr>
              <a:t>et de ses </a:t>
            </a:r>
            <a:r>
              <a:rPr lang="fr-CA" b="1" u="none" strike="noStrike" baseline="0" dirty="0">
                <a:solidFill>
                  <a:srgbClr val="4A8371"/>
                </a:solidFill>
                <a:latin typeface="Raleway" pitchFamily="2" charset="0"/>
              </a:rPr>
              <a:t>habiletés</a:t>
            </a:r>
            <a:r>
              <a:rPr lang="fr-CA" b="1" u="none" strike="noStrike" baseline="0" dirty="0">
                <a:latin typeface="Raleway" pitchFamily="2" charset="0"/>
              </a:rPr>
              <a:t> ainsi que sur la </a:t>
            </a:r>
            <a:r>
              <a:rPr lang="fr-CA" b="1" u="none" strike="noStrike" baseline="0" dirty="0">
                <a:solidFill>
                  <a:srgbClr val="4A8371"/>
                </a:solidFill>
                <a:latin typeface="Raleway" pitchFamily="2" charset="0"/>
              </a:rPr>
              <a:t>capacité du milieu </a:t>
            </a:r>
            <a:r>
              <a:rPr lang="fr-CA" b="1" u="none" strike="noStrike" baseline="0" dirty="0">
                <a:latin typeface="Raleway" pitchFamily="2" charset="0"/>
              </a:rPr>
              <a:t>à répondre aux besoins </a:t>
            </a:r>
            <a:r>
              <a:rPr lang="fr-CA" b="1" u="none" strike="noStrike" baseline="0" dirty="0">
                <a:solidFill>
                  <a:srgbClr val="000000"/>
                </a:solidFill>
                <a:latin typeface="Raleway" pitchFamily="2" charset="0"/>
              </a:rPr>
              <a:t>permettrait de maximiser la participation et le développement global </a:t>
            </a:r>
          </a:p>
          <a:p>
            <a:pPr>
              <a:lnSpc>
                <a:spcPts val="2250"/>
              </a:lnSpc>
            </a:pPr>
            <a:r>
              <a:rPr lang="fr-CA" b="1" u="none" strike="noStrike" baseline="0" dirty="0">
                <a:solidFill>
                  <a:srgbClr val="000000"/>
                </a:solidFill>
                <a:latin typeface="Raleway" pitchFamily="2" charset="0"/>
              </a:rPr>
              <a:t>du tout‑petit durant les premières années de sa vie.</a:t>
            </a:r>
            <a:endParaRPr lang="fr-CA" b="1" dirty="0">
              <a:latin typeface="Raleway" pitchFamily="2" charset="0"/>
            </a:endParaRPr>
          </a:p>
        </p:txBody>
      </p:sp>
      <p:cxnSp>
        <p:nvCxnSpPr>
          <p:cNvPr id="5" name="Straight Connector 4">
            <a:extLst>
              <a:ext uri="{FF2B5EF4-FFF2-40B4-BE49-F238E27FC236}">
                <a16:creationId xmlns:a16="http://schemas.microsoft.com/office/drawing/2014/main" id="{886C0C7F-D3EA-5E91-3C59-7954A3159DE9}"/>
              </a:ext>
            </a:extLst>
          </p:cNvPr>
          <p:cNvCxnSpPr>
            <a:cxnSpLocks/>
          </p:cNvCxnSpPr>
          <p:nvPr/>
        </p:nvCxnSpPr>
        <p:spPr>
          <a:xfrm>
            <a:off x="877386" y="778463"/>
            <a:ext cx="3664336"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6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CE1954-11B8-D8B4-CA3A-111BA3401444}"/>
              </a:ext>
            </a:extLst>
          </p:cNvPr>
          <p:cNvSpPr/>
          <p:nvPr/>
        </p:nvSpPr>
        <p:spPr>
          <a:xfrm>
            <a:off x="0" y="-132787"/>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F2101455-61D8-8B2A-D050-81416621278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1B4AFA48-7130-9A2E-5742-1E5BC44D717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771039" y="1841076"/>
            <a:ext cx="9769681" cy="2959208"/>
          </a:xfrm>
          <a:prstGeom prst="rect">
            <a:avLst/>
          </a:prstGeom>
          <a:noFill/>
        </p:spPr>
        <p:txBody>
          <a:bodyPr wrap="square">
            <a:spAutoFit/>
          </a:bodyPr>
          <a:lstStyle/>
          <a:p>
            <a:pPr>
              <a:lnSpc>
                <a:spcPts val="2250"/>
              </a:lnSpc>
              <a:spcAft>
                <a:spcPts val="300"/>
              </a:spcAft>
            </a:pPr>
            <a:r>
              <a:rPr lang="fr-CA" b="0" i="0" u="none" strike="noStrike" baseline="0">
                <a:solidFill>
                  <a:srgbClr val="000000"/>
                </a:solidFill>
                <a:latin typeface="Raleway" pitchFamily="2" charset="0"/>
              </a:rPr>
              <a:t>En plus des enjeux nommés, obtenir un diagnostic ou faire documenter les difficultés de l’enfant par un professionnel de la santé n’est pas toujours possible, et ce, pour diverses raisons : </a:t>
            </a:r>
            <a:endParaRPr lang="fr-CA">
              <a:solidFill>
                <a:srgbClr val="000000"/>
              </a:solidFill>
              <a:latin typeface="Raleway" pitchFamily="2" charset="0"/>
            </a:endParaRP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Les </a:t>
            </a:r>
            <a:r>
              <a:rPr lang="fr-CA" b="1">
                <a:solidFill>
                  <a:srgbClr val="4A8371"/>
                </a:solidFill>
                <a:latin typeface="Raleway" pitchFamily="2" charset="0"/>
              </a:rPr>
              <a:t>délais</a:t>
            </a:r>
            <a:r>
              <a:rPr lang="fr-CA">
                <a:solidFill>
                  <a:srgbClr val="000000"/>
                </a:solidFill>
                <a:latin typeface="Raleway" pitchFamily="2" charset="0"/>
              </a:rPr>
              <a:t> et les listes d’attente</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a:t>
            </a:r>
            <a:r>
              <a:rPr lang="fr-CA" b="1">
                <a:solidFill>
                  <a:srgbClr val="4A8371"/>
                </a:solidFill>
                <a:latin typeface="Raleway" pitchFamily="2" charset="0"/>
              </a:rPr>
              <a:t>persistance</a:t>
            </a:r>
            <a:r>
              <a:rPr lang="fr-CA">
                <a:solidFill>
                  <a:srgbClr val="000000"/>
                </a:solidFill>
                <a:latin typeface="Raleway" pitchFamily="2" charset="0"/>
              </a:rPr>
              <a:t> des difficultés, qui peut être difficile à prévoir</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a:t>
            </a:r>
            <a:r>
              <a:rPr lang="fr-CA" b="1">
                <a:solidFill>
                  <a:srgbClr val="4A8371"/>
                </a:solidFill>
                <a:latin typeface="Raleway" pitchFamily="2" charset="0"/>
              </a:rPr>
              <a:t>prudence</a:t>
            </a:r>
            <a:r>
              <a:rPr lang="fr-CA">
                <a:solidFill>
                  <a:srgbClr val="000000"/>
                </a:solidFill>
                <a:latin typeface="Raleway" pitchFamily="2" charset="0"/>
              </a:rPr>
              <a:t> dans l’établissement du diagnostic en raison du jeune âge de l’enfant</a:t>
            </a:r>
          </a:p>
          <a:p>
            <a:pPr marL="742950" lvl="1" indent="-285750">
              <a:lnSpc>
                <a:spcPts val="2250"/>
              </a:lnSpc>
              <a:spcAft>
                <a:spcPts val="500"/>
              </a:spcAft>
              <a:buClr>
                <a:srgbClr val="4A8371"/>
              </a:buClr>
              <a:buFont typeface="System Font Regular"/>
              <a:buChar char="&gt;"/>
            </a:pPr>
            <a:r>
              <a:rPr lang="fr-CA">
                <a:solidFill>
                  <a:srgbClr val="000000"/>
                </a:solidFill>
                <a:latin typeface="Raleway" pitchFamily="2" charset="0"/>
              </a:rPr>
              <a:t>La difficulté d’obtenir la </a:t>
            </a:r>
            <a:r>
              <a:rPr lang="fr-CA" b="1">
                <a:solidFill>
                  <a:srgbClr val="4A8371"/>
                </a:solidFill>
                <a:latin typeface="Raleway" pitchFamily="2" charset="0"/>
              </a:rPr>
              <a:t>référence</a:t>
            </a:r>
            <a:r>
              <a:rPr lang="fr-CA">
                <a:solidFill>
                  <a:srgbClr val="000000"/>
                </a:solidFill>
                <a:latin typeface="Raleway" pitchFamily="2" charset="0"/>
              </a:rPr>
              <a:t> </a:t>
            </a:r>
            <a:r>
              <a:rPr lang="fr-CA" b="1">
                <a:solidFill>
                  <a:srgbClr val="4A8371"/>
                </a:solidFill>
                <a:latin typeface="Raleway" pitchFamily="2" charset="0"/>
              </a:rPr>
              <a:t>médicale</a:t>
            </a:r>
            <a:r>
              <a:rPr lang="fr-CA">
                <a:solidFill>
                  <a:srgbClr val="000000"/>
                </a:solidFill>
                <a:latin typeface="Raleway" pitchFamily="2" charset="0"/>
              </a:rPr>
              <a:t> nécessaire pour accéder au professionnel de la santé qui serait en mesure de poser un diagnostic ou de fournir l’attestation.</a:t>
            </a:r>
          </a:p>
        </p:txBody>
      </p:sp>
      <p:sp>
        <p:nvSpPr>
          <p:cNvPr id="2" name="ZoneTexte 1">
            <a:extLst>
              <a:ext uri="{FF2B5EF4-FFF2-40B4-BE49-F238E27FC236}">
                <a16:creationId xmlns:a16="http://schemas.microsoft.com/office/drawing/2014/main" id="{F952D7B9-F7D4-71E8-924F-5FCCC07FD181}"/>
              </a:ext>
            </a:extLst>
          </p:cNvPr>
          <p:cNvSpPr txBox="1"/>
          <p:nvPr/>
        </p:nvSpPr>
        <p:spPr>
          <a:xfrm>
            <a:off x="770007" y="1165372"/>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difficulté d’obtenir un diagnostic</a:t>
            </a:r>
          </a:p>
        </p:txBody>
      </p:sp>
      <p:sp>
        <p:nvSpPr>
          <p:cNvPr id="18" name="Rounded Rectangle 17">
            <a:extLst>
              <a:ext uri="{FF2B5EF4-FFF2-40B4-BE49-F238E27FC236}">
                <a16:creationId xmlns:a16="http://schemas.microsoft.com/office/drawing/2014/main" id="{A7938E9A-02B9-122D-00B3-2D14024AF5A7}"/>
              </a:ext>
            </a:extLst>
          </p:cNvPr>
          <p:cNvSpPr/>
          <p:nvPr/>
        </p:nvSpPr>
        <p:spPr>
          <a:xfrm>
            <a:off x="873820" y="4893547"/>
            <a:ext cx="9998496" cy="964642"/>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5428" y="5040441"/>
            <a:ext cx="9521097" cy="663708"/>
          </a:xfrm>
          <a:prstGeom prst="rect">
            <a:avLst/>
          </a:prstGeom>
          <a:noFill/>
        </p:spPr>
        <p:txBody>
          <a:bodyPr wrap="square">
            <a:spAutoFit/>
          </a:bodyPr>
          <a:lstStyle/>
          <a:p>
            <a:pPr>
              <a:lnSpc>
                <a:spcPts val="2250"/>
              </a:lnSpc>
            </a:pPr>
            <a:r>
              <a:rPr lang="fr-CA" b="1">
                <a:latin typeface="Raleway SemiBold" panose="020B0003030101060003" pitchFamily="34" charset="0"/>
              </a:rPr>
              <a:t>Dans ces situations</a:t>
            </a:r>
            <a:r>
              <a:rPr lang="fr-CA" b="1" u="none" strike="noStrike" baseline="0">
                <a:latin typeface="Raleway SemiBold" panose="020B0003030101060003" pitchFamily="34" charset="0"/>
              </a:rPr>
              <a:t>, </a:t>
            </a:r>
            <a:r>
              <a:rPr lang="fr-CA" b="1" i="0" u="none" strike="noStrike" baseline="0">
                <a:solidFill>
                  <a:srgbClr val="4A8371"/>
                </a:solidFill>
                <a:latin typeface="Raleway" pitchFamily="2" charset="0"/>
              </a:rPr>
              <a:t>les enfants n’obtiennent pas le soutien adapté auxquels</a:t>
            </a:r>
          </a:p>
          <a:p>
            <a:pPr>
              <a:lnSpc>
                <a:spcPts val="2250"/>
              </a:lnSpc>
            </a:pPr>
            <a:r>
              <a:rPr lang="fr-CA" b="1" i="0" u="none" strike="noStrike" baseline="0">
                <a:solidFill>
                  <a:srgbClr val="4A8371"/>
                </a:solidFill>
                <a:latin typeface="Raleway" pitchFamily="2" charset="0"/>
              </a:rPr>
              <a:t>ils auraient droit </a:t>
            </a:r>
            <a:r>
              <a:rPr lang="fr-CA" b="1" u="none" strike="noStrike" baseline="0">
                <a:latin typeface="Raleway SemiBold" panose="020B0003030101060003" pitchFamily="34" charset="0"/>
              </a:rPr>
              <a:t>et qui est essentiel pour leur </a:t>
            </a:r>
            <a:r>
              <a:rPr lang="fr-CA" b="1">
                <a:solidFill>
                  <a:srgbClr val="4A8371"/>
                </a:solidFill>
                <a:latin typeface="Raleway" pitchFamily="2" charset="0"/>
              </a:rPr>
              <a:t>développement</a:t>
            </a:r>
            <a:r>
              <a:rPr lang="fr-CA" b="1" u="none" strike="noStrike" baseline="0">
                <a:latin typeface="Raleway SemiBold" panose="020B0003030101060003" pitchFamily="34" charset="0"/>
              </a:rPr>
              <a:t> dans la petite enfance. </a:t>
            </a:r>
          </a:p>
        </p:txBody>
      </p:sp>
      <p:sp>
        <p:nvSpPr>
          <p:cNvPr id="15" name="Titre 1">
            <a:extLst>
              <a:ext uri="{FF2B5EF4-FFF2-40B4-BE49-F238E27FC236}">
                <a16:creationId xmlns:a16="http://schemas.microsoft.com/office/drawing/2014/main" id="{9FDE73E1-BC6D-BD2E-3A5E-B5BAC1E3053B}"/>
              </a:ext>
            </a:extLst>
          </p:cNvPr>
          <p:cNvSpPr>
            <a:spLocks noGrp="1"/>
          </p:cNvSpPr>
          <p:nvPr>
            <p:ph type="title"/>
          </p:nvPr>
        </p:nvSpPr>
        <p:spPr>
          <a:xfrm>
            <a:off x="770695" y="-12940"/>
            <a:ext cx="10515600" cy="1293032"/>
          </a:xfrm>
        </p:spPr>
        <p:txBody>
          <a:bodyPr>
            <a:normAutofit/>
          </a:bodyPr>
          <a:lstStyle/>
          <a:p>
            <a:r>
              <a:rPr lang="fr-CA" sz="1400" b="1" u="none" strike="noStrike" baseline="0">
                <a:solidFill>
                  <a:srgbClr val="4A8371"/>
                </a:solidFill>
                <a:latin typeface="Raleway SemiBold" panose="020B0503030101060003" pitchFamily="34" charset="77"/>
              </a:rPr>
              <a:t>L’approche centrée sur le diagnostic (suite)</a:t>
            </a:r>
            <a:endParaRPr lang="fr-CA" sz="1400" b="1">
              <a:latin typeface="Raleway SemiBold" panose="020B0503030101060003" pitchFamily="34" charset="77"/>
            </a:endParaRPr>
          </a:p>
        </p:txBody>
      </p:sp>
      <p:cxnSp>
        <p:nvCxnSpPr>
          <p:cNvPr id="17" name="Straight Connector 16">
            <a:extLst>
              <a:ext uri="{FF2B5EF4-FFF2-40B4-BE49-F238E27FC236}">
                <a16:creationId xmlns:a16="http://schemas.microsoft.com/office/drawing/2014/main" id="{6B3BEA62-2B9C-4784-8632-0F298C9C81CF}"/>
              </a:ext>
            </a:extLst>
          </p:cNvPr>
          <p:cNvCxnSpPr>
            <a:cxnSpLocks/>
          </p:cNvCxnSpPr>
          <p:nvPr/>
        </p:nvCxnSpPr>
        <p:spPr>
          <a:xfrm>
            <a:off x="877386" y="778463"/>
            <a:ext cx="3664336"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18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731E0C-DC8D-5751-B118-7330A8004A90}"/>
              </a:ext>
            </a:extLst>
          </p:cNvPr>
          <p:cNvSpPr txBox="1"/>
          <p:nvPr/>
        </p:nvSpPr>
        <p:spPr>
          <a:xfrm>
            <a:off x="746760" y="2390798"/>
            <a:ext cx="10237470" cy="1657890"/>
          </a:xfrm>
          <a:prstGeom prst="rect">
            <a:avLst/>
          </a:prstGeom>
          <a:noFill/>
        </p:spPr>
        <p:txBody>
          <a:bodyPr wrap="square">
            <a:spAutoFit/>
          </a:bodyPr>
          <a:lstStyle/>
          <a:p>
            <a:pPr lvl="0" defTabSz="914153">
              <a:lnSpc>
                <a:spcPct val="107000"/>
              </a:lnSpc>
              <a:defRPr/>
            </a:pPr>
            <a:r>
              <a:rPr lang="fr-CA" b="0" i="0" dirty="0">
                <a:solidFill>
                  <a:srgbClr val="000000"/>
                </a:solidFill>
                <a:effectLst/>
                <a:latin typeface="Raleway" pitchFamily="2" charset="0"/>
              </a:rPr>
              <a:t>Il est permis de consulter, de télécharger, d’imprimer et de communiquer à des fins purement </a:t>
            </a:r>
            <a:r>
              <a:rPr lang="fr-CA" b="1" i="0" dirty="0">
                <a:solidFill>
                  <a:srgbClr val="000000"/>
                </a:solidFill>
                <a:effectLst/>
                <a:latin typeface="Raleway" pitchFamily="2" charset="0"/>
              </a:rPr>
              <a:t>informatives</a:t>
            </a:r>
            <a:r>
              <a:rPr lang="fr-CA" b="0" i="0" dirty="0">
                <a:solidFill>
                  <a:srgbClr val="000000"/>
                </a:solidFill>
                <a:effectLst/>
                <a:latin typeface="Raleway" pitchFamily="2" charset="0"/>
              </a:rPr>
              <a:t> et non commerciales tout extrait de cette présentation PowerPoint pourvu qu’aucune modification n’y soit apportée et que la provenance </a:t>
            </a:r>
            <a:r>
              <a:rPr lang="fr-CA" dirty="0">
                <a:solidFill>
                  <a:srgbClr val="000000"/>
                </a:solidFill>
                <a:latin typeface="Raleway" pitchFamily="2" charset="0"/>
              </a:rPr>
              <a:t>soit indiquée</a:t>
            </a:r>
            <a:r>
              <a:rPr lang="fr-CA" b="0" i="0" dirty="0">
                <a:solidFill>
                  <a:srgbClr val="000000"/>
                </a:solidFill>
                <a:effectLst/>
                <a:latin typeface="Raleway" pitchFamily="2" charset="0"/>
              </a:rPr>
              <a:t> par la mention </a:t>
            </a:r>
          </a:p>
          <a:p>
            <a:pPr lvl="0" defTabSz="914153">
              <a:lnSpc>
                <a:spcPct val="107000"/>
              </a:lnSpc>
              <a:spcAft>
                <a:spcPts val="800"/>
              </a:spcAft>
              <a:defRPr/>
            </a:pPr>
            <a:r>
              <a:rPr lang="fr-CA" b="0" i="0" dirty="0">
                <a:solidFill>
                  <a:srgbClr val="000000"/>
                </a:solidFill>
                <a:effectLst/>
                <a:latin typeface="Raleway" pitchFamily="2" charset="0"/>
              </a:rPr>
              <a:t>« </a:t>
            </a:r>
            <a:r>
              <a:rPr lang="fr-CA" b="1" i="0" dirty="0">
                <a:solidFill>
                  <a:srgbClr val="000000"/>
                </a:solidFill>
                <a:effectLst/>
                <a:latin typeface="Raleway" pitchFamily="2" charset="0"/>
              </a:rPr>
              <a:t>Source : Observatoire des tout-petits </a:t>
            </a:r>
            <a:r>
              <a:rPr lang="fr-CA" b="0" i="0" dirty="0">
                <a:solidFill>
                  <a:srgbClr val="000000"/>
                </a:solidFill>
                <a:effectLst/>
                <a:latin typeface="Raleway" pitchFamily="2" charset="0"/>
              </a:rPr>
              <a:t>». </a:t>
            </a:r>
          </a:p>
          <a:p>
            <a:pPr marL="0" marR="0" lvl="0" indent="0" defTabSz="914153" rtl="0" eaLnBrk="1" fontAlgn="auto" latinLnBrk="0" hangingPunct="1">
              <a:lnSpc>
                <a:spcPct val="107000"/>
              </a:lnSpc>
              <a:spcBef>
                <a:spcPts val="0"/>
              </a:spcBef>
              <a:spcAft>
                <a:spcPts val="800"/>
              </a:spcAft>
              <a:buClrTx/>
              <a:buSzTx/>
              <a:buFontTx/>
              <a:buNone/>
              <a:tabLst/>
              <a:defRPr/>
            </a:pPr>
            <a:endParaRPr lang="fr-CA" dirty="0">
              <a:solidFill>
                <a:srgbClr val="000000"/>
              </a:solidFill>
              <a:latin typeface="Raleway" pitchFamily="2" charset="0"/>
            </a:endParaRPr>
          </a:p>
        </p:txBody>
      </p:sp>
      <p:pic>
        <p:nvPicPr>
          <p:cNvPr id="2" name="Picture 6" descr="A black and grey text&#10;&#10;Description automatically generated">
            <a:extLst>
              <a:ext uri="{FF2B5EF4-FFF2-40B4-BE49-F238E27FC236}">
                <a16:creationId xmlns:a16="http://schemas.microsoft.com/office/drawing/2014/main" id="{2ECF54BC-E199-2A04-F1BD-5BDF1F9E7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90" y="1126342"/>
            <a:ext cx="3129872" cy="782468"/>
          </a:xfrm>
          <a:prstGeom prst="rect">
            <a:avLst/>
          </a:prstGeom>
        </p:spPr>
      </p:pic>
    </p:spTree>
    <p:extLst>
      <p:ext uri="{BB962C8B-B14F-4D97-AF65-F5344CB8AC3E}">
        <p14:creationId xmlns:p14="http://schemas.microsoft.com/office/powerpoint/2010/main" val="343895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4DBD9D-01C7-6951-6AEB-B0D012EA134F}"/>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TextBox 11">
            <a:extLst>
              <a:ext uri="{FF2B5EF4-FFF2-40B4-BE49-F238E27FC236}">
                <a16:creationId xmlns:a16="http://schemas.microsoft.com/office/drawing/2014/main" id="{253E77AA-3C3B-E1FE-BDA4-F439FAF10E2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827B7869-53A8-1CB5-58D1-85C3E7E7E5E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276" y="126243"/>
            <a:ext cx="6504501" cy="1535926"/>
          </a:xfrm>
        </p:spPr>
        <p:txBody>
          <a:bodyPr>
            <a:normAutofit/>
          </a:bodyPr>
          <a:lstStyle/>
          <a:p>
            <a:r>
              <a:rPr lang="fr-CA" sz="3500" b="1" u="none" strike="noStrike" baseline="0" dirty="0">
                <a:solidFill>
                  <a:srgbClr val="4A8371"/>
                </a:solidFill>
                <a:latin typeface="Raleway ExtraBold" panose="020B0003030101060003" pitchFamily="34" charset="0"/>
              </a:rPr>
              <a:t>L’accès aux services de garde éducatifs à l’enfance</a:t>
            </a:r>
            <a:endParaRPr lang="fr-CA" sz="3500" b="1" dirty="0">
              <a:latin typeface="Raleway ExtraBold" panose="020B0003030101060003" pitchFamily="34" charset="0"/>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72557" y="164256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Un accès plus difficile aux services de garde éducatifs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3" name="TextBox 12">
            <a:extLst>
              <a:ext uri="{FF2B5EF4-FFF2-40B4-BE49-F238E27FC236}">
                <a16:creationId xmlns:a16="http://schemas.microsoft.com/office/drawing/2014/main" id="{C6DC2998-0B32-8A39-C8DA-29F583500E73}"/>
              </a:ext>
            </a:extLst>
          </p:cNvPr>
          <p:cNvSpPr txBox="1"/>
          <p:nvPr/>
        </p:nvSpPr>
        <p:spPr>
          <a:xfrm>
            <a:off x="772557" y="2195515"/>
            <a:ext cx="8332727" cy="369332"/>
          </a:xfrm>
          <a:prstGeom prst="rect">
            <a:avLst/>
          </a:prstGeom>
          <a:noFill/>
        </p:spPr>
        <p:txBody>
          <a:bodyPr wrap="square" rtlCol="0">
            <a:spAutoFit/>
          </a:bodyPr>
          <a:lstStyle/>
          <a:p>
            <a:r>
              <a:rPr lang="fr-CA">
                <a:latin typeface="Raleway" panose="020B0003030101060003" pitchFamily="34" charset="0"/>
              </a:rPr>
              <a:t>Le taux de placement en services de garde éducatifs à l’enfance était de :</a:t>
            </a:r>
          </a:p>
        </p:txBody>
      </p:sp>
      <p:grpSp>
        <p:nvGrpSpPr>
          <p:cNvPr id="15" name="Group 14">
            <a:extLst>
              <a:ext uri="{FF2B5EF4-FFF2-40B4-BE49-F238E27FC236}">
                <a16:creationId xmlns:a16="http://schemas.microsoft.com/office/drawing/2014/main" id="{596116FC-4D13-5816-9A9A-08881604A5EA}"/>
              </a:ext>
            </a:extLst>
          </p:cNvPr>
          <p:cNvGrpSpPr/>
          <p:nvPr/>
        </p:nvGrpSpPr>
        <p:grpSpPr>
          <a:xfrm>
            <a:off x="905230" y="2771051"/>
            <a:ext cx="5638226" cy="2728415"/>
            <a:chOff x="875772" y="1898022"/>
            <a:chExt cx="5638226" cy="2728415"/>
          </a:xfrm>
        </p:grpSpPr>
        <p:sp>
          <p:nvSpPr>
            <p:cNvPr id="17" name="ZoneTexte 4">
              <a:extLst>
                <a:ext uri="{FF2B5EF4-FFF2-40B4-BE49-F238E27FC236}">
                  <a16:creationId xmlns:a16="http://schemas.microsoft.com/office/drawing/2014/main" id="{859E5AB3-4C35-FBFA-FA98-D3CCECC6E317}"/>
                </a:ext>
              </a:extLst>
            </p:cNvPr>
            <p:cNvSpPr txBox="1"/>
            <p:nvPr/>
          </p:nvSpPr>
          <p:spPr>
            <a:xfrm>
              <a:off x="1105537" y="2008457"/>
              <a:ext cx="5408461" cy="1349793"/>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73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150" baseline="0" dirty="0">
                  <a:solidFill>
                    <a:srgbClr val="4A8371"/>
                  </a:solidFill>
                  <a:latin typeface="Arial" panose="020B0604020202020204" pitchFamily="34" charset="0"/>
                  <a:cs typeface="Arial" panose="020B0604020202020204" pitchFamily="34" charset="0"/>
                </a:rPr>
                <a:t> </a:t>
              </a:r>
              <a:r>
                <a:rPr lang="en-CA" dirty="0" err="1">
                  <a:effectLst/>
                  <a:latin typeface="Raleway Medium" panose="020B0503030101060003" pitchFamily="34" charset="77"/>
                </a:rPr>
                <a:t>si</a:t>
              </a:r>
              <a:r>
                <a:rPr lang="en-CA" dirty="0">
                  <a:effectLst/>
                  <a:latin typeface="Raleway Medium" panose="020B0503030101060003" pitchFamily="34" charset="77"/>
                </a:rPr>
                <a:t> les parents </a:t>
              </a:r>
              <a:r>
                <a:rPr lang="en-CA" dirty="0" err="1">
                  <a:effectLst/>
                  <a:latin typeface="Raleway Medium" panose="020B0503030101060003" pitchFamily="34" charset="77"/>
                </a:rPr>
                <a:t>avaient</a:t>
              </a:r>
              <a:r>
                <a:rPr lang="en-CA" dirty="0">
                  <a:effectLst/>
                  <a:latin typeface="Raleway Medium" panose="020B0503030101060003" pitchFamily="34" charset="77"/>
                </a:rPr>
                <a:t> </a:t>
              </a:r>
              <a:r>
                <a:rPr lang="en-CA" dirty="0" err="1">
                  <a:effectLst/>
                  <a:latin typeface="Raleway Medium" panose="020B0503030101060003" pitchFamily="34" charset="77"/>
                </a:rPr>
                <a:t>indiqué</a:t>
              </a:r>
              <a:r>
                <a:rPr lang="en-CA" dirty="0">
                  <a:effectLst/>
                  <a:latin typeface="Raleway Medium" panose="020B0503030101060003" pitchFamily="34" charset="77"/>
                </a:rPr>
                <a:t> que </a:t>
              </a:r>
              <a:br>
                <a:rPr lang="en-CA" dirty="0">
                  <a:effectLst/>
                  <a:latin typeface="Raleway Medium" panose="020B0503030101060003" pitchFamily="34" charset="77"/>
                </a:rPr>
              </a:br>
              <a:r>
                <a:rPr lang="en-CA" dirty="0" err="1">
                  <a:effectLst/>
                  <a:latin typeface="Raleway Medium" panose="020B0503030101060003" pitchFamily="34" charset="77"/>
                </a:rPr>
                <a:t>leur</a:t>
              </a:r>
              <a:r>
                <a:rPr lang="en-CA" dirty="0">
                  <a:effectLst/>
                  <a:latin typeface="Raleway Medium" panose="020B0503030101060003" pitchFamily="34" charset="77"/>
                </a:rPr>
                <a:t> enfant </a:t>
              </a:r>
              <a:r>
                <a:rPr lang="en-CA" dirty="0" err="1">
                  <a:effectLst/>
                  <a:latin typeface="Raleway Medium" panose="020B0503030101060003" pitchFamily="34" charset="77"/>
                </a:rPr>
                <a:t>avait</a:t>
              </a:r>
              <a:r>
                <a:rPr lang="en-CA" dirty="0">
                  <a:effectLst/>
                  <a:latin typeface="Raleway Medium" panose="020B0503030101060003" pitchFamily="34" charset="77"/>
                </a:rPr>
                <a:t> </a:t>
              </a:r>
              <a:r>
                <a:rPr lang="en-CA" b="1" dirty="0" err="1">
                  <a:solidFill>
                    <a:srgbClr val="4A8371"/>
                  </a:solidFill>
                  <a:latin typeface="Raleway ExtraBold" panose="020B0003030101060003" pitchFamily="34" charset="0"/>
                </a:rPr>
                <a:t>besoin</a:t>
              </a:r>
              <a:r>
                <a:rPr lang="en-CA" b="1" dirty="0">
                  <a:solidFill>
                    <a:srgbClr val="4A8371"/>
                  </a:solidFill>
                  <a:latin typeface="Raleway ExtraBold" panose="020B0003030101060003" pitchFamily="34" charset="0"/>
                </a:rPr>
                <a:t> de </a:t>
              </a:r>
              <a:r>
                <a:rPr lang="en-CA" b="1" dirty="0" err="1">
                  <a:solidFill>
                    <a:srgbClr val="4A8371"/>
                  </a:solidFill>
                  <a:latin typeface="Raleway ExtraBold" panose="020B0003030101060003" pitchFamily="34" charset="0"/>
                </a:rPr>
                <a:t>soutien</a:t>
              </a:r>
              <a:r>
                <a:rPr lang="en-CA" b="1" dirty="0">
                  <a:solidFill>
                    <a:srgbClr val="4A8371"/>
                  </a:solidFill>
                  <a:latin typeface="Raleway ExtraBold" panose="020B0003030101060003" pitchFamily="34" charset="0"/>
                </a:rPr>
                <a:t> particulier </a:t>
              </a:r>
              <a:br>
                <a:rPr lang="en-CA" b="1" dirty="0">
                  <a:solidFill>
                    <a:srgbClr val="4A8371"/>
                  </a:solidFill>
                  <a:effectLst/>
                  <a:latin typeface="Raleway ExtraBold" panose="020B0003030101060003" pitchFamily="34" charset="0"/>
                </a:rPr>
              </a:br>
              <a:r>
                <a:rPr lang="en-CA" dirty="0">
                  <a:effectLst/>
                  <a:latin typeface="Raleway Medium" panose="020B0503030101060003" pitchFamily="34" charset="77"/>
                </a:rPr>
                <a:t>dans </a:t>
              </a:r>
              <a:r>
                <a:rPr lang="en-CA" dirty="0" err="1">
                  <a:effectLst/>
                  <a:latin typeface="Raleway Medium" panose="020B0503030101060003" pitchFamily="34" charset="77"/>
                </a:rPr>
                <a:t>leur</a:t>
              </a:r>
              <a:r>
                <a:rPr lang="en-CA" dirty="0">
                  <a:effectLst/>
                  <a:latin typeface="Raleway Medium" panose="020B0503030101060003" pitchFamily="34" charset="77"/>
                </a:rPr>
                <a:t> dossier sur La Place 0-5*, </a:t>
              </a:r>
              <a:r>
                <a:rPr lang="en-CA" dirty="0" err="1">
                  <a:effectLst/>
                  <a:latin typeface="Raleway Medium" panose="020B0503030101060003" pitchFamily="34" charset="77"/>
                </a:rPr>
                <a:t>en</a:t>
              </a:r>
              <a:r>
                <a:rPr lang="en-CA" dirty="0">
                  <a:effectLst/>
                  <a:latin typeface="Raleway Medium" panose="020B0503030101060003" pitchFamily="34" charset="77"/>
                </a:rPr>
                <a:t> 2019</a:t>
              </a:r>
            </a:p>
            <a:p>
              <a:pPr>
                <a:lnSpc>
                  <a:spcPts val="2460"/>
                </a:lnSpc>
              </a:pPr>
              <a:endParaRPr lang="fr-CA" dirty="0">
                <a:latin typeface="Raleway" pitchFamily="2" charset="0"/>
              </a:endParaRPr>
            </a:p>
          </p:txBody>
        </p:sp>
        <p:sp>
          <p:nvSpPr>
            <p:cNvPr id="19" name="ZoneTexte 10">
              <a:extLst>
                <a:ext uri="{FF2B5EF4-FFF2-40B4-BE49-F238E27FC236}">
                  <a16:creationId xmlns:a16="http://schemas.microsoft.com/office/drawing/2014/main" id="{EF5A10C9-DE16-FEA5-521F-8740166B9CAB}"/>
                </a:ext>
              </a:extLst>
            </p:cNvPr>
            <p:cNvSpPr txBox="1"/>
            <p:nvPr/>
          </p:nvSpPr>
          <p:spPr>
            <a:xfrm>
              <a:off x="1131773" y="3917845"/>
              <a:ext cx="5091267" cy="708592"/>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83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300" baseline="0" dirty="0">
                  <a:solidFill>
                    <a:srgbClr val="4A8371"/>
                  </a:solidFill>
                  <a:latin typeface="Arial" panose="020B0604020202020204" pitchFamily="34" charset="0"/>
                  <a:cs typeface="Arial" panose="020B0604020202020204" pitchFamily="34" charset="0"/>
                </a:rPr>
                <a:t> </a:t>
              </a:r>
              <a:r>
                <a:rPr lang="en-CA" dirty="0">
                  <a:effectLst/>
                  <a:latin typeface="Raleway Medium" panose="020B0503030101060003" pitchFamily="34" charset="77"/>
                </a:rPr>
                <a:t>chez les enfants </a:t>
              </a:r>
              <a:r>
                <a:rPr lang="en-CA" b="1" dirty="0">
                  <a:solidFill>
                    <a:srgbClr val="4A8371"/>
                  </a:solidFill>
                  <a:effectLst/>
                  <a:latin typeface="Raleway ExtraBold" panose="020B0003030101060003" pitchFamily="34" charset="0"/>
                </a:rPr>
                <a:t>sans </a:t>
              </a:r>
              <a:r>
                <a:rPr lang="en-CA" b="1" dirty="0" err="1">
                  <a:solidFill>
                    <a:srgbClr val="4A8371"/>
                  </a:solidFill>
                  <a:effectLst/>
                  <a:latin typeface="Raleway ExtraBold" panose="020B0003030101060003" pitchFamily="34" charset="0"/>
                </a:rPr>
                <a:t>besoin</a:t>
              </a:r>
              <a:r>
                <a:rPr lang="en-CA" b="1" dirty="0">
                  <a:solidFill>
                    <a:srgbClr val="4A8371"/>
                  </a:solidFill>
                  <a:effectLst/>
                  <a:latin typeface="Raleway ExtraBold" panose="020B0003030101060003" pitchFamily="34" charset="0"/>
                </a:rPr>
                <a:t> </a:t>
              </a:r>
              <a:br>
                <a:rPr lang="en-CA" b="1" dirty="0">
                  <a:solidFill>
                    <a:srgbClr val="4A8371"/>
                  </a:solidFill>
                  <a:effectLst/>
                  <a:latin typeface="Raleway ExtraBold" panose="020B0003030101060003" pitchFamily="34" charset="0"/>
                </a:rPr>
              </a:br>
              <a:r>
                <a:rPr lang="en-CA" b="1" dirty="0">
                  <a:solidFill>
                    <a:srgbClr val="4A8371"/>
                  </a:solidFill>
                  <a:effectLst/>
                  <a:latin typeface="Raleway ExtraBold" panose="020B0003030101060003" pitchFamily="34" charset="0"/>
                </a:rPr>
                <a:t>de </a:t>
              </a:r>
              <a:r>
                <a:rPr lang="en-CA" b="1" dirty="0" err="1">
                  <a:solidFill>
                    <a:srgbClr val="4A8371"/>
                  </a:solidFill>
                  <a:effectLst/>
                  <a:latin typeface="Raleway ExtraBold" panose="020B0003030101060003" pitchFamily="34" charset="0"/>
                </a:rPr>
                <a:t>soutien</a:t>
              </a:r>
              <a:r>
                <a:rPr lang="en-CA" b="1" dirty="0">
                  <a:solidFill>
                    <a:srgbClr val="4A8371"/>
                  </a:solidFill>
                  <a:effectLst/>
                  <a:latin typeface="Raleway ExtraBold" panose="020B0003030101060003" pitchFamily="34" charset="0"/>
                </a:rPr>
                <a:t> particulier</a:t>
              </a:r>
              <a:r>
                <a:rPr lang="en-CA" b="1" dirty="0">
                  <a:effectLst/>
                  <a:latin typeface="Raleway ExtraBold" panose="020B0003030101060003" pitchFamily="34" charset="0"/>
                </a:rPr>
                <a:t>.</a:t>
              </a:r>
            </a:p>
          </p:txBody>
        </p:sp>
        <p:cxnSp>
          <p:nvCxnSpPr>
            <p:cNvPr id="21" name="Straight Connector 20">
              <a:extLst>
                <a:ext uri="{FF2B5EF4-FFF2-40B4-BE49-F238E27FC236}">
                  <a16:creationId xmlns:a16="http://schemas.microsoft.com/office/drawing/2014/main" id="{39117BC5-A179-3DAA-BEC2-FFA1BC422610}"/>
                </a:ext>
              </a:extLst>
            </p:cNvPr>
            <p:cNvCxnSpPr>
              <a:cxnSpLocks/>
            </p:cNvCxnSpPr>
            <p:nvPr/>
          </p:nvCxnSpPr>
          <p:spPr>
            <a:xfrm>
              <a:off x="875772" y="1898022"/>
              <a:ext cx="0" cy="2727428"/>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7" name="ZoneTexte 15">
            <a:extLst>
              <a:ext uri="{FF2B5EF4-FFF2-40B4-BE49-F238E27FC236}">
                <a16:creationId xmlns:a16="http://schemas.microsoft.com/office/drawing/2014/main" id="{C8AC93E0-9659-B00F-E998-371E3D315A27}"/>
              </a:ext>
            </a:extLst>
          </p:cNvPr>
          <p:cNvSpPr txBox="1"/>
          <p:nvPr/>
        </p:nvSpPr>
        <p:spPr>
          <a:xfrm>
            <a:off x="1170302" y="5527759"/>
            <a:ext cx="5082196" cy="215444"/>
          </a:xfrm>
          <a:prstGeom prst="rect">
            <a:avLst/>
          </a:prstGeom>
          <a:noFill/>
        </p:spPr>
        <p:txBody>
          <a:bodyPr wrap="square">
            <a:spAutoFit/>
          </a:bodyPr>
          <a:lstStyle/>
          <a:p>
            <a:r>
              <a:rPr lang="fr-CA" sz="800" b="1" i="0" u="none" strike="noStrike" baseline="0">
                <a:solidFill>
                  <a:srgbClr val="000000"/>
                </a:solidFill>
                <a:latin typeface="Raleway" pitchFamily="2" charset="0"/>
              </a:rPr>
              <a:t>* </a:t>
            </a:r>
            <a:r>
              <a:rPr lang="en-CA" sz="800">
                <a:effectLst/>
                <a:latin typeface="Raleway" panose="020B0003030101060003" pitchFamily="34" charset="0"/>
              </a:rPr>
              <a:t>Guichet unique </a:t>
            </a:r>
            <a:r>
              <a:rPr lang="en-CA" sz="800" err="1">
                <a:effectLst/>
                <a:latin typeface="Raleway" panose="020B0003030101060003" pitchFamily="34" charset="0"/>
              </a:rPr>
              <a:t>d’accès</a:t>
            </a:r>
            <a:r>
              <a:rPr lang="en-CA" sz="800">
                <a:effectLst/>
                <a:latin typeface="Raleway" panose="020B0003030101060003" pitchFamily="34" charset="0"/>
              </a:rPr>
              <a:t> aux places </a:t>
            </a:r>
            <a:r>
              <a:rPr lang="en-CA" sz="800" err="1">
                <a:effectLst/>
                <a:latin typeface="Raleway" panose="020B0003030101060003" pitchFamily="34" charset="0"/>
              </a:rPr>
              <a:t>en</a:t>
            </a:r>
            <a:r>
              <a:rPr lang="en-CA" sz="800">
                <a:effectLst/>
                <a:latin typeface="Raleway" panose="020B0003030101060003" pitchFamily="34" charset="0"/>
              </a:rPr>
              <a:t> service de </a:t>
            </a:r>
            <a:r>
              <a:rPr lang="en-CA" sz="800" err="1">
                <a:effectLst/>
                <a:latin typeface="Raleway" panose="020B0003030101060003" pitchFamily="34" charset="0"/>
              </a:rPr>
              <a:t>garde</a:t>
            </a:r>
            <a:r>
              <a:rPr lang="en-CA" sz="800">
                <a:effectLst/>
                <a:latin typeface="Raleway" panose="020B0003030101060003" pitchFamily="34" charset="0"/>
              </a:rPr>
              <a:t> au Québec.</a:t>
            </a:r>
          </a:p>
        </p:txBody>
      </p:sp>
      <p:sp>
        <p:nvSpPr>
          <p:cNvPr id="5" name="ZoneTexte 13">
            <a:extLst>
              <a:ext uri="{FF2B5EF4-FFF2-40B4-BE49-F238E27FC236}">
                <a16:creationId xmlns:a16="http://schemas.microsoft.com/office/drawing/2014/main" id="{EFC0F45F-0D31-C999-6F0F-6016C9A2C1FB}"/>
              </a:ext>
            </a:extLst>
          </p:cNvPr>
          <p:cNvSpPr txBox="1"/>
          <p:nvPr/>
        </p:nvSpPr>
        <p:spPr>
          <a:xfrm>
            <a:off x="780514" y="5956324"/>
            <a:ext cx="10136294"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VÉRIFICATEUR GÉNÉRAL DU QUÉBEC. </a:t>
            </a:r>
            <a:r>
              <a:rPr lang="fr-CA" sz="800" b="0" i="1" u="none" strike="noStrike" baseline="0">
                <a:solidFill>
                  <a:srgbClr val="000000"/>
                </a:solidFill>
                <a:latin typeface="Raleway" pitchFamily="2" charset="0"/>
              </a:rPr>
              <a:t>Rapport du Vérificateur général du Québec à l’Assemblée nationale pour l’année 2020-2021, Chapitre 2 : Accessibilité aux services de garde éducatifs à l’enfance, 2020</a:t>
            </a:r>
            <a:r>
              <a:rPr lang="fr-CA" sz="800" b="0" i="0" u="none" strike="noStrike" baseline="0">
                <a:solidFill>
                  <a:srgbClr val="000000"/>
                </a:solidFill>
                <a:latin typeface="Raleway" pitchFamily="2" charset="0"/>
              </a:rPr>
              <a:t>. </a:t>
            </a:r>
            <a:endParaRPr lang="fr-CA"/>
          </a:p>
        </p:txBody>
      </p:sp>
      <p:pic>
        <p:nvPicPr>
          <p:cNvPr id="12" name="Picture 11" descr="A group of children standing next to a person&#10;&#10;Description automatically generated">
            <a:extLst>
              <a:ext uri="{FF2B5EF4-FFF2-40B4-BE49-F238E27FC236}">
                <a16:creationId xmlns:a16="http://schemas.microsoft.com/office/drawing/2014/main" id="{3716BF24-51D8-2B90-D580-AFC5E91BC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0255" y="2086040"/>
            <a:ext cx="4709390" cy="3517386"/>
          </a:xfrm>
          <a:prstGeom prst="rect">
            <a:avLst/>
          </a:prstGeom>
        </p:spPr>
      </p:pic>
      <p:sp>
        <p:nvSpPr>
          <p:cNvPr id="14" name="TextBox 13">
            <a:extLst>
              <a:ext uri="{FF2B5EF4-FFF2-40B4-BE49-F238E27FC236}">
                <a16:creationId xmlns:a16="http://schemas.microsoft.com/office/drawing/2014/main" id="{AC855F81-B0DA-686A-77D1-CF4F1CCF2456}"/>
              </a:ext>
            </a:extLst>
          </p:cNvPr>
          <p:cNvSpPr txBox="1"/>
          <p:nvPr/>
        </p:nvSpPr>
        <p:spPr>
          <a:xfrm>
            <a:off x="9529205" y="529762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4" name="Ellipse 3">
            <a:extLst>
              <a:ext uri="{FF2B5EF4-FFF2-40B4-BE49-F238E27FC236}">
                <a16:creationId xmlns:a16="http://schemas.microsoft.com/office/drawing/2014/main" id="{1727C6B6-8B53-CB90-D81A-565687DA1C2A}"/>
              </a:ext>
            </a:extLst>
          </p:cNvPr>
          <p:cNvSpPr>
            <a:spLocks noChangeAspect="1"/>
          </p:cNvSpPr>
          <p:nvPr/>
        </p:nvSpPr>
        <p:spPr>
          <a:xfrm>
            <a:off x="3031453" y="3915752"/>
            <a:ext cx="831289" cy="792000"/>
          </a:xfrm>
          <a:prstGeom prst="ellipse">
            <a:avLst/>
          </a:prstGeom>
          <a:solidFill>
            <a:srgbClr val="C4E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A8371"/>
                </a:solidFill>
                <a:latin typeface="Raleway Black" pitchFamily="2" charset="0"/>
              </a:rPr>
              <a:t>VS</a:t>
            </a:r>
          </a:p>
        </p:txBody>
      </p:sp>
    </p:spTree>
    <p:extLst>
      <p:ext uri="{BB962C8B-B14F-4D97-AF65-F5344CB8AC3E}">
        <p14:creationId xmlns:p14="http://schemas.microsoft.com/office/powerpoint/2010/main" val="291817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8519A8-B7B1-1B0F-DE33-B5E38AE6C6C8}"/>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9086474F-BF35-CF0D-0961-9ED72EB88FD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BA384595-D3E3-161E-F80D-573566BC9F5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1107065" y="173711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Ce que dit la loi</a:t>
            </a:r>
          </a:p>
        </p:txBody>
      </p:sp>
      <p:sp>
        <p:nvSpPr>
          <p:cNvPr id="15" name="ZoneTexte 14">
            <a:extLst>
              <a:ext uri="{FF2B5EF4-FFF2-40B4-BE49-F238E27FC236}">
                <a16:creationId xmlns:a16="http://schemas.microsoft.com/office/drawing/2014/main" id="{260BB309-7FC8-CA20-9E51-6A703FB44DD3}"/>
              </a:ext>
            </a:extLst>
          </p:cNvPr>
          <p:cNvSpPr txBox="1"/>
          <p:nvPr/>
        </p:nvSpPr>
        <p:spPr>
          <a:xfrm>
            <a:off x="1106355" y="2322840"/>
            <a:ext cx="8524825" cy="2311595"/>
          </a:xfrm>
          <a:prstGeom prst="rect">
            <a:avLst/>
          </a:prstGeom>
          <a:noFill/>
        </p:spPr>
        <p:txBody>
          <a:bodyPr wrap="square">
            <a:spAutoFit/>
          </a:bodyPr>
          <a:lstStyle/>
          <a:p>
            <a:pPr marL="0" marR="0" lvl="0" indent="0" algn="l" defTabSz="914400" rtl="0" eaLnBrk="1" fontAlgn="auto" latinLnBrk="0" hangingPunct="1">
              <a:lnSpc>
                <a:spcPts val="2460"/>
              </a:lnSpc>
              <a:spcBef>
                <a:spcPts val="0"/>
              </a:spcBef>
              <a:spcAft>
                <a:spcPts val="0"/>
              </a:spcAft>
              <a:buClrTx/>
              <a:buSzTx/>
              <a:buFontTx/>
              <a:buNone/>
              <a:tabLst/>
              <a:defRPr/>
            </a:pP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La</a:t>
            </a:r>
            <a:r>
              <a:rPr kumimoji="0" lang="fr-CA" u="none" strike="noStrike" kern="1200" cap="none" spc="0" normalizeH="0" baseline="0" noProof="0" dirty="0">
                <a:ln>
                  <a:noFill/>
                </a:ln>
                <a:solidFill>
                  <a:srgbClr val="4A8371"/>
                </a:solidFill>
                <a:effectLst/>
                <a:uLnTx/>
                <a:uFillTx/>
                <a:latin typeface="Raleway Medium" pitchFamily="2" charset="0"/>
              </a:rPr>
              <a:t> </a:t>
            </a:r>
            <a:r>
              <a:rPr kumimoji="0" lang="fr-CA" b="1" i="1" u="none" strike="noStrike" kern="1200" cap="none" spc="0" normalizeH="0" baseline="0" noProof="0" dirty="0">
                <a:ln>
                  <a:noFill/>
                </a:ln>
                <a:solidFill>
                  <a:srgbClr val="4A8371"/>
                </a:solidFill>
                <a:effectLst/>
                <a:uLnTx/>
                <a:uFillTx/>
                <a:latin typeface="Raleway SemiBold" panose="020B0003030101060003" pitchFamily="34" charset="0"/>
              </a:rPr>
              <a:t>Loi sur les services de garde éducatifs à l’enfance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vise à « promouvoir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la qualité des services de garde éducatifs destinés aux enfants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avant leur admission à l’école en vue d’assurer la santé, la </a:t>
            </a:r>
            <a:r>
              <a:rPr lang="fr-CA" b="1" dirty="0">
                <a:solidFill>
                  <a:srgbClr val="4A8371"/>
                </a:solidFill>
                <a:latin typeface="Raleway SemiBold" panose="020B0003030101060003" pitchFamily="34" charset="0"/>
              </a:rPr>
              <a:t>sécurité</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le </a:t>
            </a:r>
            <a:r>
              <a:rPr lang="fr-CA" b="1" dirty="0">
                <a:solidFill>
                  <a:srgbClr val="4A8371"/>
                </a:solidFill>
                <a:latin typeface="Raleway SemiBold" panose="020B0003030101060003" pitchFamily="34" charset="0"/>
              </a:rPr>
              <a:t>développement</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 la réussite éducative, le</a:t>
            </a:r>
            <a:r>
              <a:rPr kumimoji="0" lang="fr-CA" u="none" strike="noStrike" kern="1200" cap="none" spc="0" normalizeH="0" baseline="0" noProof="0" dirty="0">
                <a:ln>
                  <a:noFill/>
                </a:ln>
                <a:solidFill>
                  <a:srgbClr val="4A8371"/>
                </a:solidFill>
                <a:effectLst/>
                <a:uLnTx/>
                <a:uFillTx/>
                <a:latin typeface="Raleway Medium" pitchFamily="2" charset="0"/>
              </a:rPr>
              <a:t> </a:t>
            </a:r>
            <a:r>
              <a:rPr lang="fr-CA" b="1" dirty="0">
                <a:solidFill>
                  <a:srgbClr val="4A8371"/>
                </a:solidFill>
                <a:latin typeface="Raleway ExtraBold" panose="020B0003030101060003" pitchFamily="34" charset="0"/>
              </a:rPr>
              <a:t>bien-être</a:t>
            </a:r>
            <a:r>
              <a:rPr kumimoji="0" lang="fr-CA" u="none" strike="noStrike" kern="1200" cap="none" spc="0" normalizeH="0" baseline="0" noProof="0" dirty="0">
                <a:ln>
                  <a:noFill/>
                </a:ln>
                <a:solidFill>
                  <a:srgbClr val="4A8371"/>
                </a:solidFill>
                <a:effectLst/>
                <a:uLnTx/>
                <a:uFillTx/>
                <a:latin typeface="Raleway Medium" pitchFamily="2" charset="0"/>
              </a:rPr>
              <a:t>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et</a:t>
            </a:r>
            <a:r>
              <a:rPr kumimoji="0" lang="fr-CA" u="none" strike="noStrike" kern="1200" cap="none" spc="0" normalizeH="0" baseline="0" noProof="0" dirty="0">
                <a:ln>
                  <a:noFill/>
                </a:ln>
                <a:solidFill>
                  <a:srgbClr val="4A8371"/>
                </a:solidFill>
                <a:effectLst/>
                <a:uLnTx/>
                <a:uFillTx/>
                <a:latin typeface="Raleway Medium" pitchFamily="2" charset="0"/>
              </a:rPr>
              <a:t> </a:t>
            </a:r>
            <a:r>
              <a:rPr lang="fr-CA" b="1" dirty="0">
                <a:solidFill>
                  <a:srgbClr val="4A8371"/>
                </a:solidFill>
                <a:latin typeface="Raleway ExtraBold" panose="020B0003030101060003" pitchFamily="34" charset="0"/>
              </a:rPr>
              <a:t>l’égalité</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b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br>
            <a:r>
              <a:rPr lang="fr-CA" b="1" dirty="0">
                <a:solidFill>
                  <a:srgbClr val="4A8371"/>
                </a:solidFill>
                <a:latin typeface="Raleway ExtraBold" panose="020B0003030101060003" pitchFamily="34" charset="0"/>
              </a:rPr>
              <a:t>des</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r>
              <a:rPr lang="fr-CA" b="1" dirty="0">
                <a:solidFill>
                  <a:srgbClr val="4A8371"/>
                </a:solidFill>
                <a:latin typeface="Raleway ExtraBold" panose="020B0003030101060003" pitchFamily="34" charset="0"/>
              </a:rPr>
              <a:t>chances</a:t>
            </a:r>
            <a:r>
              <a:rPr kumimoji="0" lang="fr-CA" b="1" u="none" strike="noStrike" kern="1200" cap="none" spc="0" normalizeH="0" baseline="0" noProof="0" dirty="0">
                <a:ln>
                  <a:noFill/>
                </a:ln>
                <a:solidFill>
                  <a:srgbClr val="4A8371"/>
                </a:solidFill>
                <a:effectLst/>
                <a:uLnTx/>
                <a:uFillTx/>
                <a:latin typeface="Raleway ExtraBold" panose="020B0003030101060003" pitchFamily="34" charset="0"/>
              </a:rPr>
              <a:t>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des enfants qui reçoivent ces services, notamment ceux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qui présentent des </a:t>
            </a:r>
            <a:r>
              <a:rPr lang="fr-CA" b="1" dirty="0">
                <a:solidFill>
                  <a:srgbClr val="4A8371"/>
                </a:solidFill>
                <a:latin typeface="Raleway ExtraBold" panose="020B0003030101060003" pitchFamily="34" charset="0"/>
              </a:rPr>
              <a:t>besoins particuliers </a:t>
            </a: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ou qui vivent dans des contextes </a:t>
            </a:r>
            <a:b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br>
            <a:r>
              <a:rPr kumimoji="0" lang="fr-CA" b="1" u="none" strike="noStrike" kern="1200" cap="none" spc="0" normalizeH="0" baseline="0" noProof="0" dirty="0">
                <a:ln>
                  <a:noFill/>
                </a:ln>
                <a:solidFill>
                  <a:srgbClr val="4A8371"/>
                </a:solidFill>
                <a:effectLst/>
                <a:uLnTx/>
                <a:uFillTx/>
                <a:latin typeface="Raleway SemiBold" panose="020B0003030101060003" pitchFamily="34" charset="0"/>
              </a:rPr>
              <a:t>de précarité socio-économique ».</a:t>
            </a:r>
          </a:p>
        </p:txBody>
      </p:sp>
      <p:sp>
        <p:nvSpPr>
          <p:cNvPr id="17" name="Rectangle 16">
            <a:extLst>
              <a:ext uri="{FF2B5EF4-FFF2-40B4-BE49-F238E27FC236}">
                <a16:creationId xmlns:a16="http://schemas.microsoft.com/office/drawing/2014/main" id="{2CFEA956-4EC6-DFFD-4043-1628ED7B4AB3}"/>
              </a:ext>
            </a:extLst>
          </p:cNvPr>
          <p:cNvSpPr/>
          <p:nvPr/>
        </p:nvSpPr>
        <p:spPr>
          <a:xfrm>
            <a:off x="864324" y="1494229"/>
            <a:ext cx="9130819" cy="3445648"/>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5" name="Group 24">
            <a:extLst>
              <a:ext uri="{FF2B5EF4-FFF2-40B4-BE49-F238E27FC236}">
                <a16:creationId xmlns:a16="http://schemas.microsoft.com/office/drawing/2014/main" id="{398D4D1C-8F26-7C5B-8CD7-AEE17E2370CB}"/>
              </a:ext>
            </a:extLst>
          </p:cNvPr>
          <p:cNvGrpSpPr/>
          <p:nvPr/>
        </p:nvGrpSpPr>
        <p:grpSpPr>
          <a:xfrm>
            <a:off x="9408163" y="1311309"/>
            <a:ext cx="748602" cy="748602"/>
            <a:chOff x="9408163" y="1311309"/>
            <a:chExt cx="748602" cy="748602"/>
          </a:xfrm>
        </p:grpSpPr>
        <p:sp>
          <p:nvSpPr>
            <p:cNvPr id="21" name="Oval 20">
              <a:extLst>
                <a:ext uri="{FF2B5EF4-FFF2-40B4-BE49-F238E27FC236}">
                  <a16:creationId xmlns:a16="http://schemas.microsoft.com/office/drawing/2014/main" id="{77DC5C7D-C1EB-0729-8AF0-1A657242EA59}"/>
                </a:ext>
              </a:extLst>
            </p:cNvPr>
            <p:cNvSpPr/>
            <p:nvPr/>
          </p:nvSpPr>
          <p:spPr>
            <a:xfrm>
              <a:off x="9408163"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Picture 23" descr="A drawing of a paper and a pencil&#10;&#10;Description automatically generated">
              <a:extLst>
                <a:ext uri="{FF2B5EF4-FFF2-40B4-BE49-F238E27FC236}">
                  <a16:creationId xmlns:a16="http://schemas.microsoft.com/office/drawing/2014/main" id="{0B1B7A67-4628-F74C-4EB9-E14DA86AB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978" y="1410125"/>
              <a:ext cx="596900" cy="508000"/>
            </a:xfrm>
            <a:prstGeom prst="rect">
              <a:avLst/>
            </a:prstGeom>
          </p:spPr>
        </p:pic>
      </p:grpSp>
      <p:sp>
        <p:nvSpPr>
          <p:cNvPr id="10" name="Titre 1">
            <a:extLst>
              <a:ext uri="{FF2B5EF4-FFF2-40B4-BE49-F238E27FC236}">
                <a16:creationId xmlns:a16="http://schemas.microsoft.com/office/drawing/2014/main" id="{C4FAE0FA-BC16-CD43-7E66-D2980E93E866}"/>
              </a:ext>
            </a:extLst>
          </p:cNvPr>
          <p:cNvSpPr>
            <a:spLocks noGrp="1"/>
          </p:cNvSpPr>
          <p:nvPr>
            <p:ph type="title"/>
          </p:nvPr>
        </p:nvSpPr>
        <p:spPr>
          <a:xfrm>
            <a:off x="774605" y="933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de garde éducatifs à l’enfance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C1DEAC1D-86BD-9557-2D22-7DD31B4B553B}"/>
              </a:ext>
            </a:extLst>
          </p:cNvPr>
          <p:cNvCxnSpPr>
            <a:cxnSpLocks/>
          </p:cNvCxnSpPr>
          <p:nvPr/>
        </p:nvCxnSpPr>
        <p:spPr>
          <a:xfrm>
            <a:off x="877386" y="796631"/>
            <a:ext cx="4875462"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05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000218-6EB4-ADF1-DADA-2A33D8946E8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4A2B525C-1274-7F7B-44AD-B56AEC8A084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D2F2652E-57F9-CF65-2043-826617055185}"/>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8121" y="250773"/>
            <a:ext cx="10515600" cy="1325563"/>
          </a:xfrm>
        </p:spPr>
        <p:txBody>
          <a:bodyPr>
            <a:normAutofit/>
          </a:bodyPr>
          <a:lstStyle/>
          <a:p>
            <a:r>
              <a:rPr lang="fr-CA" sz="3500" b="1" u="none" strike="noStrike" baseline="0" dirty="0">
                <a:solidFill>
                  <a:srgbClr val="4A8371"/>
                </a:solidFill>
                <a:latin typeface="Raleway ExtraBold" panose="020B0003030101060003" pitchFamily="34" charset="0"/>
              </a:rPr>
              <a:t>L’accès aux services du réseau </a:t>
            </a:r>
            <a:br>
              <a:rPr lang="fr-CA" sz="3500" b="1" u="none" strike="noStrike" baseline="0" dirty="0">
                <a:solidFill>
                  <a:srgbClr val="4A8371"/>
                </a:solidFill>
                <a:latin typeface="Raleway ExtraBold" panose="020B0003030101060003" pitchFamily="34" charset="0"/>
              </a:rPr>
            </a:br>
            <a:r>
              <a:rPr lang="fr-CA" sz="3500" b="1" u="none" strike="noStrike" baseline="0" dirty="0">
                <a:solidFill>
                  <a:srgbClr val="4A8371"/>
                </a:solidFill>
                <a:latin typeface="Raleway ExtraBold" panose="020B0003030101060003" pitchFamily="34" charset="0"/>
              </a:rPr>
              <a:t>de la santé et des services sociaux</a:t>
            </a:r>
            <a:endParaRPr lang="fr-CA" sz="3500" b="1" dirty="0">
              <a:latin typeface="Raleway ExtraBold" panose="020B0003030101060003" pitchFamily="34" charset="0"/>
            </a:endParaRPr>
          </a:p>
        </p:txBody>
      </p:sp>
      <p:sp>
        <p:nvSpPr>
          <p:cNvPr id="8" name="ZoneTexte 7">
            <a:extLst>
              <a:ext uri="{FF2B5EF4-FFF2-40B4-BE49-F238E27FC236}">
                <a16:creationId xmlns:a16="http://schemas.microsoft.com/office/drawing/2014/main" id="{04B719C2-B3BD-92D0-7253-B9BC4E493FC1}"/>
              </a:ext>
            </a:extLst>
          </p:cNvPr>
          <p:cNvSpPr txBox="1"/>
          <p:nvPr/>
        </p:nvSpPr>
        <p:spPr>
          <a:xfrm>
            <a:off x="764384" y="161689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complexité du réseau</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4" name="ZoneTexte 3">
            <a:extLst>
              <a:ext uri="{FF2B5EF4-FFF2-40B4-BE49-F238E27FC236}">
                <a16:creationId xmlns:a16="http://schemas.microsoft.com/office/drawing/2014/main" id="{9D50837A-A474-2718-33ED-207C4C908D55}"/>
              </a:ext>
            </a:extLst>
          </p:cNvPr>
          <p:cNvSpPr txBox="1"/>
          <p:nvPr/>
        </p:nvSpPr>
        <p:spPr>
          <a:xfrm>
            <a:off x="765047" y="2321489"/>
            <a:ext cx="6164047" cy="1548565"/>
          </a:xfrm>
          <a:prstGeom prst="rect">
            <a:avLst/>
          </a:prstGeom>
          <a:noFill/>
        </p:spPr>
        <p:txBody>
          <a:bodyPr wrap="square">
            <a:spAutoFit/>
          </a:bodyPr>
          <a:lstStyle/>
          <a:p>
            <a:pPr>
              <a:lnSpc>
                <a:spcPts val="2250"/>
              </a:lnSpc>
            </a:pPr>
            <a:r>
              <a:rPr lang="fr-CA">
                <a:solidFill>
                  <a:srgbClr val="000000"/>
                </a:solidFill>
                <a:latin typeface="Raleway" pitchFamily="2" charset="0"/>
              </a:rPr>
              <a:t>Selon un rapport de l’Institut national d’excellence</a:t>
            </a:r>
          </a:p>
          <a:p>
            <a:pPr>
              <a:lnSpc>
                <a:spcPts val="2250"/>
              </a:lnSpc>
            </a:pPr>
            <a:r>
              <a:rPr lang="fr-CA">
                <a:solidFill>
                  <a:srgbClr val="000000"/>
                </a:solidFill>
                <a:latin typeface="Raleway" pitchFamily="2" charset="0"/>
              </a:rPr>
              <a:t>en santé et services sociaux, les parents décrivent</a:t>
            </a:r>
          </a:p>
          <a:p>
            <a:pPr>
              <a:lnSpc>
                <a:spcPts val="2250"/>
              </a:lnSpc>
            </a:pPr>
            <a:r>
              <a:rPr lang="fr-CA">
                <a:solidFill>
                  <a:srgbClr val="000000"/>
                </a:solidFill>
                <a:latin typeface="Raleway" pitchFamily="2" charset="0"/>
              </a:rPr>
              <a:t>leur expérience pour obtenir des services du réseau</a:t>
            </a:r>
          </a:p>
          <a:p>
            <a:pPr>
              <a:lnSpc>
                <a:spcPts val="2250"/>
              </a:lnSpc>
            </a:pPr>
            <a:r>
              <a:rPr lang="fr-CA">
                <a:solidFill>
                  <a:srgbClr val="000000"/>
                </a:solidFill>
                <a:latin typeface="Raleway" pitchFamily="2" charset="0"/>
              </a:rPr>
              <a:t>de la santé et des services sociaux comme</a:t>
            </a:r>
          </a:p>
          <a:p>
            <a:pPr>
              <a:lnSpc>
                <a:spcPts val="2250"/>
              </a:lnSpc>
            </a:pPr>
            <a:r>
              <a:rPr lang="fr-CA">
                <a:solidFill>
                  <a:srgbClr val="000000"/>
                </a:solidFill>
                <a:latin typeface="Raleway" pitchFamily="2" charset="0"/>
              </a:rPr>
              <a:t>un </a:t>
            </a:r>
            <a:r>
              <a:rPr lang="fr-CA" b="1">
                <a:solidFill>
                  <a:srgbClr val="4A8371"/>
                </a:solidFill>
                <a:latin typeface="Raleway ExtraBold" panose="020B0003030101060003" pitchFamily="34" charset="0"/>
              </a:rPr>
              <a:t>«</a:t>
            </a:r>
            <a:r>
              <a:rPr lang="fr-CA" b="1" spc="-150">
                <a:solidFill>
                  <a:srgbClr val="4A8371"/>
                </a:solidFill>
                <a:latin typeface="Raleway ExtraBold" panose="020B0003030101060003" pitchFamily="34" charset="0"/>
              </a:rPr>
              <a:t> </a:t>
            </a:r>
            <a:r>
              <a:rPr lang="fr-CA" b="1">
                <a:solidFill>
                  <a:srgbClr val="4A8371"/>
                </a:solidFill>
                <a:latin typeface="Raleway" pitchFamily="2" charset="0"/>
              </a:rPr>
              <a:t>parcours du combattant</a:t>
            </a:r>
            <a:r>
              <a:rPr lang="fr-CA" b="1" spc="-150">
                <a:solidFill>
                  <a:srgbClr val="4A8371"/>
                </a:solidFill>
                <a:latin typeface="Raleway" pitchFamily="2" charset="0"/>
              </a:rPr>
              <a:t> </a:t>
            </a:r>
            <a:r>
              <a:rPr lang="fr-CA" b="1">
                <a:solidFill>
                  <a:srgbClr val="4A8371"/>
                </a:solidFill>
                <a:latin typeface="Raleway ExtraBold" panose="020B0003030101060003" pitchFamily="34" charset="0"/>
              </a:rPr>
              <a:t>»</a:t>
            </a:r>
            <a:r>
              <a:rPr lang="fr-CA" b="1">
                <a:latin typeface="Raleway ExtraBold" panose="020B0003030101060003" pitchFamily="34" charset="0"/>
              </a:rPr>
              <a:t>.</a:t>
            </a:r>
          </a:p>
        </p:txBody>
      </p:sp>
      <p:sp>
        <p:nvSpPr>
          <p:cNvPr id="15" name="ZoneTexte 14">
            <a:extLst>
              <a:ext uri="{FF2B5EF4-FFF2-40B4-BE49-F238E27FC236}">
                <a16:creationId xmlns:a16="http://schemas.microsoft.com/office/drawing/2014/main" id="{260BB309-7FC8-CA20-9E51-6A703FB44DD3}"/>
              </a:ext>
            </a:extLst>
          </p:cNvPr>
          <p:cNvSpPr txBox="1"/>
          <p:nvPr/>
        </p:nvSpPr>
        <p:spPr>
          <a:xfrm>
            <a:off x="773284" y="3980286"/>
            <a:ext cx="7268559" cy="1773242"/>
          </a:xfrm>
          <a:prstGeom prst="rect">
            <a:avLst/>
          </a:prstGeom>
          <a:noFill/>
        </p:spPr>
        <p:txBody>
          <a:bodyPr wrap="square">
            <a:spAutoFit/>
          </a:bodyPr>
          <a:lstStyle/>
          <a:p>
            <a:pPr>
              <a:lnSpc>
                <a:spcPts val="2250"/>
              </a:lnSpc>
              <a:spcAft>
                <a:spcPts val="300"/>
              </a:spcAft>
            </a:pPr>
            <a:r>
              <a:rPr lang="fr-CA" b="0" i="0" u="none" strike="noStrike" baseline="0" dirty="0">
                <a:solidFill>
                  <a:srgbClr val="000000"/>
                </a:solidFill>
                <a:latin typeface="Raleway" pitchFamily="2" charset="0"/>
              </a:rPr>
              <a:t>Ils déplorent le manque d’informations sur :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étapes</a:t>
            </a:r>
            <a:r>
              <a:rPr lang="fr-CA" b="0" i="0" u="none" strike="noStrike" baseline="0" dirty="0">
                <a:solidFill>
                  <a:srgbClr val="000000"/>
                </a:solidFill>
                <a:latin typeface="Raleway" pitchFamily="2" charset="0"/>
              </a:rPr>
              <a:t> à venir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lieux</a:t>
            </a:r>
            <a:r>
              <a:rPr lang="fr-CA" b="0" i="0" u="none" strike="noStrike" baseline="0" dirty="0">
                <a:solidFill>
                  <a:srgbClr val="000000"/>
                </a:solidFill>
                <a:latin typeface="Raleway" pitchFamily="2" charset="0"/>
              </a:rPr>
              <a:t> où seront dispensés les services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intervenants</a:t>
            </a:r>
            <a:r>
              <a:rPr lang="fr-CA" b="0" i="0" u="none" strike="noStrike" baseline="0" dirty="0">
                <a:solidFill>
                  <a:srgbClr val="000000"/>
                </a:solidFill>
                <a:latin typeface="Raleway" pitchFamily="2" charset="0"/>
              </a:rPr>
              <a:t> qui devront être rencontrés </a:t>
            </a:r>
          </a:p>
          <a:p>
            <a:pPr marL="742950" lvl="1" indent="-285750">
              <a:lnSpc>
                <a:spcPts val="2250"/>
              </a:lnSpc>
              <a:spcAft>
                <a:spcPts val="500"/>
              </a:spcAft>
              <a:buClr>
                <a:srgbClr val="4A8371"/>
              </a:buClr>
              <a:buFont typeface="System Font Regular"/>
              <a:buChar char="&gt;"/>
            </a:pPr>
            <a:r>
              <a:rPr lang="fr-CA" b="0" i="0" u="none" strike="noStrike" baseline="0" dirty="0">
                <a:solidFill>
                  <a:srgbClr val="000000"/>
                </a:solidFill>
                <a:latin typeface="Raleway" pitchFamily="2" charset="0"/>
              </a:rPr>
              <a:t>les </a:t>
            </a:r>
            <a:r>
              <a:rPr lang="fr-CA" b="1" dirty="0">
                <a:solidFill>
                  <a:srgbClr val="4A8371"/>
                </a:solidFill>
                <a:latin typeface="Raleway" pitchFamily="2" charset="0"/>
              </a:rPr>
              <a:t>procédures</a:t>
            </a:r>
            <a:r>
              <a:rPr lang="fr-CA" b="0" i="0" u="none" strike="noStrike" baseline="0" dirty="0">
                <a:solidFill>
                  <a:srgbClr val="000000"/>
                </a:solidFill>
                <a:latin typeface="Raleway" pitchFamily="2" charset="0"/>
              </a:rPr>
              <a:t> à </a:t>
            </a:r>
            <a:r>
              <a:rPr lang="fr-CA" b="0" i="0" u="none" strike="noStrike" baseline="0" dirty="0">
                <a:solidFill>
                  <a:srgbClr val="000000"/>
                </a:solidFill>
                <a:latin typeface="Raleway Medium" pitchFamily="2" charset="0"/>
              </a:rPr>
              <a:t>suivre pour accéder aux services </a:t>
            </a:r>
          </a:p>
        </p:txBody>
      </p:sp>
      <p:pic>
        <p:nvPicPr>
          <p:cNvPr id="18" name="Picture 17" descr="A person talking on a cell phone&#10;&#10;Description automatically generated">
            <a:extLst>
              <a:ext uri="{FF2B5EF4-FFF2-40B4-BE49-F238E27FC236}">
                <a16:creationId xmlns:a16="http://schemas.microsoft.com/office/drawing/2014/main" id="{090A44E9-9410-208A-0ECC-67826DD2E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435" y="597906"/>
            <a:ext cx="5290832" cy="5535024"/>
          </a:xfrm>
          <a:prstGeom prst="rect">
            <a:avLst/>
          </a:prstGeom>
        </p:spPr>
      </p:pic>
      <p:sp>
        <p:nvSpPr>
          <p:cNvPr id="7" name="TextBox 6">
            <a:extLst>
              <a:ext uri="{FF2B5EF4-FFF2-40B4-BE49-F238E27FC236}">
                <a16:creationId xmlns:a16="http://schemas.microsoft.com/office/drawing/2014/main" id="{B2EF0613-FFCF-B65C-AFC0-E7817FB54837}"/>
              </a:ext>
            </a:extLst>
          </p:cNvPr>
          <p:cNvSpPr txBox="1"/>
          <p:nvPr/>
        </p:nvSpPr>
        <p:spPr>
          <a:xfrm>
            <a:off x="10511341" y="5502495"/>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84491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80B432-2120-C527-57FC-49F112DB1FE7}"/>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D1A51C6F-9F30-6EC9-893E-BDABF223997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E0C15235-8282-CA2C-0AF7-EDAC5E5B5B8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04B719C2-B3BD-92D0-7253-B9BC4E493FC1}"/>
              </a:ext>
            </a:extLst>
          </p:cNvPr>
          <p:cNvSpPr txBox="1"/>
          <p:nvPr/>
        </p:nvSpPr>
        <p:spPr>
          <a:xfrm>
            <a:off x="765925" y="1165684"/>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complexité du réseau (suite)</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5" name="ZoneTexte 14">
            <a:extLst>
              <a:ext uri="{FF2B5EF4-FFF2-40B4-BE49-F238E27FC236}">
                <a16:creationId xmlns:a16="http://schemas.microsoft.com/office/drawing/2014/main" id="{260BB309-7FC8-CA20-9E51-6A703FB44DD3}"/>
              </a:ext>
            </a:extLst>
          </p:cNvPr>
          <p:cNvSpPr txBox="1"/>
          <p:nvPr/>
        </p:nvSpPr>
        <p:spPr>
          <a:xfrm>
            <a:off x="768800" y="1846650"/>
            <a:ext cx="6295191" cy="2369303"/>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Certains parents éprouvent encore plus de difficulté</a:t>
            </a:r>
          </a:p>
          <a:p>
            <a:pPr>
              <a:lnSpc>
                <a:spcPts val="2250"/>
              </a:lnSpc>
            </a:pPr>
            <a:r>
              <a:rPr lang="fr-CA" b="0" i="0" u="none" strike="noStrike" baseline="0" dirty="0">
                <a:solidFill>
                  <a:srgbClr val="000000"/>
                </a:solidFill>
                <a:latin typeface="Raleway" pitchFamily="2" charset="0"/>
              </a:rPr>
              <a:t>à naviguer dans les dédales administratifs du réseau :</a:t>
            </a:r>
          </a:p>
          <a:p>
            <a:pPr marL="800100" lvl="1" indent="-342900">
              <a:lnSpc>
                <a:spcPts val="2250"/>
              </a:lnSpc>
              <a:spcBef>
                <a:spcPts val="600"/>
              </a:spcBef>
              <a:spcAft>
                <a:spcPts val="600"/>
              </a:spcAft>
              <a:buClr>
                <a:srgbClr val="4A8371"/>
              </a:buClr>
              <a:buFont typeface="System Font Regular"/>
              <a:buChar char="&gt;"/>
            </a:pPr>
            <a:r>
              <a:rPr lang="fr-CA" b="0" i="0" u="none" strike="noStrike" baseline="0" dirty="0">
                <a:solidFill>
                  <a:srgbClr val="000000"/>
                </a:solidFill>
                <a:latin typeface="Raleway" pitchFamily="2" charset="0"/>
              </a:rPr>
              <a:t>les parents vivant dans un </a:t>
            </a:r>
            <a:r>
              <a:rPr lang="fr-CA" b="1" dirty="0">
                <a:solidFill>
                  <a:srgbClr val="4A8371"/>
                </a:solidFill>
                <a:latin typeface="Raleway ExtraBold" panose="020B0003030101060003" pitchFamily="34" charset="0"/>
              </a:rPr>
              <a:t>contexte</a:t>
            </a:r>
            <a:r>
              <a:rPr lang="fr-CA" b="1" u="none" strike="noStrike" baseline="0" dirty="0">
                <a:solidFill>
                  <a:srgbClr val="4A8371"/>
                </a:solidFill>
                <a:latin typeface="Raleway" pitchFamily="2" charset="0"/>
              </a:rPr>
              <a:t> </a:t>
            </a:r>
            <a:r>
              <a:rPr lang="fr-CA" b="1" dirty="0">
                <a:solidFill>
                  <a:srgbClr val="4A8371"/>
                </a:solidFill>
                <a:latin typeface="Raleway ExtraBold" panose="020B0003030101060003" pitchFamily="34" charset="0"/>
              </a:rPr>
              <a:t>socioéconomique et professionnel </a:t>
            </a:r>
            <a:r>
              <a:rPr lang="fr-CA" b="0" i="0" u="none" strike="noStrike" baseline="0" dirty="0">
                <a:solidFill>
                  <a:srgbClr val="000000"/>
                </a:solidFill>
                <a:latin typeface="Raleway" pitchFamily="2" charset="0"/>
              </a:rPr>
              <a:t>plus difficile</a:t>
            </a:r>
          </a:p>
          <a:p>
            <a:pPr marL="800100" lvl="1" indent="-342900">
              <a:lnSpc>
                <a:spcPts val="2250"/>
              </a:lnSpc>
              <a:spcAft>
                <a:spcPts val="600"/>
              </a:spcAft>
              <a:buClr>
                <a:srgbClr val="4A8371"/>
              </a:buClr>
              <a:buFont typeface="System Font Regular"/>
              <a:buChar char="&gt;"/>
            </a:pPr>
            <a:r>
              <a:rPr lang="fr-CA" b="0" i="0" u="none" strike="noStrike" baseline="0" dirty="0">
                <a:solidFill>
                  <a:srgbClr val="000000"/>
                </a:solidFill>
                <a:latin typeface="Raleway" pitchFamily="2" charset="0"/>
              </a:rPr>
              <a:t>les familles </a:t>
            </a:r>
            <a:r>
              <a:rPr lang="fr-CA" b="1" dirty="0">
                <a:solidFill>
                  <a:srgbClr val="4A8371"/>
                </a:solidFill>
                <a:latin typeface="Raleway ExtraBold" panose="020B0003030101060003" pitchFamily="34" charset="0"/>
              </a:rPr>
              <a:t>immigrantes</a:t>
            </a:r>
          </a:p>
          <a:p>
            <a:pPr marL="800100" lvl="1" indent="-342900">
              <a:lnSpc>
                <a:spcPts val="2250"/>
              </a:lnSpc>
              <a:spcAft>
                <a:spcPts val="600"/>
              </a:spcAft>
              <a:buClr>
                <a:srgbClr val="4A8371"/>
              </a:buClr>
              <a:buFont typeface="System Font Regular"/>
              <a:buChar char="&gt;"/>
            </a:pPr>
            <a:r>
              <a:rPr lang="fr-CA" b="0" i="0" u="none" strike="noStrike" baseline="0" dirty="0">
                <a:solidFill>
                  <a:srgbClr val="000000"/>
                </a:solidFill>
                <a:latin typeface="Raleway" pitchFamily="2" charset="0"/>
              </a:rPr>
              <a:t>les familles ayant un plus </a:t>
            </a:r>
            <a:r>
              <a:rPr lang="fr-CA" b="1" dirty="0">
                <a:solidFill>
                  <a:srgbClr val="4A8371"/>
                </a:solidFill>
                <a:latin typeface="Raleway ExtraBold" panose="020B0003030101060003" pitchFamily="34" charset="0"/>
              </a:rPr>
              <a:t>faible</a:t>
            </a:r>
            <a:r>
              <a:rPr lang="fr-CA" b="1" u="none" strike="noStrike" baseline="0" dirty="0">
                <a:solidFill>
                  <a:srgbClr val="4A8371"/>
                </a:solidFill>
                <a:latin typeface="Raleway" pitchFamily="2" charset="0"/>
              </a:rPr>
              <a:t> niveau </a:t>
            </a:r>
            <a:br>
              <a:rPr lang="fr-CA" b="1" u="none" strike="noStrike" baseline="0" dirty="0">
                <a:solidFill>
                  <a:srgbClr val="4A8371"/>
                </a:solidFill>
                <a:latin typeface="Raleway" pitchFamily="2" charset="0"/>
              </a:rPr>
            </a:br>
            <a:r>
              <a:rPr lang="fr-CA" b="1" dirty="0">
                <a:solidFill>
                  <a:srgbClr val="4A8371"/>
                </a:solidFill>
                <a:latin typeface="Raleway ExtraBold" panose="020B0003030101060003" pitchFamily="34" charset="0"/>
              </a:rPr>
              <a:t>de</a:t>
            </a:r>
            <a:r>
              <a:rPr lang="fr-CA" b="1" u="none" strike="noStrike" baseline="0" dirty="0">
                <a:solidFill>
                  <a:srgbClr val="4A8371"/>
                </a:solidFill>
                <a:latin typeface="Raleway" pitchFamily="2" charset="0"/>
              </a:rPr>
              <a:t> </a:t>
            </a:r>
            <a:r>
              <a:rPr lang="fr-CA" b="1" dirty="0">
                <a:solidFill>
                  <a:srgbClr val="4A8371"/>
                </a:solidFill>
                <a:latin typeface="Raleway ExtraBold" panose="020B0003030101060003" pitchFamily="34" charset="0"/>
              </a:rPr>
              <a:t>scolarité</a:t>
            </a:r>
          </a:p>
        </p:txBody>
      </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pic>
        <p:nvPicPr>
          <p:cNvPr id="4" name="Picture 3" descr="A person and a child looking at a wall&#10;&#10;Description automatically generated">
            <a:extLst>
              <a:ext uri="{FF2B5EF4-FFF2-40B4-BE49-F238E27FC236}">
                <a16:creationId xmlns:a16="http://schemas.microsoft.com/office/drawing/2014/main" id="{1C4CB6BD-950B-6C0E-6A10-8A1DF1FC7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629" y="-793542"/>
            <a:ext cx="6036601" cy="7654252"/>
          </a:xfrm>
          <a:prstGeom prst="rect">
            <a:avLst/>
          </a:prstGeom>
        </p:spPr>
      </p:pic>
      <p:cxnSp>
        <p:nvCxnSpPr>
          <p:cNvPr id="5" name="Straight Connector 4">
            <a:extLst>
              <a:ext uri="{FF2B5EF4-FFF2-40B4-BE49-F238E27FC236}">
                <a16:creationId xmlns:a16="http://schemas.microsoft.com/office/drawing/2014/main" id="{D452CE52-B709-2C95-ED22-909DF273FD0A}"/>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F76CC5-C9AD-9D9A-B018-F8370B9DDE38}"/>
              </a:ext>
            </a:extLst>
          </p:cNvPr>
          <p:cNvSpPr txBox="1"/>
          <p:nvPr/>
        </p:nvSpPr>
        <p:spPr>
          <a:xfrm>
            <a:off x="8551907" y="590519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911875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A80E4D-CFAE-4C8A-CC01-661CF40828F6}"/>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95155038-2397-65A1-3462-B529D96524C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72B92842-EF2A-A80C-74C9-1F7E1FD603B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5278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Les délais d’attente</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3" name="ZoneTexte 12">
            <a:extLst>
              <a:ext uri="{FF2B5EF4-FFF2-40B4-BE49-F238E27FC236}">
                <a16:creationId xmlns:a16="http://schemas.microsoft.com/office/drawing/2014/main" id="{640EB79A-6E29-865D-9E5B-49AB9E39A652}"/>
              </a:ext>
            </a:extLst>
          </p:cNvPr>
          <p:cNvSpPr txBox="1"/>
          <p:nvPr/>
        </p:nvSpPr>
        <p:spPr>
          <a:xfrm>
            <a:off x="780514" y="5966449"/>
            <a:ext cx="10136294"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b="0" i="0" u="none" strike="noStrike" baseline="0">
                <a:solidFill>
                  <a:srgbClr val="000000"/>
                </a:solidFill>
                <a:latin typeface="Raleway" pitchFamily="2" charset="0"/>
              </a:rPr>
              <a:t>MINISTÈRE DE LA SANTÉ ET DES SERVICES SOCIAUX DU QUÉBEC. </a:t>
            </a:r>
            <a:r>
              <a:rPr lang="fr-CA" sz="800" b="0" i="1" u="none" strike="noStrike" baseline="0">
                <a:solidFill>
                  <a:srgbClr val="000000"/>
                </a:solidFill>
                <a:latin typeface="Raleway" pitchFamily="2" charset="0"/>
              </a:rPr>
              <a:t>Rapport annuel de gestion, 2020-2021</a:t>
            </a:r>
            <a:r>
              <a:rPr lang="fr-CA" sz="800" b="0" i="0" u="none" strike="noStrike" baseline="0">
                <a:solidFill>
                  <a:srgbClr val="000000"/>
                </a:solidFill>
                <a:latin typeface="Raleway" pitchFamily="2" charset="0"/>
              </a:rPr>
              <a:t>, 2021. </a:t>
            </a:r>
            <a:endParaRPr lang="fr-CA"/>
          </a:p>
        </p:txBody>
      </p:sp>
      <p:grpSp>
        <p:nvGrpSpPr>
          <p:cNvPr id="35" name="Group 34">
            <a:extLst>
              <a:ext uri="{FF2B5EF4-FFF2-40B4-BE49-F238E27FC236}">
                <a16:creationId xmlns:a16="http://schemas.microsoft.com/office/drawing/2014/main" id="{FB6C5308-C94B-B2AC-D199-049505043A88}"/>
              </a:ext>
            </a:extLst>
          </p:cNvPr>
          <p:cNvGrpSpPr/>
          <p:nvPr/>
        </p:nvGrpSpPr>
        <p:grpSpPr>
          <a:xfrm>
            <a:off x="905230" y="2026375"/>
            <a:ext cx="9185822" cy="1789165"/>
            <a:chOff x="872575" y="1943930"/>
            <a:chExt cx="9185822" cy="1789165"/>
          </a:xfrm>
        </p:grpSpPr>
        <p:sp>
          <p:nvSpPr>
            <p:cNvPr id="12" name="ZoneTexte 11">
              <a:extLst>
                <a:ext uri="{FF2B5EF4-FFF2-40B4-BE49-F238E27FC236}">
                  <a16:creationId xmlns:a16="http://schemas.microsoft.com/office/drawing/2014/main" id="{FD09E419-CB63-FF2F-9B63-38B66D2182F2}"/>
                </a:ext>
              </a:extLst>
            </p:cNvPr>
            <p:cNvSpPr txBox="1"/>
            <p:nvPr/>
          </p:nvSpPr>
          <p:spPr>
            <a:xfrm>
              <a:off x="1114793" y="2062701"/>
              <a:ext cx="8943604" cy="1670394"/>
            </a:xfrm>
            <a:prstGeom prst="rect">
              <a:avLst/>
            </a:prstGeom>
            <a:noFill/>
          </p:spPr>
          <p:txBody>
            <a:bodyPr wrap="square">
              <a:spAutoFit/>
            </a:bodyPr>
            <a:lstStyle/>
            <a:p>
              <a:pPr>
                <a:lnSpc>
                  <a:spcPts val="2460"/>
                </a:lnSpc>
              </a:pPr>
              <a:r>
                <a:rPr lang="fr-CA" sz="4400" b="1" i="0" u="none" strike="noStrike" baseline="0" dirty="0">
                  <a:solidFill>
                    <a:srgbClr val="4A8371"/>
                  </a:solidFill>
                  <a:latin typeface="Arial" panose="020B0604020202020204" pitchFamily="34" charset="0"/>
                  <a:cs typeface="Arial" panose="020B0604020202020204" pitchFamily="34" charset="0"/>
                </a:rPr>
                <a:t>21,3</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baseline="0" dirty="0">
                  <a:solidFill>
                    <a:srgbClr val="4A8371"/>
                  </a:solidFill>
                  <a:latin typeface="Arial" panose="020B0604020202020204" pitchFamily="34" charset="0"/>
                  <a:cs typeface="Arial" panose="020B0604020202020204" pitchFamily="34" charset="0"/>
                </a:rPr>
                <a:t> </a:t>
              </a:r>
              <a:r>
                <a:rPr lang="fr-CA" u="none" strike="noStrike" baseline="0" dirty="0">
                  <a:latin typeface="Raleway Medium" panose="020B0503030101060003" pitchFamily="34" charset="77"/>
                </a:rPr>
                <a:t>des jeunes enfants présentant un retard significatif </a:t>
              </a:r>
              <a:br>
                <a:rPr lang="fr-CA" u="none" strike="noStrike" baseline="0" dirty="0">
                  <a:latin typeface="Raleway Medium" panose="020B0503030101060003" pitchFamily="34" charset="77"/>
                </a:rPr>
              </a:br>
              <a:r>
                <a:rPr lang="fr-CA" u="none" strike="noStrike" baseline="0" dirty="0">
                  <a:latin typeface="Raleway Medium" panose="020B0503030101060003" pitchFamily="34" charset="77"/>
                </a:rPr>
                <a:t>de développement</a:t>
              </a:r>
              <a:r>
                <a:rPr lang="fr-CA" u="none" strike="noStrike" baseline="0" dirty="0">
                  <a:solidFill>
                    <a:srgbClr val="004848"/>
                  </a:solidFill>
                  <a:latin typeface="Raleway Medium" panose="020B0503030101060003" pitchFamily="34" charset="77"/>
                </a:rPr>
                <a:t> </a:t>
              </a:r>
              <a:r>
                <a:rPr lang="fr-CA" b="1" dirty="0">
                  <a:solidFill>
                    <a:srgbClr val="4A8371"/>
                  </a:solidFill>
                  <a:latin typeface="Raleway ExtraBold" panose="020B0003030101060003" pitchFamily="34" charset="0"/>
                </a:rPr>
                <a:t>n’avaient pas bénéficié de services </a:t>
              </a:r>
              <a:r>
                <a:rPr lang="fr-CA" dirty="0">
                  <a:latin typeface="Raleway Medium" panose="020B0503030101060003" pitchFamily="34" charset="77"/>
                </a:rPr>
                <a:t>des programmes </a:t>
              </a:r>
              <a:br>
                <a:rPr lang="fr-CA" dirty="0">
                  <a:latin typeface="Raleway Medium" panose="020B0503030101060003" pitchFamily="34" charset="77"/>
                </a:rPr>
              </a:br>
              <a:r>
                <a:rPr lang="fr-CA" dirty="0">
                  <a:latin typeface="Raleway Medium" panose="020B0503030101060003" pitchFamily="34" charset="77"/>
                </a:rPr>
                <a:t>en déficience physique ou en déficience intellectuelle et trouble du spectre </a:t>
              </a:r>
              <a:br>
                <a:rPr lang="fr-CA" dirty="0">
                  <a:latin typeface="Raleway Medium" panose="020B0503030101060003" pitchFamily="34" charset="77"/>
                </a:rPr>
              </a:br>
              <a:r>
                <a:rPr lang="fr-CA" dirty="0">
                  <a:latin typeface="Raleway Medium" panose="020B0503030101060003" pitchFamily="34" charset="77"/>
                </a:rPr>
                <a:t>de l’autisme dans les délais prescrits, selon l’estimation du ministère </a:t>
              </a:r>
              <a:br>
                <a:rPr lang="fr-CA" dirty="0">
                  <a:latin typeface="Raleway Medium" panose="020B0503030101060003" pitchFamily="34" charset="77"/>
                </a:rPr>
              </a:br>
              <a:r>
                <a:rPr lang="fr-CA" dirty="0">
                  <a:latin typeface="Raleway Medium" panose="020B0503030101060003" pitchFamily="34" charset="77"/>
                </a:rPr>
                <a:t>de la Santé et des Services sociaux (MSSS), en 2020-2021. </a:t>
              </a:r>
            </a:p>
          </p:txBody>
        </p:sp>
        <p:cxnSp>
          <p:nvCxnSpPr>
            <p:cNvPr id="26" name="Straight Connector 25">
              <a:extLst>
                <a:ext uri="{FF2B5EF4-FFF2-40B4-BE49-F238E27FC236}">
                  <a16:creationId xmlns:a16="http://schemas.microsoft.com/office/drawing/2014/main" id="{FDF7E40D-EFF5-5A26-22AD-6CC1ABCAFF1B}"/>
                </a:ext>
              </a:extLst>
            </p:cNvPr>
            <p:cNvCxnSpPr>
              <a:cxnSpLocks/>
            </p:cNvCxnSpPr>
            <p:nvPr/>
          </p:nvCxnSpPr>
          <p:spPr>
            <a:xfrm>
              <a:off x="872575" y="1943930"/>
              <a:ext cx="0" cy="1678097"/>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0" name="Rounded Rectangle 29">
            <a:extLst>
              <a:ext uri="{FF2B5EF4-FFF2-40B4-BE49-F238E27FC236}">
                <a16:creationId xmlns:a16="http://schemas.microsoft.com/office/drawing/2014/main" id="{6D1F34B2-160E-F329-C224-2CE7B7FE81F7}"/>
              </a:ext>
            </a:extLst>
          </p:cNvPr>
          <p:cNvSpPr/>
          <p:nvPr/>
        </p:nvSpPr>
        <p:spPr>
          <a:xfrm>
            <a:off x="880351" y="4116402"/>
            <a:ext cx="9408454" cy="1588818"/>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104711" y="4340238"/>
            <a:ext cx="8758793" cy="1253613"/>
          </a:xfrm>
          <a:prstGeom prst="rect">
            <a:avLst/>
          </a:prstGeom>
          <a:noFill/>
        </p:spPr>
        <p:txBody>
          <a:bodyPr wrap="square">
            <a:spAutoFit/>
          </a:bodyPr>
          <a:lstStyle/>
          <a:p>
            <a:pPr>
              <a:lnSpc>
                <a:spcPts val="2250"/>
              </a:lnSpc>
            </a:pPr>
            <a:r>
              <a:rPr lang="fr-CA" i="0" u="none" strike="noStrike" baseline="0" dirty="0">
                <a:solidFill>
                  <a:srgbClr val="000000"/>
                </a:solidFill>
                <a:latin typeface="Raleway SemiBold" pitchFamily="2" charset="0"/>
              </a:rPr>
              <a:t>L’Institut national d’excellence en santé et services sociaux rapporte </a:t>
            </a:r>
            <a:r>
              <a:rPr lang="fr-CA" dirty="0">
                <a:solidFill>
                  <a:srgbClr val="000000"/>
                </a:solidFill>
                <a:latin typeface="Raleway SemiBold" pitchFamily="2" charset="0"/>
              </a:rPr>
              <a:t>qu’il peut </a:t>
            </a:r>
            <a:r>
              <a:rPr lang="fr-CA" b="1" dirty="0">
                <a:solidFill>
                  <a:srgbClr val="4A8371"/>
                </a:solidFill>
                <a:latin typeface="Raleway ExtraBold" panose="020B0003030101060003" pitchFamily="34" charset="0"/>
              </a:rPr>
              <a:t>s’écouler plusieurs mois, voire des années, avant que l’enfant reçoive l’ensemble des services requis</a:t>
            </a:r>
            <a:r>
              <a:rPr lang="fr-CA" b="1" i="0" u="none" strike="noStrike" baseline="0" dirty="0">
                <a:solidFill>
                  <a:srgbClr val="000000"/>
                </a:solidFill>
                <a:latin typeface="Raleway SemiBold" pitchFamily="2" charset="0"/>
              </a:rPr>
              <a:t>. </a:t>
            </a:r>
            <a:r>
              <a:rPr lang="fr-CA" i="0" u="none" strike="noStrike" baseline="0" dirty="0">
                <a:solidFill>
                  <a:srgbClr val="000000"/>
                </a:solidFill>
                <a:latin typeface="Raleway SemiBold" pitchFamily="2" charset="0"/>
              </a:rPr>
              <a:t>Sachant qu’intervenir tôt est primordial pour </a:t>
            </a:r>
          </a:p>
          <a:p>
            <a:pPr>
              <a:lnSpc>
                <a:spcPts val="2250"/>
              </a:lnSpc>
            </a:pPr>
            <a:r>
              <a:rPr lang="fr-CA" i="0" u="none" strike="noStrike" baseline="0" dirty="0">
                <a:solidFill>
                  <a:srgbClr val="000000"/>
                </a:solidFill>
                <a:latin typeface="Raleway SemiBold" pitchFamily="2" charset="0"/>
              </a:rPr>
              <a:t>le développement de l’enfant, la situation est préoccupante. </a:t>
            </a:r>
            <a:endParaRPr lang="fr-CA" i="0" u="none" strike="noStrike" baseline="0" dirty="0">
              <a:solidFill>
                <a:srgbClr val="4A8371"/>
              </a:solidFill>
              <a:latin typeface="Raleway SemiBold" pitchFamily="2" charset="0"/>
            </a:endParaRPr>
          </a:p>
        </p:txBody>
      </p:sp>
      <p:sp>
        <p:nvSpPr>
          <p:cNvPr id="11" name="Titre 1">
            <a:extLst>
              <a:ext uri="{FF2B5EF4-FFF2-40B4-BE49-F238E27FC236}">
                <a16:creationId xmlns:a16="http://schemas.microsoft.com/office/drawing/2014/main" id="{4CC15C2C-0BA4-DEA1-F67C-A356ED97ED41}"/>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3BEEC81E-568C-92BA-45DD-6E678DAAB260}"/>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79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2D0721-AFCE-F7BD-8FCE-769DC06A8BA5}"/>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4137AFEB-108E-0D38-F9E0-3ED828C0DC4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5311F729-6A06-F1B2-5C78-B5188A782E5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6032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dirty="0">
                <a:solidFill>
                  <a:srgbClr val="000000"/>
                </a:solidFill>
                <a:latin typeface="Raleway" panose="020B0003030101060003" pitchFamily="34" charset="0"/>
              </a:rPr>
              <a:t>Le recours au privé</a:t>
            </a:r>
            <a:endParaRPr kumimoji="0" lang="fr-CA" sz="2400" b="1" u="none" strike="noStrike" kern="1200" cap="none" spc="0" normalizeH="0" baseline="0" noProof="0" dirty="0">
              <a:ln>
                <a:noFill/>
              </a:ln>
              <a:solidFill>
                <a:srgbClr val="000000"/>
              </a:solidFill>
              <a:effectLst/>
              <a:uLnTx/>
              <a:uFillTx/>
              <a:latin typeface="Raleway" panose="020B0003030101060003" pitchFamily="34" charset="0"/>
            </a:endParaRPr>
          </a:p>
        </p:txBody>
      </p:sp>
      <p:sp>
        <p:nvSpPr>
          <p:cNvPr id="8" name="ZoneTexte 7">
            <a:extLst>
              <a:ext uri="{FF2B5EF4-FFF2-40B4-BE49-F238E27FC236}">
                <a16:creationId xmlns:a16="http://schemas.microsoft.com/office/drawing/2014/main" id="{653462FB-92D5-14F2-EB14-0F1520E2E252}"/>
              </a:ext>
            </a:extLst>
          </p:cNvPr>
          <p:cNvSpPr txBox="1"/>
          <p:nvPr/>
        </p:nvSpPr>
        <p:spPr>
          <a:xfrm>
            <a:off x="791905" y="5838787"/>
            <a:ext cx="10404710" cy="338554"/>
          </a:xfrm>
          <a:prstGeom prst="rect">
            <a:avLst/>
          </a:prstGeom>
          <a:noFill/>
        </p:spPr>
        <p:txBody>
          <a:bodyPr wrap="square">
            <a:spAutoFit/>
          </a:bodyPr>
          <a:lstStyle/>
          <a:p>
            <a:r>
              <a:rPr lang="fr-CA" sz="800" b="1" i="0" u="none" strike="noStrike" baseline="0">
                <a:solidFill>
                  <a:srgbClr val="000000"/>
                </a:solidFill>
                <a:latin typeface="Raleway" pitchFamily="2" charset="0"/>
              </a:rPr>
              <a:t>Sources : </a:t>
            </a:r>
            <a:r>
              <a:rPr lang="fr-CA" sz="800" b="0" i="0" u="none" strike="noStrike" baseline="0">
                <a:solidFill>
                  <a:srgbClr val="000000"/>
                </a:solidFill>
                <a:latin typeface="Raleway" pitchFamily="2" charset="0"/>
              </a:rPr>
              <a:t>DIONNE, C., et autres. </a:t>
            </a:r>
            <a:r>
              <a:rPr lang="fr-CA" sz="800" b="0" i="1" u="none" strike="noStrike" baseline="0">
                <a:solidFill>
                  <a:srgbClr val="000000"/>
                </a:solidFill>
                <a:latin typeface="Raleway" pitchFamily="2" charset="0"/>
              </a:rPr>
              <a:t>Rapport de recherche : résultats de l’Enquête provinciale sur les pratiques inclusives dans les milieux de garde</a:t>
            </a:r>
            <a:r>
              <a:rPr lang="fr-CA" sz="800" b="0" i="0" u="none" strike="noStrike" baseline="0">
                <a:solidFill>
                  <a:srgbClr val="000000"/>
                </a:solidFill>
                <a:latin typeface="Raleway" pitchFamily="2" charset="0"/>
              </a:rPr>
              <a:t>, 2022; PROTECTEUR DU CITOYEN. </a:t>
            </a:r>
            <a:r>
              <a:rPr lang="fr-CA" sz="800" b="0" i="1" u="none" strike="noStrike" baseline="0">
                <a:solidFill>
                  <a:srgbClr val="000000"/>
                </a:solidFill>
                <a:latin typeface="Raleway" pitchFamily="2" charset="0"/>
              </a:rPr>
              <a:t>L’élève avant tout, pour des services éducatifs adaptés aux besoins des élèves en difficulté d’adaptation ou d’apprentissage</a:t>
            </a:r>
            <a:r>
              <a:rPr lang="fr-CA" sz="800" b="0" i="0" u="none" strike="noStrike" baseline="0">
                <a:solidFill>
                  <a:srgbClr val="000000"/>
                </a:solidFill>
                <a:latin typeface="Raleway" pitchFamily="2" charset="0"/>
              </a:rPr>
              <a:t>, 2022. </a:t>
            </a:r>
            <a:endParaRPr lang="fr-CA"/>
          </a:p>
        </p:txBody>
      </p:sp>
      <p:grpSp>
        <p:nvGrpSpPr>
          <p:cNvPr id="20" name="Group 19">
            <a:extLst>
              <a:ext uri="{FF2B5EF4-FFF2-40B4-BE49-F238E27FC236}">
                <a16:creationId xmlns:a16="http://schemas.microsoft.com/office/drawing/2014/main" id="{013E37B0-7AD6-5B1F-81AE-4AA0AAF43C9F}"/>
              </a:ext>
            </a:extLst>
          </p:cNvPr>
          <p:cNvGrpSpPr/>
          <p:nvPr/>
        </p:nvGrpSpPr>
        <p:grpSpPr>
          <a:xfrm>
            <a:off x="905230" y="1927107"/>
            <a:ext cx="10698183" cy="2599941"/>
            <a:chOff x="875772" y="1861296"/>
            <a:chExt cx="10698183" cy="2599941"/>
          </a:xfrm>
        </p:grpSpPr>
        <p:sp>
          <p:nvSpPr>
            <p:cNvPr id="21" name="ZoneTexte 4">
              <a:extLst>
                <a:ext uri="{FF2B5EF4-FFF2-40B4-BE49-F238E27FC236}">
                  <a16:creationId xmlns:a16="http://schemas.microsoft.com/office/drawing/2014/main" id="{5A41C812-03E7-FF2D-69A4-0BC1279DDD28}"/>
                </a:ext>
              </a:extLst>
            </p:cNvPr>
            <p:cNvSpPr txBox="1"/>
            <p:nvPr/>
          </p:nvSpPr>
          <p:spPr>
            <a:xfrm>
              <a:off x="1105537" y="2008457"/>
              <a:ext cx="5208219" cy="2452659"/>
            </a:xfrm>
            <a:prstGeom prst="rect">
              <a:avLst/>
            </a:prstGeom>
            <a:noFill/>
          </p:spPr>
          <p:txBody>
            <a:bodyPr wrap="square">
              <a:spAutoFit/>
            </a:bodyPr>
            <a:lstStyle/>
            <a:p>
              <a:pPr>
                <a:lnSpc>
                  <a:spcPts val="2250"/>
                </a:lnSpc>
              </a:pPr>
              <a:r>
                <a:rPr lang="fr-CA" sz="4400" b="1" i="0" u="none" strike="noStrike" baseline="0" dirty="0">
                  <a:solidFill>
                    <a:srgbClr val="4A8371"/>
                  </a:solidFill>
                  <a:latin typeface="Arial" panose="020B0604020202020204" pitchFamily="34" charset="0"/>
                  <a:cs typeface="Arial" panose="020B0604020202020204" pitchFamily="34" charset="0"/>
                </a:rPr>
                <a:t>40</a:t>
              </a:r>
              <a:r>
                <a:rPr lang="fr-CA" sz="4400" b="1" i="0" u="none" strike="noStrike" spc="-300" baseline="0" dirty="0">
                  <a:solidFill>
                    <a:srgbClr val="4A8371"/>
                  </a:solidFill>
                  <a:latin typeface="Arial" panose="020B0604020202020204" pitchFamily="34" charset="0"/>
                  <a:cs typeface="Arial" panose="020B0604020202020204" pitchFamily="34" charset="0"/>
                </a:rPr>
                <a:t> </a:t>
              </a:r>
              <a:r>
                <a:rPr lang="fr-CA" sz="4400" b="1" i="0" u="none" strike="noStrike" baseline="0" dirty="0">
                  <a:solidFill>
                    <a:srgbClr val="4A8371"/>
                  </a:solidFill>
                  <a:latin typeface="Arial" panose="020B0604020202020204" pitchFamily="34" charset="0"/>
                  <a:cs typeface="Arial" panose="020B0604020202020204" pitchFamily="34" charset="0"/>
                </a:rPr>
                <a:t>%</a:t>
              </a:r>
              <a:r>
                <a:rPr lang="fr-CA" sz="2400" b="1" i="0" u="none" strike="noStrike" spc="-150" baseline="0" dirty="0">
                  <a:solidFill>
                    <a:srgbClr val="4A8371"/>
                  </a:solidFill>
                  <a:latin typeface="Arial" panose="020B0604020202020204" pitchFamily="34" charset="0"/>
                  <a:cs typeface="Arial" panose="020B0604020202020204" pitchFamily="34" charset="0"/>
                </a:rPr>
                <a:t> </a:t>
              </a:r>
              <a:r>
                <a:rPr lang="en-CA" b="1" dirty="0">
                  <a:solidFill>
                    <a:srgbClr val="4A8371"/>
                  </a:solidFill>
                  <a:latin typeface="Raleway ExtraBold" panose="020B0003030101060003" pitchFamily="34" charset="0"/>
                </a:rPr>
                <a:t>des parents participant </a:t>
              </a:r>
              <a:r>
                <a:rPr lang="en-CA" dirty="0">
                  <a:effectLst/>
                  <a:latin typeface="Raleway Medium" panose="020B0503030101060003" pitchFamily="34" charset="77"/>
                </a:rPr>
                <a:t>à </a:t>
              </a:r>
              <a:r>
                <a:rPr lang="en-CA" dirty="0" err="1">
                  <a:effectLst/>
                  <a:latin typeface="Raleway Medium" panose="020B0503030101060003" pitchFamily="34" charset="77"/>
                </a:rPr>
                <a:t>l’Enquête</a:t>
              </a:r>
              <a:r>
                <a:rPr lang="en-CA" dirty="0">
                  <a:effectLst/>
                  <a:latin typeface="Raleway Medium" panose="020B0503030101060003" pitchFamily="34" charset="77"/>
                </a:rPr>
                <a:t> </a:t>
              </a:r>
              <a:r>
                <a:rPr lang="en-CA" dirty="0" err="1">
                  <a:effectLst/>
                  <a:latin typeface="Raleway Medium" panose="020B0503030101060003" pitchFamily="34" charset="77"/>
                </a:rPr>
                <a:t>provinciale</a:t>
              </a:r>
              <a:r>
                <a:rPr lang="en-CA" dirty="0">
                  <a:effectLst/>
                  <a:latin typeface="Raleway Medium" panose="020B0503030101060003" pitchFamily="34" charset="77"/>
                </a:rPr>
                <a:t> sur les pratiques </a:t>
              </a:r>
              <a:r>
                <a:rPr lang="en-CA" dirty="0" err="1">
                  <a:effectLst/>
                  <a:latin typeface="Raleway Medium" panose="020B0503030101060003" pitchFamily="34" charset="77"/>
                </a:rPr>
                <a:t>inclusives</a:t>
              </a:r>
              <a:r>
                <a:rPr lang="en-CA" dirty="0">
                  <a:effectLst/>
                  <a:latin typeface="Raleway Medium" panose="020B0503030101060003" pitchFamily="34" charset="77"/>
                </a:rPr>
                <a:t> dans les milieux de </a:t>
              </a:r>
              <a:r>
                <a:rPr lang="en-CA" dirty="0" err="1">
                  <a:effectLst/>
                  <a:latin typeface="Raleway Medium" panose="020B0503030101060003" pitchFamily="34" charset="77"/>
                </a:rPr>
                <a:t>garde</a:t>
              </a:r>
              <a:r>
                <a:rPr lang="en-CA" dirty="0">
                  <a:effectLst/>
                  <a:latin typeface="Raleway Medium" panose="020B0503030101060003" pitchFamily="34" charset="77"/>
                </a:rPr>
                <a:t> </a:t>
              </a:r>
              <a:r>
                <a:rPr lang="en-CA" dirty="0" err="1">
                  <a:effectLst/>
                  <a:latin typeface="Raleway Medium" panose="020B0503030101060003" pitchFamily="34" charset="77"/>
                </a:rPr>
                <a:t>ont</a:t>
              </a:r>
              <a:r>
                <a:rPr lang="en-CA" dirty="0">
                  <a:effectLst/>
                  <a:latin typeface="Raleway Medium" panose="020B0503030101060003" pitchFamily="34" charset="77"/>
                </a:rPr>
                <a:t> </a:t>
              </a:r>
              <a:r>
                <a:rPr lang="en-CA" dirty="0" err="1">
                  <a:effectLst/>
                  <a:latin typeface="Raleway Medium" panose="020B0503030101060003" pitchFamily="34" charset="77"/>
                </a:rPr>
                <a:t>eu</a:t>
              </a:r>
              <a:r>
                <a:rPr lang="en-CA" b="1" dirty="0">
                  <a:effectLst/>
                  <a:latin typeface="Raleway" panose="020B0003030101060003" pitchFamily="34" charset="0"/>
                </a:rPr>
                <a:t> </a:t>
              </a:r>
              <a:r>
                <a:rPr lang="en-CA" b="1" dirty="0" err="1">
                  <a:solidFill>
                    <a:srgbClr val="4B8372"/>
                  </a:solidFill>
                  <a:latin typeface="Raleway ExtraBold" panose="020B0003030101060003" pitchFamily="34" charset="0"/>
                </a:rPr>
                <a:t>recours</a:t>
              </a:r>
              <a:r>
                <a:rPr lang="en-CA" b="1" dirty="0">
                  <a:solidFill>
                    <a:srgbClr val="4B8372"/>
                  </a:solidFill>
                  <a:latin typeface="Raleway ExtraBold" panose="020B0003030101060003" pitchFamily="34" charset="0"/>
                </a:rPr>
                <a:t> au </a:t>
              </a:r>
              <a:r>
                <a:rPr lang="en-CA" b="1" dirty="0" err="1">
                  <a:solidFill>
                    <a:srgbClr val="4B8372"/>
                  </a:solidFill>
                  <a:latin typeface="Raleway ExtraBold" panose="020B0003030101060003" pitchFamily="34" charset="0"/>
                </a:rPr>
                <a:t>réseau</a:t>
              </a:r>
              <a:r>
                <a:rPr lang="en-CA" b="1" dirty="0">
                  <a:solidFill>
                    <a:srgbClr val="4B8372"/>
                  </a:solidFill>
                  <a:latin typeface="Raleway ExtraBold" panose="020B0003030101060003" pitchFamily="34" charset="0"/>
                </a:rPr>
                <a:t> </a:t>
              </a:r>
              <a:r>
                <a:rPr lang="en-CA" b="1" dirty="0" err="1">
                  <a:solidFill>
                    <a:srgbClr val="4B8372"/>
                  </a:solidFill>
                  <a:latin typeface="Raleway ExtraBold" panose="020B0003030101060003" pitchFamily="34" charset="0"/>
                </a:rPr>
                <a:t>privé</a:t>
              </a:r>
              <a:r>
                <a:rPr lang="en-CA" b="1" dirty="0">
                  <a:solidFill>
                    <a:srgbClr val="4B8372"/>
                  </a:solidFill>
                  <a:latin typeface="Raleway ExtraBold" panose="020B0003030101060003" pitchFamily="34" charset="0"/>
                </a:rPr>
                <a:t> </a:t>
              </a:r>
              <a:r>
                <a:rPr lang="en-CA" dirty="0">
                  <a:effectLst/>
                  <a:latin typeface="Raleway Medium" panose="020B0503030101060003" pitchFamily="34" charset="77"/>
                </a:rPr>
                <a:t>pour </a:t>
              </a:r>
              <a:r>
                <a:rPr lang="en-CA" dirty="0" err="1">
                  <a:latin typeface="Raleway Medium" panose="020B0503030101060003" pitchFamily="34" charset="77"/>
                </a:rPr>
                <a:t>obtenir</a:t>
              </a:r>
              <a:r>
                <a:rPr lang="en-CA" dirty="0">
                  <a:latin typeface="Raleway Medium" panose="020B0503030101060003" pitchFamily="34" charset="77"/>
                </a:rPr>
                <a:t> </a:t>
              </a:r>
            </a:p>
            <a:p>
              <a:pPr>
                <a:lnSpc>
                  <a:spcPts val="2250"/>
                </a:lnSpc>
              </a:pPr>
              <a:r>
                <a:rPr lang="en-CA" dirty="0">
                  <a:latin typeface="Raleway Medium" panose="020B0503030101060003" pitchFamily="34" charset="77"/>
                </a:rPr>
                <a:t>le </a:t>
              </a:r>
              <a:r>
                <a:rPr lang="en-CA" b="1" dirty="0">
                  <a:solidFill>
                    <a:srgbClr val="4B8372"/>
                  </a:solidFill>
                  <a:effectLst/>
                  <a:latin typeface="Raleway ExtraBold" panose="020B0003030101060003" pitchFamily="34" charset="0"/>
                </a:rPr>
                <a:t>rapport </a:t>
              </a:r>
              <a:r>
                <a:rPr lang="en-CA" b="1" dirty="0" err="1">
                  <a:solidFill>
                    <a:srgbClr val="4B8372"/>
                  </a:solidFill>
                  <a:effectLst/>
                  <a:latin typeface="Raleway ExtraBold" panose="020B0003030101060003" pitchFamily="34" charset="0"/>
                </a:rPr>
                <a:t>requis</a:t>
              </a:r>
              <a:r>
                <a:rPr lang="en-CA" b="1" dirty="0">
                  <a:solidFill>
                    <a:srgbClr val="84B598"/>
                  </a:solidFill>
                  <a:effectLst/>
                  <a:latin typeface="Raleway" panose="020B0003030101060003" pitchFamily="34" charset="0"/>
                </a:rPr>
                <a:t> </a:t>
              </a:r>
              <a:r>
                <a:rPr lang="en-CA" dirty="0">
                  <a:effectLst/>
                  <a:latin typeface="Raleway Medium" panose="020B0503030101060003" pitchFamily="34" charset="77"/>
                </a:rPr>
                <a:t>dans le cadre </a:t>
              </a:r>
              <a:br>
                <a:rPr lang="en-CA" dirty="0">
                  <a:effectLst/>
                  <a:latin typeface="Raleway Medium" panose="020B0503030101060003" pitchFamily="34" charset="77"/>
                </a:rPr>
              </a:br>
              <a:r>
                <a:rPr lang="en-CA" dirty="0">
                  <a:effectLst/>
                  <a:latin typeface="Raleway Medium" panose="020B0503030101060003" pitchFamily="34" charset="77"/>
                </a:rPr>
                <a:t>de </a:t>
              </a:r>
              <a:r>
                <a:rPr lang="en-CA" dirty="0" err="1">
                  <a:effectLst/>
                  <a:latin typeface="Raleway Medium" panose="020B0503030101060003" pitchFamily="34" charset="77"/>
                </a:rPr>
                <a:t>leur</a:t>
              </a:r>
              <a:r>
                <a:rPr lang="en-CA" dirty="0">
                  <a:effectLst/>
                  <a:latin typeface="Raleway Medium" panose="020B0503030101060003" pitchFamily="34" charset="77"/>
                </a:rPr>
                <a:t> </a:t>
              </a:r>
              <a:r>
                <a:rPr lang="en-CA" dirty="0" err="1">
                  <a:effectLst/>
                  <a:latin typeface="Raleway Medium" panose="020B0503030101060003" pitchFamily="34" charset="77"/>
                </a:rPr>
                <a:t>demande</a:t>
              </a:r>
              <a:r>
                <a:rPr lang="en-CA" dirty="0">
                  <a:effectLst/>
                  <a:latin typeface="Raleway Medium" panose="020B0503030101060003" pitchFamily="34" charset="77"/>
                </a:rPr>
                <a:t> pour </a:t>
              </a:r>
              <a:r>
                <a:rPr lang="en-CA" dirty="0" err="1">
                  <a:effectLst/>
                  <a:latin typeface="Raleway Medium" panose="020B0503030101060003" pitchFamily="34" charset="77"/>
                </a:rPr>
                <a:t>l’</a:t>
              </a:r>
              <a:r>
                <a:rPr lang="en-CA" b="1" dirty="0" err="1">
                  <a:solidFill>
                    <a:srgbClr val="4B8372"/>
                  </a:solidFill>
                  <a:effectLst/>
                  <a:latin typeface="Raleway ExtraBold" panose="020B0003030101060003" pitchFamily="34" charset="0"/>
                </a:rPr>
                <a:t>Allocation</a:t>
              </a:r>
              <a:r>
                <a:rPr lang="en-CA" b="1" dirty="0">
                  <a:solidFill>
                    <a:srgbClr val="4B8372"/>
                  </a:solidFill>
                  <a:effectLst/>
                  <a:latin typeface="Raleway ExtraBold" panose="020B0003030101060003" pitchFamily="34" charset="0"/>
                </a:rPr>
                <a:t> pour </a:t>
              </a:r>
              <a:r>
                <a:rPr lang="en-CA" b="1" dirty="0" err="1">
                  <a:solidFill>
                    <a:srgbClr val="4B8372"/>
                  </a:solidFill>
                  <a:effectLst/>
                  <a:latin typeface="Raleway ExtraBold" panose="020B0003030101060003" pitchFamily="34" charset="0"/>
                </a:rPr>
                <a:t>l’intégration</a:t>
              </a:r>
              <a:r>
                <a:rPr lang="en-CA" b="1" dirty="0">
                  <a:solidFill>
                    <a:srgbClr val="4B8372"/>
                  </a:solidFill>
                  <a:effectLst/>
                  <a:latin typeface="Raleway ExtraBold" panose="020B0003030101060003" pitchFamily="34" charset="0"/>
                </a:rPr>
                <a:t> </a:t>
              </a:r>
              <a:r>
                <a:rPr lang="en-CA" b="1" dirty="0" err="1">
                  <a:solidFill>
                    <a:srgbClr val="4B8372"/>
                  </a:solidFill>
                  <a:effectLst/>
                  <a:latin typeface="Raleway ExtraBold" panose="020B0003030101060003" pitchFamily="34" charset="0"/>
                </a:rPr>
                <a:t>en</a:t>
              </a:r>
              <a:r>
                <a:rPr lang="en-CA" b="1" dirty="0">
                  <a:solidFill>
                    <a:srgbClr val="4B8372"/>
                  </a:solidFill>
                  <a:effectLst/>
                  <a:latin typeface="Raleway ExtraBold" panose="020B0003030101060003" pitchFamily="34" charset="0"/>
                </a:rPr>
                <a:t> service de </a:t>
              </a:r>
              <a:r>
                <a:rPr lang="en-CA" b="1" dirty="0" err="1">
                  <a:solidFill>
                    <a:srgbClr val="4B8372"/>
                  </a:solidFill>
                  <a:effectLst/>
                  <a:latin typeface="Raleway ExtraBold" panose="020B0003030101060003" pitchFamily="34" charset="0"/>
                </a:rPr>
                <a:t>garde</a:t>
              </a:r>
              <a:r>
                <a:rPr lang="en-CA" b="1" dirty="0">
                  <a:solidFill>
                    <a:srgbClr val="84B598"/>
                  </a:solidFill>
                  <a:effectLst/>
                  <a:latin typeface="Raleway ExtraBold" panose="020B0003030101060003" pitchFamily="34" charset="0"/>
                </a:rPr>
                <a:t> </a:t>
              </a:r>
              <a:r>
                <a:rPr lang="en-CA" dirty="0">
                  <a:effectLst/>
                  <a:latin typeface="Raleway Medium" panose="020B0503030101060003" pitchFamily="34" charset="77"/>
                </a:rPr>
                <a:t>(AIEH)*.</a:t>
              </a:r>
            </a:p>
            <a:p>
              <a:pPr>
                <a:lnSpc>
                  <a:spcPts val="2460"/>
                </a:lnSpc>
              </a:pPr>
              <a:endParaRPr lang="fr-CA" dirty="0">
                <a:latin typeface="Raleway" pitchFamily="2" charset="0"/>
              </a:endParaRPr>
            </a:p>
          </p:txBody>
        </p:sp>
        <p:sp>
          <p:nvSpPr>
            <p:cNvPr id="22" name="ZoneTexte 10">
              <a:extLst>
                <a:ext uri="{FF2B5EF4-FFF2-40B4-BE49-F238E27FC236}">
                  <a16:creationId xmlns:a16="http://schemas.microsoft.com/office/drawing/2014/main" id="{68EC1C57-6AC8-C477-8672-48390B845990}"/>
                </a:ext>
              </a:extLst>
            </p:cNvPr>
            <p:cNvSpPr txBox="1"/>
            <p:nvPr/>
          </p:nvSpPr>
          <p:spPr>
            <a:xfrm>
              <a:off x="6685557" y="2008578"/>
              <a:ext cx="4888398" cy="2452659"/>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42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B8372"/>
                  </a:solidFill>
                  <a:effectLst/>
                  <a:latin typeface="Raleway ExtraBold" panose="020B0003030101060003" pitchFamily="34" charset="0"/>
                </a:rPr>
                <a:t>des parents </a:t>
              </a:r>
              <a:r>
                <a:rPr lang="en-CA" b="1" err="1">
                  <a:solidFill>
                    <a:srgbClr val="4B8372"/>
                  </a:solidFill>
                  <a:effectLst/>
                  <a:latin typeface="Raleway ExtraBold" panose="020B0003030101060003" pitchFamily="34" charset="0"/>
                </a:rPr>
                <a:t>d’enfants</a:t>
              </a:r>
              <a:r>
                <a:rPr lang="en-CA" b="1">
                  <a:solidFill>
                    <a:srgbClr val="4B8372"/>
                  </a:solidFill>
                  <a:effectLst/>
                  <a:latin typeface="Raleway ExtraBold" panose="020B0003030101060003" pitchFamily="34" charset="0"/>
                </a:rPr>
                <a:t> </a:t>
              </a:r>
              <a:r>
                <a:rPr lang="en-CA" b="1" err="1">
                  <a:solidFill>
                    <a:srgbClr val="4B8372"/>
                  </a:solidFill>
                  <a:effectLst/>
                  <a:latin typeface="Raleway ExtraBold" panose="020B0003030101060003" pitchFamily="34" charset="0"/>
                </a:rPr>
                <a:t>en</a:t>
              </a:r>
              <a:r>
                <a:rPr lang="en-CA" b="1">
                  <a:solidFill>
                    <a:srgbClr val="4B8372"/>
                  </a:solidFill>
                  <a:effectLst/>
                  <a:latin typeface="Raleway ExtraBold" panose="020B0003030101060003" pitchFamily="34" charset="0"/>
                </a:rPr>
                <a:t> milieu </a:t>
              </a:r>
              <a:r>
                <a:rPr lang="en-CA" b="1" err="1">
                  <a:solidFill>
                    <a:srgbClr val="4B8372"/>
                  </a:solidFill>
                  <a:effectLst/>
                  <a:latin typeface="Raleway ExtraBold" panose="020B0003030101060003" pitchFamily="34" charset="0"/>
                </a:rPr>
                <a:t>scolaire</a:t>
              </a:r>
              <a:r>
                <a:rPr lang="en-CA" b="1">
                  <a:solidFill>
                    <a:srgbClr val="4B8372"/>
                  </a:solidFill>
                  <a:effectLst/>
                  <a:latin typeface="Raleway ExtraBold" panose="020B0003030101060003" pitchFamily="34" charset="0"/>
                </a:rPr>
                <a:t>, qui </a:t>
              </a:r>
              <a:r>
                <a:rPr lang="en-CA" b="1" err="1">
                  <a:solidFill>
                    <a:srgbClr val="4B8372"/>
                  </a:solidFill>
                  <a:effectLst/>
                  <a:latin typeface="Raleway ExtraBold" panose="020B0003030101060003" pitchFamily="34" charset="0"/>
                </a:rPr>
                <a:t>ont</a:t>
              </a:r>
              <a:r>
                <a:rPr lang="en-CA" b="1">
                  <a:solidFill>
                    <a:srgbClr val="4B8372"/>
                  </a:solidFill>
                  <a:effectLst/>
                  <a:latin typeface="Raleway ExtraBold" panose="020B0003030101060003" pitchFamily="34" charset="0"/>
                </a:rPr>
                <a:t> </a:t>
              </a:r>
              <a:r>
                <a:rPr lang="en-CA" b="1" err="1">
                  <a:solidFill>
                    <a:srgbClr val="4B8372"/>
                  </a:solidFill>
                  <a:effectLst/>
                  <a:latin typeface="Raleway ExtraBold" panose="020B0003030101060003" pitchFamily="34" charset="0"/>
                </a:rPr>
                <a:t>répondu</a:t>
              </a:r>
              <a:r>
                <a:rPr lang="en-CA" b="1">
                  <a:solidFill>
                    <a:srgbClr val="4B8372"/>
                  </a:solidFill>
                  <a:effectLst/>
                  <a:latin typeface="Raleway ExtraBold" panose="020B0003030101060003" pitchFamily="34" charset="0"/>
                </a:rPr>
                <a:t> à </a:t>
              </a:r>
              <a:r>
                <a:rPr lang="en-CA" b="1" err="1">
                  <a:solidFill>
                    <a:srgbClr val="4B8372"/>
                  </a:solidFill>
                  <a:effectLst/>
                  <a:latin typeface="Raleway ExtraBold" panose="020B0003030101060003" pitchFamily="34" charset="0"/>
                </a:rPr>
                <a:t>l’appel</a:t>
              </a:r>
              <a:r>
                <a:rPr lang="en-CA" b="1">
                  <a:solidFill>
                    <a:srgbClr val="4B8372"/>
                  </a:solidFill>
                  <a:effectLst/>
                  <a:latin typeface="Raleway ExtraBold" panose="020B0003030101060003" pitchFamily="34" charset="0"/>
                </a:rPr>
                <a:t> à </a:t>
              </a:r>
              <a:r>
                <a:rPr lang="en-CA" b="1" err="1">
                  <a:solidFill>
                    <a:srgbClr val="4B8372"/>
                  </a:solidFill>
                  <a:effectLst/>
                  <a:latin typeface="Raleway ExtraBold" panose="020B0003030101060003" pitchFamily="34" charset="0"/>
                </a:rPr>
                <a:t>témoignage</a:t>
              </a:r>
              <a:r>
                <a:rPr lang="en-CA" b="1">
                  <a:solidFill>
                    <a:srgbClr val="4B8372"/>
                  </a:solidFill>
                  <a:effectLst/>
                  <a:latin typeface="Raleway ExtraBold" panose="020B0003030101060003" pitchFamily="34" charset="0"/>
                </a:rPr>
                <a:t> </a:t>
              </a:r>
              <a:r>
                <a:rPr lang="en-CA">
                  <a:effectLst/>
                  <a:latin typeface="Raleway Medium" panose="020B0503030101060003" pitchFamily="34" charset="77"/>
                </a:rPr>
                <a:t>du </a:t>
              </a:r>
              <a:r>
                <a:rPr lang="en-CA" err="1">
                  <a:effectLst/>
                  <a:latin typeface="Raleway Medium" panose="020B0503030101060003" pitchFamily="34" charset="77"/>
                </a:rPr>
                <a:t>Protecteur</a:t>
              </a:r>
              <a:r>
                <a:rPr lang="en-CA">
                  <a:effectLst/>
                  <a:latin typeface="Raleway Medium" panose="020B0503030101060003" pitchFamily="34" charset="77"/>
                </a:rPr>
                <a:t> du </a:t>
              </a:r>
              <a:r>
                <a:rPr lang="en-CA" err="1">
                  <a:effectLst/>
                  <a:latin typeface="Raleway Medium" panose="020B0503030101060003" pitchFamily="34" charset="77"/>
                </a:rPr>
                <a:t>citoyen</a:t>
              </a:r>
              <a:r>
                <a:rPr lang="en-CA">
                  <a:effectLst/>
                  <a:latin typeface="Raleway Medium" panose="020B0503030101060003" pitchFamily="34" charset="77"/>
                </a:rPr>
                <a:t>, </a:t>
              </a:r>
              <a:r>
                <a:rPr lang="en-CA" err="1">
                  <a:effectLst/>
                  <a:latin typeface="Raleway Medium" panose="020B0503030101060003" pitchFamily="34" charset="77"/>
                </a:rPr>
                <a:t>ont</a:t>
              </a:r>
              <a:r>
                <a:rPr lang="en-CA">
                  <a:effectLst/>
                  <a:latin typeface="Raleway Medium" panose="020B0503030101060003" pitchFamily="34" charset="77"/>
                </a:rPr>
                <a:t> </a:t>
              </a:r>
              <a:r>
                <a:rPr lang="en-CA" err="1">
                  <a:effectLst/>
                  <a:latin typeface="Raleway Medium" panose="020B0503030101060003" pitchFamily="34" charset="77"/>
                </a:rPr>
                <a:t>eu</a:t>
              </a:r>
              <a:r>
                <a:rPr lang="en-CA" b="1">
                  <a:effectLst/>
                  <a:latin typeface="Raleway" panose="020B0003030101060003" pitchFamily="34" charset="0"/>
                </a:rPr>
                <a:t> </a:t>
              </a:r>
              <a:r>
                <a:rPr lang="en-CA" b="1" err="1">
                  <a:solidFill>
                    <a:srgbClr val="4B8372"/>
                  </a:solidFill>
                  <a:latin typeface="Raleway ExtraBold" panose="020B0003030101060003" pitchFamily="34" charset="0"/>
                </a:rPr>
                <a:t>recours</a:t>
              </a:r>
              <a:r>
                <a:rPr lang="en-CA" b="1">
                  <a:solidFill>
                    <a:srgbClr val="4B8372"/>
                  </a:solidFill>
                  <a:latin typeface="Raleway ExtraBold" panose="020B0003030101060003" pitchFamily="34" charset="0"/>
                </a:rPr>
                <a:t> au </a:t>
              </a:r>
              <a:r>
                <a:rPr lang="en-CA" b="1" err="1">
                  <a:solidFill>
                    <a:srgbClr val="4B8372"/>
                  </a:solidFill>
                  <a:latin typeface="Raleway ExtraBold" panose="020B0003030101060003" pitchFamily="34" charset="0"/>
                </a:rPr>
                <a:t>privé</a:t>
              </a:r>
              <a:r>
                <a:rPr lang="en-CA" b="1">
                  <a:solidFill>
                    <a:srgbClr val="4B8372"/>
                  </a:solidFill>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avoir</a:t>
              </a:r>
              <a:r>
                <a:rPr lang="en-CA">
                  <a:effectLst/>
                  <a:latin typeface="Raleway Medium" panose="020B0503030101060003" pitchFamily="34" charset="77"/>
                </a:rPr>
                <a:t> des</a:t>
              </a:r>
              <a:r>
                <a:rPr lang="en-CA">
                  <a:solidFill>
                    <a:srgbClr val="84B598"/>
                  </a:solidFill>
                  <a:effectLst/>
                  <a:latin typeface="Raleway Medium" panose="020B0503030101060003" pitchFamily="34" charset="77"/>
                </a:rPr>
                <a:t> </a:t>
              </a:r>
              <a:r>
                <a:rPr lang="en-CA" b="1">
                  <a:solidFill>
                    <a:srgbClr val="4B8372"/>
                  </a:solidFill>
                  <a:effectLst/>
                  <a:latin typeface="Raleway ExtraBold" panose="020B0003030101060003" pitchFamily="34" charset="0"/>
                </a:rPr>
                <a:t>services </a:t>
              </a:r>
              <a:r>
                <a:rPr lang="en-CA" b="1" err="1">
                  <a:solidFill>
                    <a:srgbClr val="4B8372"/>
                  </a:solidFill>
                  <a:effectLst/>
                  <a:latin typeface="Raleway ExtraBold" panose="020B0003030101060003" pitchFamily="34" charset="0"/>
                </a:rPr>
                <a:t>professionnels</a:t>
              </a:r>
              <a:r>
                <a:rPr lang="en-CA" b="1">
                  <a:solidFill>
                    <a:srgbClr val="4B8372"/>
                  </a:solidFill>
                  <a:effectLst/>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leur</a:t>
              </a:r>
              <a:r>
                <a:rPr lang="en-CA">
                  <a:effectLst/>
                  <a:latin typeface="Raleway Medium" panose="020B0503030101060003" pitchFamily="34" charset="77"/>
                </a:rPr>
                <a:t> enfant </a:t>
              </a:r>
              <a:r>
                <a:rPr lang="en-CA" err="1">
                  <a:effectLst/>
                  <a:latin typeface="Raleway Medium" panose="020B0503030101060003" pitchFamily="34" charset="77"/>
                </a:rPr>
                <a:t>présentant</a:t>
              </a:r>
              <a:r>
                <a:rPr lang="en-CA">
                  <a:effectLst/>
                  <a:latin typeface="Raleway Medium" panose="020B0503030101060003" pitchFamily="34" charset="77"/>
                </a:rPr>
                <a:t> des </a:t>
              </a:r>
              <a:r>
                <a:rPr lang="en-CA" err="1">
                  <a:effectLst/>
                  <a:latin typeface="Raleway Medium" panose="020B0503030101060003" pitchFamily="34" charset="77"/>
                </a:rPr>
                <a:t>difficultés</a:t>
              </a:r>
              <a:r>
                <a:rPr lang="en-CA">
                  <a:effectLst/>
                  <a:latin typeface="Raleway Medium" panose="020B0503030101060003" pitchFamily="34" charset="77"/>
                </a:rPr>
                <a:t> </a:t>
              </a:r>
              <a:r>
                <a:rPr lang="en-CA" err="1">
                  <a:effectLst/>
                  <a:latin typeface="Raleway Medium" panose="020B0503030101060003" pitchFamily="34" charset="77"/>
                </a:rPr>
                <a:t>d’adaptation</a:t>
              </a:r>
              <a:r>
                <a:rPr lang="en-CA">
                  <a:effectLst/>
                  <a:latin typeface="Raleway Medium" panose="020B0503030101060003" pitchFamily="34" charset="77"/>
                </a:rPr>
                <a:t> </a:t>
              </a:r>
              <a:r>
                <a:rPr lang="en-CA" err="1">
                  <a:effectLst/>
                  <a:latin typeface="Raleway Medium" panose="020B0503030101060003" pitchFamily="34" charset="77"/>
                </a:rPr>
                <a:t>ou</a:t>
              </a:r>
              <a:r>
                <a:rPr lang="en-CA">
                  <a:effectLst/>
                  <a:latin typeface="Raleway Medium" panose="020B0503030101060003" pitchFamily="34" charset="77"/>
                </a:rPr>
                <a:t> </a:t>
              </a:r>
              <a:r>
                <a:rPr lang="en-CA" err="1">
                  <a:effectLst/>
                  <a:latin typeface="Raleway Medium" panose="020B0503030101060003" pitchFamily="34" charset="77"/>
                </a:rPr>
                <a:t>d’apprentissage</a:t>
              </a:r>
              <a:r>
                <a:rPr lang="en-CA">
                  <a:effectLst/>
                  <a:latin typeface="Raleway Medium" panose="020B0503030101060003" pitchFamily="34" charset="77"/>
                </a:rPr>
                <a:t>.</a:t>
              </a:r>
            </a:p>
            <a:p>
              <a:pPr>
                <a:lnSpc>
                  <a:spcPts val="2460"/>
                </a:lnSpc>
              </a:pPr>
              <a:endParaRPr lang="en-CA" b="1">
                <a:effectLst/>
                <a:latin typeface="Raleway ExtraBold" panose="020B0003030101060003" pitchFamily="34" charset="0"/>
              </a:endParaRPr>
            </a:p>
          </p:txBody>
        </p:sp>
        <p:cxnSp>
          <p:nvCxnSpPr>
            <p:cNvPr id="23" name="Straight Connector 22">
              <a:extLst>
                <a:ext uri="{FF2B5EF4-FFF2-40B4-BE49-F238E27FC236}">
                  <a16:creationId xmlns:a16="http://schemas.microsoft.com/office/drawing/2014/main" id="{C940ACD3-810F-4885-6922-FAD0FDF15A51}"/>
                </a:ext>
              </a:extLst>
            </p:cNvPr>
            <p:cNvCxnSpPr>
              <a:cxnSpLocks/>
            </p:cNvCxnSpPr>
            <p:nvPr/>
          </p:nvCxnSpPr>
          <p:spPr>
            <a:xfrm>
              <a:off x="875772" y="1861296"/>
              <a:ext cx="0" cy="2232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869D91-43A4-96FE-FAD3-652C286EAE0C}"/>
                </a:ext>
              </a:extLst>
            </p:cNvPr>
            <p:cNvCxnSpPr>
              <a:cxnSpLocks/>
            </p:cNvCxnSpPr>
            <p:nvPr/>
          </p:nvCxnSpPr>
          <p:spPr>
            <a:xfrm>
              <a:off x="6410138" y="1898022"/>
              <a:ext cx="0" cy="1843670"/>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7" name="ZoneTexte 7">
            <a:extLst>
              <a:ext uri="{FF2B5EF4-FFF2-40B4-BE49-F238E27FC236}">
                <a16:creationId xmlns:a16="http://schemas.microsoft.com/office/drawing/2014/main" id="{F1EF35FD-5E6E-4302-1EA0-47D42BA3BEC2}"/>
              </a:ext>
            </a:extLst>
          </p:cNvPr>
          <p:cNvSpPr txBox="1"/>
          <p:nvPr/>
        </p:nvSpPr>
        <p:spPr>
          <a:xfrm>
            <a:off x="791905" y="5644057"/>
            <a:ext cx="10404710" cy="492443"/>
          </a:xfrm>
          <a:prstGeom prst="rect">
            <a:avLst/>
          </a:prstGeom>
          <a:noFill/>
        </p:spPr>
        <p:txBody>
          <a:bodyPr wrap="square">
            <a:spAutoFit/>
          </a:bodyPr>
          <a:lstStyle/>
          <a:p>
            <a:r>
              <a:rPr lang="fr-CA" sz="800" b="1" i="0" u="none" strike="noStrike" baseline="0">
                <a:solidFill>
                  <a:srgbClr val="000000"/>
                </a:solidFill>
                <a:latin typeface="Raleway" pitchFamily="2" charset="0"/>
              </a:rPr>
              <a:t>Note : </a:t>
            </a:r>
            <a:r>
              <a:rPr lang="en-CA" sz="800">
                <a:solidFill>
                  <a:srgbClr val="3F3F3F"/>
                </a:solidFill>
                <a:effectLst/>
                <a:latin typeface="Raleway Medium" panose="020B0503030101060003" pitchFamily="34" charset="77"/>
              </a:rPr>
              <a:t>Le nom de </a:t>
            </a:r>
            <a:r>
              <a:rPr lang="en-CA" sz="800" err="1">
                <a:solidFill>
                  <a:srgbClr val="3F3F3F"/>
                </a:solidFill>
                <a:effectLst/>
                <a:latin typeface="Raleway Medium" panose="020B0503030101060003" pitchFamily="34" charset="77"/>
              </a:rPr>
              <a:t>cette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mesure</a:t>
            </a:r>
            <a:r>
              <a:rPr lang="en-CA" sz="800">
                <a:solidFill>
                  <a:srgbClr val="3F3F3F"/>
                </a:solidFill>
                <a:effectLst/>
                <a:latin typeface="Raleway Medium" panose="020B0503030101060003" pitchFamily="34" charset="77"/>
              </a:rPr>
              <a:t> a </a:t>
            </a:r>
            <a:r>
              <a:rPr lang="en-CA" sz="800" err="1">
                <a:solidFill>
                  <a:srgbClr val="3F3F3F"/>
                </a:solidFill>
                <a:effectLst/>
                <a:latin typeface="Raleway Medium" panose="020B0503030101060003" pitchFamily="34" charset="77"/>
              </a:rPr>
              <a:t>été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modifié</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en</a:t>
            </a:r>
            <a:r>
              <a:rPr lang="en-CA" sz="800">
                <a:solidFill>
                  <a:srgbClr val="3F3F3F"/>
                </a:solidFill>
                <a:effectLst/>
                <a:latin typeface="Raleway Medium" panose="020B0503030101060003" pitchFamily="34" charset="77"/>
              </a:rPr>
              <a:t> 2023. </a:t>
            </a:r>
            <a:r>
              <a:rPr lang="en-CA" sz="800" err="1">
                <a:solidFill>
                  <a:srgbClr val="3F3F3F"/>
                </a:solidFill>
                <a:effectLst/>
                <a:latin typeface="Raleway Medium" panose="020B0503030101060003" pitchFamily="34" charset="77"/>
              </a:rPr>
              <a:t>Toutefois</a:t>
            </a:r>
            <a:r>
              <a:rPr lang="en-CA" sz="800">
                <a:solidFill>
                  <a:srgbClr val="3F3F3F"/>
                </a:solidFill>
                <a:effectLst/>
                <a:latin typeface="Raleway Medium" panose="020B0503030101060003" pitchFamily="34" charset="77"/>
              </a:rPr>
              <a:t>, par souci de </a:t>
            </a:r>
            <a:r>
              <a:rPr lang="en-CA" sz="800" err="1">
                <a:solidFill>
                  <a:srgbClr val="3F3F3F"/>
                </a:solidFill>
                <a:effectLst/>
                <a:latin typeface="Raleway Medium" panose="020B0503030101060003" pitchFamily="34" charset="77"/>
              </a:rPr>
              <a:t>cohérence</a:t>
            </a:r>
            <a:r>
              <a:rPr lang="en-CA" sz="800">
                <a:solidFill>
                  <a:srgbClr val="3F3F3F"/>
                </a:solidFill>
                <a:effectLst/>
                <a:latin typeface="Raleway Medium" panose="020B0503030101060003" pitchFamily="34" charset="77"/>
              </a:rPr>
              <a:t>, nous </a:t>
            </a:r>
            <a:r>
              <a:rPr lang="en-CA" sz="800" err="1">
                <a:solidFill>
                  <a:srgbClr val="3F3F3F"/>
                </a:solidFill>
                <a:effectLst/>
                <a:latin typeface="Raleway Medium" panose="020B0503030101060003" pitchFamily="34" charset="77"/>
              </a:rPr>
              <a:t>utilisons</a:t>
            </a:r>
            <a:r>
              <a:rPr lang="en-CA" sz="800">
                <a:solidFill>
                  <a:srgbClr val="3F3F3F"/>
                </a:solidFill>
                <a:effectLst/>
                <a:latin typeface="Raleway Medium" panose="020B0503030101060003" pitchFamily="34" charset="77"/>
              </a:rPr>
              <a:t> le </a:t>
            </a:r>
            <a:r>
              <a:rPr lang="en-CA" sz="800" err="1">
                <a:solidFill>
                  <a:srgbClr val="3F3F3F"/>
                </a:solidFill>
                <a:effectLst/>
                <a:latin typeface="Raleway Medium" panose="020B0503030101060003" pitchFamily="34" charset="77"/>
              </a:rPr>
              <a:t>vocabulaire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employé</a:t>
            </a:r>
            <a:r>
              <a:rPr lang="en-CA" sz="800">
                <a:solidFill>
                  <a:srgbClr val="3F3F3F"/>
                </a:solidFill>
                <a:effectLst/>
                <a:latin typeface="Raleway Medium" panose="020B0503030101060003" pitchFamily="34" charset="77"/>
              </a:rPr>
              <a:t> dans la </a:t>
            </a:r>
            <a:r>
              <a:rPr lang="en-CA" sz="800" err="1">
                <a:solidFill>
                  <a:srgbClr val="3F3F3F"/>
                </a:solidFill>
                <a:effectLst/>
                <a:latin typeface="Raleway Medium" panose="020B0503030101060003" pitchFamily="34" charset="77"/>
              </a:rPr>
              <a:t>référence</a:t>
            </a:r>
            <a:r>
              <a:rPr lang="en-CA" sz="800">
                <a:solidFill>
                  <a:srgbClr val="3F3F3F"/>
                </a:solidFill>
                <a:effectLst/>
                <a:latin typeface="Raleway Medium" panose="020B0503030101060003" pitchFamily="34" charset="77"/>
              </a:rPr>
              <a:t> </a:t>
            </a:r>
            <a:r>
              <a:rPr lang="en-CA" sz="800" err="1">
                <a:solidFill>
                  <a:srgbClr val="3F3F3F"/>
                </a:solidFill>
                <a:effectLst/>
                <a:latin typeface="Raleway Medium" panose="020B0503030101060003" pitchFamily="34" charset="77"/>
              </a:rPr>
              <a:t>consultée</a:t>
            </a:r>
            <a:r>
              <a:rPr lang="en-CA" sz="800">
                <a:solidFill>
                  <a:srgbClr val="3F3F3F"/>
                </a:solidFill>
                <a:effectLst/>
                <a:latin typeface="Raleway Medium" panose="020B0503030101060003" pitchFamily="34" charset="77"/>
              </a:rPr>
              <a:t>.</a:t>
            </a:r>
          </a:p>
          <a:p>
            <a:endParaRPr lang="fr-CA"/>
          </a:p>
        </p:txBody>
      </p:sp>
      <p:sp>
        <p:nvSpPr>
          <p:cNvPr id="11" name="Titre 1">
            <a:extLst>
              <a:ext uri="{FF2B5EF4-FFF2-40B4-BE49-F238E27FC236}">
                <a16:creationId xmlns:a16="http://schemas.microsoft.com/office/drawing/2014/main" id="{BED07AD2-830F-621C-FF2C-70B16512E4F6}"/>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2" name="Straight Connector 11">
            <a:extLst>
              <a:ext uri="{FF2B5EF4-FFF2-40B4-BE49-F238E27FC236}">
                <a16:creationId xmlns:a16="http://schemas.microsoft.com/office/drawing/2014/main" id="{7E6427C9-DAA0-5A44-478B-01232E85A8D2}"/>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117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E52C5E-9612-42D0-79D6-477CD97F2097}"/>
              </a:ext>
            </a:extLst>
          </p:cNvPr>
          <p:cNvSpPr/>
          <p:nvPr/>
        </p:nvSpPr>
        <p:spPr>
          <a:xfrm>
            <a:off x="0" y="13899"/>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F00832B1-1FC0-6276-7678-234F6DC9280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8882535-3E33-5612-C3C2-0C8BF056F50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ZoneTexte 1">
            <a:extLst>
              <a:ext uri="{FF2B5EF4-FFF2-40B4-BE49-F238E27FC236}">
                <a16:creationId xmlns:a16="http://schemas.microsoft.com/office/drawing/2014/main" id="{443D9FBD-869C-ACC5-18F2-5074ABCE7975}"/>
              </a:ext>
            </a:extLst>
          </p:cNvPr>
          <p:cNvSpPr txBox="1"/>
          <p:nvPr/>
        </p:nvSpPr>
        <p:spPr>
          <a:xfrm>
            <a:off x="765925" y="116032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Le recours au privé et la double iniquité</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grpSp>
        <p:nvGrpSpPr>
          <p:cNvPr id="38" name="Group 37">
            <a:extLst>
              <a:ext uri="{FF2B5EF4-FFF2-40B4-BE49-F238E27FC236}">
                <a16:creationId xmlns:a16="http://schemas.microsoft.com/office/drawing/2014/main" id="{6984460F-D8F7-0278-75EE-EC720D02C1A8}"/>
              </a:ext>
            </a:extLst>
          </p:cNvPr>
          <p:cNvGrpSpPr/>
          <p:nvPr/>
        </p:nvGrpSpPr>
        <p:grpSpPr>
          <a:xfrm>
            <a:off x="847699" y="1812252"/>
            <a:ext cx="10592855" cy="1509486"/>
            <a:chOff x="847695" y="4434150"/>
            <a:chExt cx="10592855" cy="1509486"/>
          </a:xfrm>
        </p:grpSpPr>
        <p:sp>
          <p:nvSpPr>
            <p:cNvPr id="34" name="Rounded Rectangle 33">
              <a:extLst>
                <a:ext uri="{FF2B5EF4-FFF2-40B4-BE49-F238E27FC236}">
                  <a16:creationId xmlns:a16="http://schemas.microsoft.com/office/drawing/2014/main" id="{D9783A0C-CA90-4FBF-C8F3-09519D09B929}"/>
                </a:ext>
              </a:extLst>
            </p:cNvPr>
            <p:cNvSpPr/>
            <p:nvPr/>
          </p:nvSpPr>
          <p:spPr>
            <a:xfrm>
              <a:off x="847695" y="4434150"/>
              <a:ext cx="10592855" cy="1509486"/>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1A42AE67-0E4D-9D5D-17D2-14C5E8871DC5}"/>
                </a:ext>
              </a:extLst>
            </p:cNvPr>
            <p:cNvSpPr txBox="1"/>
            <p:nvPr/>
          </p:nvSpPr>
          <p:spPr>
            <a:xfrm>
              <a:off x="1091230" y="4608263"/>
              <a:ext cx="10121412" cy="1253613"/>
            </a:xfrm>
            <a:prstGeom prst="rect">
              <a:avLst/>
            </a:prstGeom>
            <a:noFill/>
          </p:spPr>
          <p:txBody>
            <a:bodyPr wrap="square">
              <a:spAutoFit/>
            </a:bodyPr>
            <a:lstStyle/>
            <a:p>
              <a:pPr>
                <a:lnSpc>
                  <a:spcPts val="2250"/>
                </a:lnSpc>
              </a:pPr>
              <a:r>
                <a:rPr lang="fr-CA" b="1" dirty="0">
                  <a:solidFill>
                    <a:srgbClr val="4A8371"/>
                  </a:solidFill>
                  <a:latin typeface="Raleway ExtraBold" panose="020B0003030101060003" pitchFamily="34" charset="0"/>
                </a:rPr>
                <a:t>Les familles qui n’ont pas les ressources financières pour recourir aux services privés font face à une double iniquité</a:t>
              </a:r>
              <a:r>
                <a:rPr lang="fr-CA" i="0" u="none" strike="noStrike" baseline="0" dirty="0">
                  <a:solidFill>
                    <a:srgbClr val="000000"/>
                  </a:solidFill>
                  <a:latin typeface="Raleway SemiBold" pitchFamily="2" charset="0"/>
                </a:rPr>
                <a:t> : non seulement </a:t>
              </a:r>
              <a:r>
                <a:rPr lang="fr-CA" dirty="0">
                  <a:solidFill>
                    <a:srgbClr val="000000"/>
                  </a:solidFill>
                  <a:latin typeface="Raleway SemiBold" pitchFamily="2" charset="0"/>
                </a:rPr>
                <a:t>ell</a:t>
              </a:r>
              <a:r>
                <a:rPr lang="fr-CA" i="0" u="none" strike="noStrike" baseline="0" dirty="0">
                  <a:solidFill>
                    <a:srgbClr val="000000"/>
                  </a:solidFill>
                  <a:latin typeface="Raleway SemiBold" pitchFamily="2" charset="0"/>
                </a:rPr>
                <a:t>es n’ont pas accès à des services publics en temps opportun, mais elles n’ont pas les moyens de recourir aux services privés, qui sont la seule solution de rechange.</a:t>
              </a:r>
              <a:endParaRPr lang="fr-CA" i="0" u="none" strike="noStrike" baseline="0" dirty="0">
                <a:solidFill>
                  <a:srgbClr val="4A8371"/>
                </a:solidFill>
                <a:latin typeface="Raleway SemiBold" pitchFamily="2" charset="0"/>
              </a:endParaRPr>
            </a:p>
          </p:txBody>
        </p:sp>
      </p:grpSp>
      <p:sp>
        <p:nvSpPr>
          <p:cNvPr id="3" name="ZoneTexte 2">
            <a:extLst>
              <a:ext uri="{FF2B5EF4-FFF2-40B4-BE49-F238E27FC236}">
                <a16:creationId xmlns:a16="http://schemas.microsoft.com/office/drawing/2014/main" id="{A025E8FB-5903-C791-8D4A-F36B3594B5E4}"/>
              </a:ext>
            </a:extLst>
          </p:cNvPr>
          <p:cNvSpPr txBox="1"/>
          <p:nvPr/>
        </p:nvSpPr>
        <p:spPr>
          <a:xfrm>
            <a:off x="838008" y="3746068"/>
            <a:ext cx="10190776" cy="2154436"/>
          </a:xfrm>
          <a:prstGeom prst="rect">
            <a:avLst/>
          </a:prstGeom>
          <a:noFill/>
        </p:spPr>
        <p:txBody>
          <a:bodyPr wrap="square">
            <a:spAutoFit/>
          </a:bodyPr>
          <a:lstStyle/>
          <a:p>
            <a:r>
              <a:rPr lang="fr-CA" sz="2400" b="1" dirty="0">
                <a:solidFill>
                  <a:srgbClr val="000000"/>
                </a:solidFill>
                <a:latin typeface="Raleway" panose="020B0003030101060003" pitchFamily="34" charset="0"/>
              </a:rPr>
              <a:t>Les iniquités territoriales et culturelles</a:t>
            </a:r>
          </a:p>
          <a:p>
            <a:pPr>
              <a:spcBef>
                <a:spcPts val="1200"/>
              </a:spcBef>
            </a:pPr>
            <a:r>
              <a:rPr lang="fr-CA" dirty="0">
                <a:solidFill>
                  <a:srgbClr val="000000"/>
                </a:solidFill>
                <a:latin typeface="Raleway" panose="020B0503030101060003" pitchFamily="34" charset="77"/>
              </a:rPr>
              <a:t>Certains services sont concentrés dans les </a:t>
            </a:r>
            <a:r>
              <a:rPr lang="fr-CA" b="1" dirty="0">
                <a:solidFill>
                  <a:srgbClr val="4A8371"/>
                </a:solidFill>
                <a:latin typeface="Raleway ExtraBold" panose="020B0003030101060003" pitchFamily="34" charset="0"/>
              </a:rPr>
              <a:t>zones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urbaines</a:t>
            </a:r>
            <a:r>
              <a:rPr lang="fr-CA" dirty="0">
                <a:solidFill>
                  <a:srgbClr val="000000"/>
                </a:solidFill>
                <a:latin typeface="Raleway" panose="020B0503030101060003" pitchFamily="34" charset="77"/>
              </a:rPr>
              <a:t>. Une famille vivant dans une région éloignée pourrait ainsi avoir à se déplacer plusieurs heures pour rencontrer des spécialistes.</a:t>
            </a:r>
          </a:p>
          <a:p>
            <a:pPr>
              <a:spcBef>
                <a:spcPts val="1200"/>
              </a:spcBef>
            </a:pPr>
            <a:r>
              <a:rPr lang="fr-CA" dirty="0">
                <a:solidFill>
                  <a:srgbClr val="000000"/>
                </a:solidFill>
                <a:latin typeface="Raleway" panose="020B0503030101060003" pitchFamily="34" charset="77"/>
              </a:rPr>
              <a:t>Des </a:t>
            </a:r>
            <a:r>
              <a:rPr lang="fr-CA" b="1" dirty="0">
                <a:solidFill>
                  <a:srgbClr val="4A8371"/>
                </a:solidFill>
                <a:latin typeface="Raleway ExtraBold" panose="020B0003030101060003" pitchFamily="34" charset="0"/>
              </a:rPr>
              <a:t>barrières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linguistiques</a:t>
            </a:r>
            <a:r>
              <a:rPr lang="fr-CA" b="1" dirty="0">
                <a:solidFill>
                  <a:srgbClr val="588D7A"/>
                </a:solidFill>
                <a:latin typeface="Raleway" panose="020B0503030101060003" pitchFamily="34" charset="77"/>
              </a:rPr>
              <a:t> </a:t>
            </a:r>
            <a:r>
              <a:rPr lang="fr-CA" b="1" dirty="0">
                <a:solidFill>
                  <a:srgbClr val="4A8371"/>
                </a:solidFill>
                <a:latin typeface="Raleway ExtraBold" panose="020B0003030101060003" pitchFamily="34" charset="0"/>
              </a:rPr>
              <a:t>et culturelles </a:t>
            </a:r>
            <a:r>
              <a:rPr lang="fr-CA" dirty="0">
                <a:solidFill>
                  <a:srgbClr val="000000"/>
                </a:solidFill>
                <a:latin typeface="Raleway" panose="020B0503030101060003" pitchFamily="34" charset="77"/>
              </a:rPr>
              <a:t>s’ajoutent parfois. Les services d’interprète ne sont pas toujours disponibles pour les clientèles allophones, et même pour des clientèles d’expression anglaise.</a:t>
            </a:r>
          </a:p>
        </p:txBody>
      </p:sp>
      <p:sp>
        <p:nvSpPr>
          <p:cNvPr id="11" name="Titre 1">
            <a:extLst>
              <a:ext uri="{FF2B5EF4-FFF2-40B4-BE49-F238E27FC236}">
                <a16:creationId xmlns:a16="http://schemas.microsoft.com/office/drawing/2014/main" id="{3E84EFFE-6DA8-7085-50C7-DBA988E76ED1}"/>
              </a:ext>
            </a:extLst>
          </p:cNvPr>
          <p:cNvSpPr>
            <a:spLocks noGrp="1"/>
          </p:cNvSpPr>
          <p:nvPr>
            <p:ph type="title"/>
          </p:nvPr>
        </p:nvSpPr>
        <p:spPr>
          <a:xfrm>
            <a:off x="770075" y="8885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L’accès aux services du réseau de la santé et des services sociaux (suite) </a:t>
            </a:r>
            <a:br>
              <a:rPr lang="fr-CA" sz="1400" b="1" u="none" strike="noStrike" baseline="0">
                <a:solidFill>
                  <a:srgbClr val="4A8371"/>
                </a:solidFill>
                <a:latin typeface="Raleway SemiBold" panose="020B0503030101060003" pitchFamily="34" charset="77"/>
              </a:rPr>
            </a:br>
            <a:endParaRPr lang="fr-CA" sz="1400" b="1">
              <a:latin typeface="Raleway SemiBold" panose="020B0503030101060003" pitchFamily="34" charset="77"/>
            </a:endParaRPr>
          </a:p>
        </p:txBody>
      </p:sp>
      <p:cxnSp>
        <p:nvCxnSpPr>
          <p:cNvPr id="12" name="Straight Connector 11">
            <a:extLst>
              <a:ext uri="{FF2B5EF4-FFF2-40B4-BE49-F238E27FC236}">
                <a16:creationId xmlns:a16="http://schemas.microsoft.com/office/drawing/2014/main" id="{F875C408-992A-D451-9308-A5273C9F508F}"/>
              </a:ext>
            </a:extLst>
          </p:cNvPr>
          <p:cNvCxnSpPr>
            <a:cxnSpLocks/>
          </p:cNvCxnSpPr>
          <p:nvPr/>
        </p:nvCxnSpPr>
        <p:spPr>
          <a:xfrm>
            <a:off x="877386" y="796631"/>
            <a:ext cx="6110810"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77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4CF80C-566D-560D-D94D-A6BD37F3F788}"/>
              </a:ext>
            </a:extLst>
          </p:cNvPr>
          <p:cNvSpPr/>
          <p:nvPr/>
        </p:nvSpPr>
        <p:spPr>
          <a:xfrm>
            <a:off x="-55002" y="0"/>
            <a:ext cx="12192000" cy="6858001"/>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TextBox 11">
            <a:extLst>
              <a:ext uri="{FF2B5EF4-FFF2-40B4-BE49-F238E27FC236}">
                <a16:creationId xmlns:a16="http://schemas.microsoft.com/office/drawing/2014/main" id="{F7D36EC6-F398-71C2-D63C-3EE96E1D20A2}"/>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37FB8737-30D0-E9EA-C139-3E5D74795D2F}"/>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Rectangle 15">
            <a:extLst>
              <a:ext uri="{FF2B5EF4-FFF2-40B4-BE49-F238E27FC236}">
                <a16:creationId xmlns:a16="http://schemas.microsoft.com/office/drawing/2014/main" id="{67799F42-5C6D-386C-06E9-06EF6F57E333}"/>
              </a:ext>
            </a:extLst>
          </p:cNvPr>
          <p:cNvSpPr/>
          <p:nvPr/>
        </p:nvSpPr>
        <p:spPr>
          <a:xfrm>
            <a:off x="879363" y="676828"/>
            <a:ext cx="10553696" cy="540096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10">
            <a:extLst>
              <a:ext uri="{FF2B5EF4-FFF2-40B4-BE49-F238E27FC236}">
                <a16:creationId xmlns:a16="http://schemas.microsoft.com/office/drawing/2014/main" id="{E5C91864-227C-25AA-C678-C9906C6514A3}"/>
              </a:ext>
            </a:extLst>
          </p:cNvPr>
          <p:cNvSpPr txBox="1"/>
          <p:nvPr/>
        </p:nvSpPr>
        <p:spPr>
          <a:xfrm>
            <a:off x="1341335" y="5640580"/>
            <a:ext cx="9718081"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MINISTÈRE DE LA SANTÉ ET DES SERVICES SOCIAUX. </a:t>
            </a:r>
            <a:r>
              <a:rPr lang="fr-CA" sz="800" b="0" i="1" u="none" strike="noStrike" baseline="0">
                <a:solidFill>
                  <a:srgbClr val="000000"/>
                </a:solidFill>
                <a:latin typeface="Raleway" pitchFamily="2" charset="0"/>
              </a:rPr>
              <a:t>Programme Agir tôt</a:t>
            </a:r>
            <a:r>
              <a:rPr lang="fr-CA" sz="800" b="0" i="0" u="none" strike="noStrike" baseline="0">
                <a:solidFill>
                  <a:srgbClr val="000000"/>
                </a:solidFill>
                <a:latin typeface="Raleway" pitchFamily="2" charset="0"/>
              </a:rPr>
              <a:t>, Données non-publiées, 2023.</a:t>
            </a:r>
            <a:endParaRPr lang="fr-CA"/>
          </a:p>
        </p:txBody>
      </p:sp>
      <p:pic>
        <p:nvPicPr>
          <p:cNvPr id="11" name="Picture 10" descr="A baby leaning on a ledge&#10;&#10;Description automatically generated">
            <a:extLst>
              <a:ext uri="{FF2B5EF4-FFF2-40B4-BE49-F238E27FC236}">
                <a16:creationId xmlns:a16="http://schemas.microsoft.com/office/drawing/2014/main" id="{FAE1600D-5F37-BD69-0439-450AA56BECC9}"/>
              </a:ext>
            </a:extLst>
          </p:cNvPr>
          <p:cNvPicPr>
            <a:picLocks noChangeAspect="1"/>
          </p:cNvPicPr>
          <p:nvPr/>
        </p:nvPicPr>
        <p:blipFill rotWithShape="1">
          <a:blip r:embed="rId4">
            <a:extLst>
              <a:ext uri="{28A0092B-C50C-407E-A947-70E740481C1C}">
                <a14:useLocalDpi xmlns:a14="http://schemas.microsoft.com/office/drawing/2010/main" val="0"/>
              </a:ext>
            </a:extLst>
          </a:blip>
          <a:srcRect l="1" t="11002" r="18035"/>
          <a:stretch/>
        </p:blipFill>
        <p:spPr>
          <a:xfrm>
            <a:off x="3987803" y="666205"/>
            <a:ext cx="7445256" cy="5400964"/>
          </a:xfrm>
          <a:prstGeom prst="rect">
            <a:avLst/>
          </a:prstGeom>
        </p:spPr>
      </p:pic>
      <p:sp>
        <p:nvSpPr>
          <p:cNvPr id="5" name="ZoneTexte 4">
            <a:extLst>
              <a:ext uri="{FF2B5EF4-FFF2-40B4-BE49-F238E27FC236}">
                <a16:creationId xmlns:a16="http://schemas.microsoft.com/office/drawing/2014/main" id="{64CB6AFE-5355-E134-E3D7-64872D23B137}"/>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41335" y="1762253"/>
            <a:ext cx="5889198" cy="2792496"/>
          </a:xfrm>
          <a:prstGeom prst="rect">
            <a:avLst/>
          </a:prstGeom>
          <a:noFill/>
        </p:spPr>
        <p:txBody>
          <a:bodyPr wrap="square">
            <a:spAutoFit/>
          </a:bodyPr>
          <a:lstStyle/>
          <a:p>
            <a:pPr>
              <a:lnSpc>
                <a:spcPts val="2250"/>
              </a:lnSpc>
              <a:spcAft>
                <a:spcPts val="300"/>
              </a:spcAft>
            </a:pPr>
            <a:r>
              <a:rPr lang="fr-CA" b="0" i="0" u="none" strike="noStrike" baseline="0">
                <a:solidFill>
                  <a:srgbClr val="000000"/>
                </a:solidFill>
                <a:latin typeface="Raleway Medium" pitchFamily="2" charset="0"/>
              </a:rPr>
              <a:t>Le programme vise à : </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détecter </a:t>
            </a:r>
            <a:r>
              <a:rPr lang="fr-CA" b="0" i="0" u="none" strike="noStrike" baseline="0">
                <a:solidFill>
                  <a:srgbClr val="000000"/>
                </a:solidFill>
                <a:latin typeface="Raleway Medium" pitchFamily="2" charset="0"/>
              </a:rPr>
              <a:t>le plus tôt possible les écarts potentiels </a:t>
            </a:r>
            <a:br>
              <a:rPr lang="fr-CA">
                <a:solidFill>
                  <a:srgbClr val="000000"/>
                </a:solidFill>
                <a:latin typeface="Raleway Medium" pitchFamily="2" charset="0"/>
              </a:rPr>
            </a:br>
            <a:r>
              <a:rPr lang="fr-CA" b="0" i="0" u="none" strike="noStrike" baseline="0">
                <a:solidFill>
                  <a:srgbClr val="000000"/>
                </a:solidFill>
                <a:latin typeface="Raleway Medium" pitchFamily="2" charset="0"/>
              </a:rPr>
              <a:t>de développement</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établir un portrait </a:t>
            </a:r>
            <a:r>
              <a:rPr lang="fr-CA" b="0" i="0" u="none" strike="noStrike" baseline="0">
                <a:solidFill>
                  <a:srgbClr val="000000"/>
                </a:solidFill>
                <a:latin typeface="Raleway Medium" pitchFamily="2" charset="0"/>
              </a:rPr>
              <a:t>global du développement </a:t>
            </a:r>
            <a:br>
              <a:rPr lang="fr-CA" b="0" i="0" u="none" strike="noStrike" baseline="0">
                <a:solidFill>
                  <a:srgbClr val="000000"/>
                </a:solidFill>
                <a:latin typeface="Raleway Medium" pitchFamily="2" charset="0"/>
              </a:rPr>
            </a:br>
            <a:r>
              <a:rPr lang="fr-CA" b="0" i="0" u="none" strike="noStrike" baseline="0">
                <a:solidFill>
                  <a:srgbClr val="000000"/>
                </a:solidFill>
                <a:latin typeface="Raleway Medium" pitchFamily="2" charset="0"/>
              </a:rPr>
              <a:t>de l’enfant l’orienter rapidement vers les bons services</a:t>
            </a:r>
          </a:p>
          <a:p>
            <a:pPr marL="342900" indent="-342900">
              <a:lnSpc>
                <a:spcPts val="2250"/>
              </a:lnSpc>
              <a:spcBef>
                <a:spcPts val="500"/>
              </a:spcBef>
              <a:spcAft>
                <a:spcPts val="500"/>
              </a:spcAft>
              <a:buClr>
                <a:srgbClr val="4A8371"/>
              </a:buClr>
              <a:buFont typeface="System Font Regular"/>
              <a:buChar char="&gt;"/>
            </a:pPr>
            <a:r>
              <a:rPr lang="fr-CA">
                <a:solidFill>
                  <a:srgbClr val="4A8371"/>
                </a:solidFill>
                <a:latin typeface="Raleway ExtraBold" pitchFamily="2" charset="0"/>
              </a:rPr>
              <a:t>offrir des services </a:t>
            </a:r>
            <a:r>
              <a:rPr lang="fr-CA" b="0" i="0" u="none" strike="noStrike" baseline="0">
                <a:solidFill>
                  <a:srgbClr val="000000"/>
                </a:solidFill>
                <a:latin typeface="Raleway Medium" pitchFamily="2" charset="0"/>
              </a:rPr>
              <a:t>qui répondent aux besoins </a:t>
            </a:r>
            <a:br>
              <a:rPr lang="fr-CA" b="0" i="0" u="none" strike="noStrike" baseline="0">
                <a:solidFill>
                  <a:srgbClr val="000000"/>
                </a:solidFill>
                <a:latin typeface="Raleway Medium" pitchFamily="2" charset="0"/>
              </a:rPr>
            </a:br>
            <a:r>
              <a:rPr lang="fr-CA" b="0" i="0" u="none" strike="noStrike" baseline="0">
                <a:solidFill>
                  <a:srgbClr val="000000"/>
                </a:solidFill>
                <a:latin typeface="Raleway Medium" pitchFamily="2" charset="0"/>
              </a:rPr>
              <a:t>de l’enfant et de sa famille</a:t>
            </a:r>
          </a:p>
        </p:txBody>
      </p:sp>
      <p:sp>
        <p:nvSpPr>
          <p:cNvPr id="12" name="Rectangle 11">
            <a:extLst>
              <a:ext uri="{FF2B5EF4-FFF2-40B4-BE49-F238E27FC236}">
                <a16:creationId xmlns:a16="http://schemas.microsoft.com/office/drawing/2014/main" id="{DAE3F971-7533-2463-95DD-CF0F5A06D716}"/>
              </a:ext>
            </a:extLst>
          </p:cNvPr>
          <p:cNvSpPr/>
          <p:nvPr/>
        </p:nvSpPr>
        <p:spPr>
          <a:xfrm>
            <a:off x="879363" y="666205"/>
            <a:ext cx="10553696" cy="5400964"/>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219855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FDA824-EAF5-4660-217F-D428A7EABBA6}"/>
              </a:ext>
            </a:extLst>
          </p:cNvPr>
          <p:cNvSpPr/>
          <p:nvPr/>
        </p:nvSpPr>
        <p:spPr>
          <a:xfrm>
            <a:off x="0" y="11876"/>
            <a:ext cx="12192000" cy="6858000"/>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16" name="Rectangle 15">
            <a:extLst>
              <a:ext uri="{FF2B5EF4-FFF2-40B4-BE49-F238E27FC236}">
                <a16:creationId xmlns:a16="http://schemas.microsoft.com/office/drawing/2014/main" id="{A156B5C0-5BE1-713E-D2B9-B7D732256D34}"/>
              </a:ext>
            </a:extLst>
          </p:cNvPr>
          <p:cNvSpPr/>
          <p:nvPr/>
        </p:nvSpPr>
        <p:spPr>
          <a:xfrm>
            <a:off x="879363" y="666205"/>
            <a:ext cx="10553696" cy="5400964"/>
          </a:xfrm>
          <a:prstGeom prst="rect">
            <a:avLst/>
          </a:prstGeom>
          <a:solidFill>
            <a:schemeClr val="bg1"/>
          </a:solid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0">
            <a:extLst>
              <a:ext uri="{FF2B5EF4-FFF2-40B4-BE49-F238E27FC236}">
                <a16:creationId xmlns:a16="http://schemas.microsoft.com/office/drawing/2014/main" id="{C0738723-CD11-E9D5-F5D8-91251FB5F761}"/>
              </a:ext>
            </a:extLst>
          </p:cNvPr>
          <p:cNvSpPr txBox="1"/>
          <p:nvPr/>
        </p:nvSpPr>
        <p:spPr>
          <a:xfrm>
            <a:off x="1341335" y="5640580"/>
            <a:ext cx="9718081" cy="215444"/>
          </a:xfrm>
          <a:prstGeom prst="rect">
            <a:avLst/>
          </a:prstGeom>
          <a:noFill/>
        </p:spPr>
        <p:txBody>
          <a:bodyPr wrap="square">
            <a:spAutoFit/>
          </a:bodyPr>
          <a:lstStyle/>
          <a:p>
            <a:r>
              <a:rPr lang="fr-CA" sz="800" b="1" i="0" u="none" strike="noStrike" baseline="0">
                <a:solidFill>
                  <a:srgbClr val="000000"/>
                </a:solidFill>
                <a:latin typeface="Raleway" pitchFamily="2" charset="0"/>
              </a:rPr>
              <a:t>Source : </a:t>
            </a:r>
            <a:r>
              <a:rPr lang="fr-CA" sz="800" b="0" i="0" u="none" strike="noStrike" baseline="0">
                <a:solidFill>
                  <a:srgbClr val="000000"/>
                </a:solidFill>
                <a:latin typeface="Raleway" pitchFamily="2" charset="0"/>
              </a:rPr>
              <a:t>MINISTÈRE DE LA SANTÉ ET DES SERVICES SOCIAUX. </a:t>
            </a:r>
            <a:r>
              <a:rPr lang="fr-CA" sz="800" b="0" i="1" u="none" strike="noStrike" baseline="0">
                <a:solidFill>
                  <a:srgbClr val="000000"/>
                </a:solidFill>
                <a:latin typeface="Raleway" pitchFamily="2" charset="0"/>
              </a:rPr>
              <a:t>Programme Agir tôt</a:t>
            </a:r>
            <a:r>
              <a:rPr lang="fr-CA" sz="800" b="0" i="0" u="none" strike="noStrike" baseline="0">
                <a:solidFill>
                  <a:srgbClr val="000000"/>
                </a:solidFill>
                <a:latin typeface="Raleway" pitchFamily="2" charset="0"/>
              </a:rPr>
              <a:t>, Données non-publiées, 2023.</a:t>
            </a:r>
            <a:endParaRPr lang="fr-CA"/>
          </a:p>
        </p:txBody>
      </p:sp>
      <p:sp>
        <p:nvSpPr>
          <p:cNvPr id="17" name="ZoneTexte 4">
            <a:extLst>
              <a:ext uri="{FF2B5EF4-FFF2-40B4-BE49-F238E27FC236}">
                <a16:creationId xmlns:a16="http://schemas.microsoft.com/office/drawing/2014/main" id="{A4542EDE-4012-AF6E-5C57-FFF830010719}"/>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23547" y="1764328"/>
            <a:ext cx="8734851" cy="1805046"/>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 programme </a:t>
            </a:r>
            <a:r>
              <a:rPr lang="fr-CA" b="1">
                <a:solidFill>
                  <a:srgbClr val="4A8371"/>
                </a:solidFill>
                <a:latin typeface="Raleway" pitchFamily="2" charset="0"/>
              </a:rPr>
              <a:t>renforce l’importance d’intervenir précocement </a:t>
            </a:r>
            <a:r>
              <a:rPr lang="fr-CA" b="0" i="0" u="none" strike="noStrike" baseline="0">
                <a:solidFill>
                  <a:srgbClr val="000000"/>
                </a:solidFill>
                <a:latin typeface="Raleway" pitchFamily="2" charset="0"/>
              </a:rPr>
              <a:t>dans la vie des enfants qui présentent des difficultés ou des retards de développement. </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 programme est </a:t>
            </a:r>
            <a:r>
              <a:rPr lang="fr-CA" b="1">
                <a:solidFill>
                  <a:srgbClr val="4A8371"/>
                </a:solidFill>
                <a:latin typeface="Raleway" pitchFamily="2" charset="0"/>
              </a:rPr>
              <a:t>prometteur</a:t>
            </a:r>
            <a:r>
              <a:rPr lang="fr-CA" b="0" i="0" u="none" strike="noStrike" baseline="0">
                <a:solidFill>
                  <a:srgbClr val="000000"/>
                </a:solidFill>
                <a:latin typeface="Raleway" pitchFamily="2" charset="0"/>
              </a:rPr>
              <a:t> et est accueilli de façon positive</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Les </a:t>
            </a:r>
            <a:r>
              <a:rPr lang="fr-CA" b="1">
                <a:solidFill>
                  <a:srgbClr val="4A8371"/>
                </a:solidFill>
                <a:latin typeface="Raleway" pitchFamily="2" charset="0"/>
              </a:rPr>
              <a:t>conditions</a:t>
            </a:r>
            <a:r>
              <a:rPr lang="fr-CA">
                <a:solidFill>
                  <a:srgbClr val="4A8371"/>
                </a:solidFill>
                <a:latin typeface="Raleway" pitchFamily="2" charset="0"/>
              </a:rPr>
              <a:t> </a:t>
            </a:r>
            <a:r>
              <a:rPr lang="fr-CA" b="1">
                <a:solidFill>
                  <a:srgbClr val="4A8371"/>
                </a:solidFill>
                <a:latin typeface="Raleway" pitchFamily="2" charset="0"/>
              </a:rPr>
              <a:t>pour</a:t>
            </a:r>
            <a:r>
              <a:rPr lang="fr-CA">
                <a:solidFill>
                  <a:srgbClr val="4A8371"/>
                </a:solidFill>
                <a:latin typeface="Raleway" pitchFamily="2" charset="0"/>
              </a:rPr>
              <a:t> </a:t>
            </a:r>
            <a:r>
              <a:rPr lang="fr-CA" b="1">
                <a:solidFill>
                  <a:srgbClr val="4A8371"/>
                </a:solidFill>
                <a:latin typeface="Raleway" pitchFamily="2" charset="0"/>
              </a:rPr>
              <a:t>son</a:t>
            </a:r>
            <a:r>
              <a:rPr lang="fr-CA">
                <a:solidFill>
                  <a:srgbClr val="4A8371"/>
                </a:solidFill>
                <a:latin typeface="Raleway" pitchFamily="2" charset="0"/>
              </a:rPr>
              <a:t> </a:t>
            </a:r>
            <a:r>
              <a:rPr lang="fr-CA" b="1">
                <a:solidFill>
                  <a:srgbClr val="4A8371"/>
                </a:solidFill>
                <a:latin typeface="Raleway" pitchFamily="2" charset="0"/>
              </a:rPr>
              <a:t>déploiement</a:t>
            </a:r>
            <a:r>
              <a:rPr lang="fr-CA">
                <a:solidFill>
                  <a:srgbClr val="4A8371"/>
                </a:solidFill>
                <a:latin typeface="Raleway" pitchFamily="2" charset="0"/>
              </a:rPr>
              <a:t> </a:t>
            </a:r>
            <a:r>
              <a:rPr lang="fr-CA" b="0" i="0" u="none" strike="noStrike" baseline="0">
                <a:solidFill>
                  <a:srgbClr val="000000"/>
                </a:solidFill>
                <a:latin typeface="Raleway" pitchFamily="2" charset="0"/>
              </a:rPr>
              <a:t>optimal ne sont pas en place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partout au Québec. </a:t>
            </a:r>
            <a:endParaRPr lang="fr-CA" sz="2200" b="0" i="0" u="none" strike="noStrike" baseline="0">
              <a:solidFill>
                <a:srgbClr val="000000"/>
              </a:solidFill>
              <a:latin typeface="Raleway" pitchFamily="2" charset="0"/>
            </a:endParaRPr>
          </a:p>
        </p:txBody>
      </p:sp>
      <p:sp>
        <p:nvSpPr>
          <p:cNvPr id="3" name="TextBox 11">
            <a:extLst>
              <a:ext uri="{FF2B5EF4-FFF2-40B4-BE49-F238E27FC236}">
                <a16:creationId xmlns:a16="http://schemas.microsoft.com/office/drawing/2014/main" id="{BFFF1A89-DAA9-4EDF-B18B-76FFA06D6A07}"/>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7D3B6B5E-C2BB-DC12-530D-D5844FA23D24}"/>
              </a:ext>
            </a:extLst>
          </p:cNvPr>
          <p:cNvPicPr>
            <a:picLocks noChangeAspect="1"/>
          </p:cNvPicPr>
          <p:nvPr/>
        </p:nvPicPr>
        <p:blipFill>
          <a:blip r:embed="rId3"/>
          <a:stretch>
            <a:fillRect/>
          </a:stretch>
        </p:blipFill>
        <p:spPr>
          <a:xfrm>
            <a:off x="10626526" y="6511007"/>
            <a:ext cx="814028" cy="205217"/>
          </a:xfrm>
          <a:prstGeom prst="rect">
            <a:avLst/>
          </a:prstGeom>
        </p:spPr>
      </p:pic>
      <p:grpSp>
        <p:nvGrpSpPr>
          <p:cNvPr id="2" name="Group 1">
            <a:extLst>
              <a:ext uri="{FF2B5EF4-FFF2-40B4-BE49-F238E27FC236}">
                <a16:creationId xmlns:a16="http://schemas.microsoft.com/office/drawing/2014/main" id="{6C6FDBD1-12AF-A1AE-E53E-614C73D55EFE}"/>
              </a:ext>
            </a:extLst>
          </p:cNvPr>
          <p:cNvGrpSpPr/>
          <p:nvPr/>
        </p:nvGrpSpPr>
        <p:grpSpPr>
          <a:xfrm>
            <a:off x="1469590" y="3978092"/>
            <a:ext cx="8699339" cy="1790553"/>
            <a:chOff x="1274720" y="3452870"/>
            <a:chExt cx="8699339" cy="1790553"/>
          </a:xfrm>
        </p:grpSpPr>
        <p:sp>
          <p:nvSpPr>
            <p:cNvPr id="5" name="ZoneTexte 4">
              <a:extLst>
                <a:ext uri="{FF2B5EF4-FFF2-40B4-BE49-F238E27FC236}">
                  <a16:creationId xmlns:a16="http://schemas.microsoft.com/office/drawing/2014/main" id="{CDC595B9-5AB0-56E7-7A3D-E630E4D201F2}"/>
                </a:ext>
              </a:extLst>
            </p:cNvPr>
            <p:cNvSpPr txBox="1"/>
            <p:nvPr/>
          </p:nvSpPr>
          <p:spPr>
            <a:xfrm>
              <a:off x="1495782" y="3573029"/>
              <a:ext cx="8478277" cy="1670394"/>
            </a:xfrm>
            <a:prstGeom prst="rect">
              <a:avLst/>
            </a:prstGeom>
            <a:noFill/>
          </p:spPr>
          <p:txBody>
            <a:bodyPr wrap="square">
              <a:spAutoFit/>
            </a:bodyPr>
            <a:lstStyle/>
            <a:p>
              <a:pPr>
                <a:lnSpc>
                  <a:spcPts val="2460"/>
                </a:lnSpc>
              </a:pPr>
              <a:r>
                <a:rPr lang="fr-CA" sz="4400" b="1" i="0" u="none" strike="noStrike" baseline="0">
                  <a:solidFill>
                    <a:srgbClr val="4A8371"/>
                  </a:solidFill>
                  <a:latin typeface="Arial" panose="020B0604020202020204" pitchFamily="34" charset="0"/>
                  <a:cs typeface="Arial" panose="020B0604020202020204" pitchFamily="34" charset="0"/>
                </a:rPr>
                <a:t>14 535</a:t>
              </a:r>
              <a:r>
                <a:rPr lang="fr-CA" sz="2400" b="1" i="0" u="none" strike="noStrike" baseline="0">
                  <a:solidFill>
                    <a:srgbClr val="4A8371"/>
                  </a:solidFill>
                  <a:latin typeface="Arial" panose="020B0604020202020204" pitchFamily="34" charset="0"/>
                  <a:cs typeface="Arial" panose="020B0604020202020204" pitchFamily="34" charset="0"/>
                </a:rPr>
                <a:t> </a:t>
              </a:r>
              <a:r>
                <a:rPr lang="fr-CA" b="1" i="0" u="none" strike="noStrike" baseline="0">
                  <a:solidFill>
                    <a:srgbClr val="4A8371"/>
                  </a:solidFill>
                  <a:latin typeface="Raleway Black" pitchFamily="2" charset="0"/>
                </a:rPr>
                <a:t>enfants ont complété leur dépistage </a:t>
              </a:r>
              <a:r>
                <a:rPr lang="fr-CA" u="none" strike="noStrike" baseline="0">
                  <a:latin typeface="Raleway Medium" panose="020B0503030101060003" pitchFamily="34" charset="77"/>
                </a:rPr>
                <a:t>sur la plateforme Agir tôt entre le 1</a:t>
              </a:r>
              <a:r>
                <a:rPr lang="fr-CA" u="none" strike="noStrike" baseline="30000">
                  <a:latin typeface="Raleway Medium" panose="020B0503030101060003" pitchFamily="34" charset="77"/>
                </a:rPr>
                <a:t>er</a:t>
              </a:r>
              <a:r>
                <a:rPr lang="fr-CA" u="none" strike="noStrike" baseline="0">
                  <a:latin typeface="Raleway Medium" panose="020B0503030101060003" pitchFamily="34" charset="77"/>
                </a:rPr>
                <a:t> avril 2022 et le 31 mars 2023. </a:t>
              </a:r>
            </a:p>
            <a:p>
              <a:pPr>
                <a:lnSpc>
                  <a:spcPts val="2460"/>
                </a:lnSpc>
              </a:pPr>
              <a:r>
                <a:rPr lang="fr-CA" u="none" strike="noStrike" baseline="0">
                  <a:latin typeface="Raleway Medium" panose="020B0503030101060003" pitchFamily="34" charset="77"/>
                </a:rPr>
                <a:t>La cible fixée par le gouvernement était de 6 951 enfants.  </a:t>
              </a:r>
              <a:endParaRPr lang="fr-CA">
                <a:latin typeface="Raleway Medium" panose="020B0503030101060003" pitchFamily="34" charset="77"/>
              </a:endParaRPr>
            </a:p>
            <a:p>
              <a:pPr>
                <a:lnSpc>
                  <a:spcPts val="2460"/>
                </a:lnSpc>
              </a:pPr>
              <a:endParaRPr lang="en-CA" b="1">
                <a:effectLst/>
                <a:latin typeface="Raleway" panose="020B0003030101060003" pitchFamily="34" charset="0"/>
              </a:endParaRPr>
            </a:p>
            <a:p>
              <a:pPr>
                <a:lnSpc>
                  <a:spcPts val="2460"/>
                </a:lnSpc>
              </a:pPr>
              <a:endParaRPr lang="fr-CA">
                <a:latin typeface="Raleway" pitchFamily="2" charset="0"/>
              </a:endParaRPr>
            </a:p>
          </p:txBody>
        </p:sp>
        <p:cxnSp>
          <p:nvCxnSpPr>
            <p:cNvPr id="7" name="Straight Connector 6">
              <a:extLst>
                <a:ext uri="{FF2B5EF4-FFF2-40B4-BE49-F238E27FC236}">
                  <a16:creationId xmlns:a16="http://schemas.microsoft.com/office/drawing/2014/main" id="{5E4FBE91-1177-70E4-9D97-72E8BBED018E}"/>
                </a:ext>
              </a:extLst>
            </p:cNvPr>
            <p:cNvCxnSpPr>
              <a:cxnSpLocks/>
            </p:cNvCxnSpPr>
            <p:nvPr/>
          </p:nvCxnSpPr>
          <p:spPr>
            <a:xfrm>
              <a:off x="1274720" y="3452870"/>
              <a:ext cx="0" cy="1080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463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3806CD-5282-6C49-41D6-775F82CD55D0}"/>
              </a:ext>
            </a:extLst>
          </p:cNvPr>
          <p:cNvSpPr/>
          <p:nvPr/>
        </p:nvSpPr>
        <p:spPr>
          <a:xfrm>
            <a:off x="0" y="11876"/>
            <a:ext cx="12192000" cy="6858000"/>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9" name="Rectangle 8">
            <a:extLst>
              <a:ext uri="{FF2B5EF4-FFF2-40B4-BE49-F238E27FC236}">
                <a16:creationId xmlns:a16="http://schemas.microsoft.com/office/drawing/2014/main" id="{7425150C-92E4-12AE-E222-E14007313BA4}"/>
              </a:ext>
            </a:extLst>
          </p:cNvPr>
          <p:cNvSpPr/>
          <p:nvPr/>
        </p:nvSpPr>
        <p:spPr>
          <a:xfrm>
            <a:off x="879363" y="666205"/>
            <a:ext cx="10553696" cy="5400964"/>
          </a:xfrm>
          <a:prstGeom prst="rect">
            <a:avLst/>
          </a:prstGeom>
          <a:solidFill>
            <a:schemeClr val="bg1"/>
          </a:solid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4">
            <a:extLst>
              <a:ext uri="{FF2B5EF4-FFF2-40B4-BE49-F238E27FC236}">
                <a16:creationId xmlns:a16="http://schemas.microsoft.com/office/drawing/2014/main" id="{79300BF4-171B-5531-5B16-52CED1B1AE3A}"/>
              </a:ext>
            </a:extLst>
          </p:cNvPr>
          <p:cNvSpPr txBox="1"/>
          <p:nvPr/>
        </p:nvSpPr>
        <p:spPr>
          <a:xfrm>
            <a:off x="1323547" y="946160"/>
            <a:ext cx="6097772" cy="630942"/>
          </a:xfrm>
          <a:prstGeom prst="rect">
            <a:avLst/>
          </a:prstGeom>
          <a:noFill/>
        </p:spPr>
        <p:txBody>
          <a:bodyPr wrap="square">
            <a:spAutoFit/>
          </a:bodyPr>
          <a:lstStyle/>
          <a:p>
            <a:r>
              <a:rPr lang="fr-CA" sz="3500" b="1" kern="100">
                <a:latin typeface="Raleway ExtraBold" panose="020B0003030101060003" pitchFamily="34" charset="0"/>
                <a:ea typeface="Calibri" panose="020F0502020204030204" pitchFamily="34" charset="0"/>
                <a:cs typeface="Arial" panose="020B0604020202020204" pitchFamily="34" charset="0"/>
              </a:rPr>
              <a:t>Le programme Agir tôt</a:t>
            </a:r>
            <a:endParaRPr lang="fr-CA" sz="3500" b="1">
              <a:latin typeface="Raleway ExtraBold" panose="020B0003030101060003" pitchFamily="34" charset="0"/>
            </a:endParaRPr>
          </a:p>
        </p:txBody>
      </p:sp>
      <p:sp>
        <p:nvSpPr>
          <p:cNvPr id="6" name="ZoneTexte 5">
            <a:extLst>
              <a:ext uri="{FF2B5EF4-FFF2-40B4-BE49-F238E27FC236}">
                <a16:creationId xmlns:a16="http://schemas.microsoft.com/office/drawing/2014/main" id="{D31D1FE4-C5A2-F665-923D-41E6F0AA7CE1}"/>
              </a:ext>
            </a:extLst>
          </p:cNvPr>
          <p:cNvSpPr txBox="1"/>
          <p:nvPr/>
        </p:nvSpPr>
        <p:spPr>
          <a:xfrm>
            <a:off x="1352593" y="1763444"/>
            <a:ext cx="8856532" cy="2984856"/>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Selon les témoignages de gestionnaires du réseau de la santé, l’augmentation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des dépistages pourrait créer un </a:t>
            </a:r>
            <a:r>
              <a:rPr lang="fr-CA" b="1" i="0" u="none" strike="noStrike" baseline="0">
                <a:solidFill>
                  <a:srgbClr val="4A8371"/>
                </a:solidFill>
                <a:latin typeface="Raleway" pitchFamily="2" charset="0"/>
              </a:rPr>
              <a:t>goulot d’étranglement</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pour accéder aux services spécialisés. Ils craignent que les </a:t>
            </a:r>
            <a:r>
              <a:rPr lang="fr-CA" b="1">
                <a:solidFill>
                  <a:srgbClr val="4A8371"/>
                </a:solidFill>
                <a:latin typeface="Raleway" pitchFamily="2" charset="0"/>
              </a:rPr>
              <a:t>délais d’attente pour les évaluations </a:t>
            </a:r>
            <a:r>
              <a:rPr lang="fr-CA" b="0" i="0" u="none" strike="noStrike" baseline="0">
                <a:solidFill>
                  <a:srgbClr val="000000"/>
                </a:solidFill>
                <a:latin typeface="Raleway" pitchFamily="2" charset="0"/>
              </a:rPr>
              <a:t>des enfants soient amplifiés. C’est le cas dans certaines régions. </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Dans cette perspective, et </a:t>
            </a:r>
            <a:r>
              <a:rPr lang="fr-CA" b="1">
                <a:solidFill>
                  <a:srgbClr val="4A8371"/>
                </a:solidFill>
                <a:latin typeface="Raleway" pitchFamily="2" charset="0"/>
              </a:rPr>
              <a:t>selon les régions</a:t>
            </a:r>
            <a:r>
              <a:rPr lang="fr-CA" b="0" i="0" u="none" strike="noStrike" baseline="0">
                <a:solidFill>
                  <a:srgbClr val="000000"/>
                </a:solidFill>
                <a:latin typeface="Raleway" pitchFamily="2" charset="0"/>
              </a:rPr>
              <a:t>, les enjeux concernant l’accès au réseau de la santé et des services sociaux mentionnés précédemment peuvent donc aussi s’appliquer au programme Agir tôt.</a:t>
            </a:r>
          </a:p>
          <a:p>
            <a:pPr marL="342900" indent="-34290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Une </a:t>
            </a:r>
            <a:r>
              <a:rPr lang="fr-CA" b="1">
                <a:solidFill>
                  <a:srgbClr val="4A8371"/>
                </a:solidFill>
                <a:latin typeface="Raleway" pitchFamily="2" charset="0"/>
              </a:rPr>
              <a:t>évaluation</a:t>
            </a:r>
            <a:r>
              <a:rPr lang="fr-CA">
                <a:solidFill>
                  <a:srgbClr val="4A8371"/>
                </a:solidFill>
                <a:latin typeface="Raleway" pitchFamily="2" charset="0"/>
              </a:rPr>
              <a:t> </a:t>
            </a:r>
            <a:r>
              <a:rPr lang="fr-CA" b="0" i="0" u="none" strike="noStrike" baseline="0">
                <a:solidFill>
                  <a:srgbClr val="000000"/>
                </a:solidFill>
                <a:latin typeface="Raleway" pitchFamily="2" charset="0"/>
              </a:rPr>
              <a:t>complète du programme permettra de constater ce qu’il en est.</a:t>
            </a:r>
          </a:p>
        </p:txBody>
      </p:sp>
      <p:sp>
        <p:nvSpPr>
          <p:cNvPr id="3" name="TextBox 11">
            <a:extLst>
              <a:ext uri="{FF2B5EF4-FFF2-40B4-BE49-F238E27FC236}">
                <a16:creationId xmlns:a16="http://schemas.microsoft.com/office/drawing/2014/main" id="{F66DC29E-7C25-B2C0-4754-7E95B80716D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70E7CDF8-770D-8420-336D-0AB50F0F67B7}"/>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59088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28389E-737D-1A06-9E2F-9342791225A9}"/>
              </a:ext>
            </a:extLst>
          </p:cNvPr>
          <p:cNvSpPr txBox="1"/>
          <p:nvPr/>
        </p:nvSpPr>
        <p:spPr>
          <a:xfrm>
            <a:off x="5375830" y="1020129"/>
            <a:ext cx="6031310" cy="5134483"/>
          </a:xfrm>
          <a:prstGeom prst="rect">
            <a:avLst/>
          </a:prstGeom>
          <a:noFill/>
        </p:spPr>
        <p:txBody>
          <a:bodyPr wrap="square">
            <a:spAutoFit/>
          </a:bodyPr>
          <a:lstStyle/>
          <a:p>
            <a:pPr marL="0" marR="0" lvl="0" indent="0" defTabSz="914153" rtl="0" eaLnBrk="1" fontAlgn="auto" latinLnBrk="0" hangingPunct="1">
              <a:lnSpc>
                <a:spcPct val="107000"/>
              </a:lnSpc>
              <a:spcBef>
                <a:spcPts val="0"/>
              </a:spcBef>
              <a:spcAft>
                <a:spcPts val="80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 présent document présente le contenu des Faits saillants du rapport </a:t>
            </a:r>
            <a:r>
              <a:rPr kumimoji="0" lang="fr-CA" sz="1800" b="0" i="1"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Tout-petits ayant besoin de soutien particulier</a:t>
            </a:r>
            <a:r>
              <a:rPr kumimoji="0" lang="fr-CA" sz="18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a:p>
            <a:pPr marL="0" marR="0" lvl="0" indent="0" defTabSz="914153" rtl="0" eaLnBrk="1" fontAlgn="auto" latinLnBrk="0" hangingPunct="1">
              <a:lnSpc>
                <a:spcPct val="107000"/>
              </a:lnSpc>
              <a:spcBef>
                <a:spcPts val="0"/>
              </a:spcBef>
              <a:spcAft>
                <a:spcPts val="800"/>
              </a:spcAft>
              <a:buClrTx/>
              <a:buSzTx/>
              <a:buFontTx/>
              <a:buNone/>
              <a:tabLst/>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Vous y trouverez : </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données</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 sur la situation actuelle des tout-petits ayant besoins de soutien particulier</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les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enjeux</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 rencontrés par ces tout-petits et leur famille </a:t>
            </a:r>
          </a:p>
          <a:p>
            <a:pPr marL="742950" lvl="1" indent="-285750" defTabSz="914153">
              <a:lnSpc>
                <a:spcPct val="107000"/>
              </a:lnSpc>
              <a:spcAft>
                <a:spcPts val="800"/>
              </a:spcAft>
              <a:buFont typeface="Arial" panose="020B0604020202020204" pitchFamily="34" charset="0"/>
              <a:buChar char="•"/>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 </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et des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leviers collectifs </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pour favoriser l’inclusion et faciliter l’accès aux services. </a:t>
            </a:r>
          </a:p>
          <a:p>
            <a:pPr marR="0" lvl="0" defTabSz="914153" rtl="0" eaLnBrk="1" fontAlgn="auto" latinLnBrk="0" hangingPunct="1">
              <a:lnSpc>
                <a:spcPct val="107000"/>
              </a:lnSpc>
              <a:spcBef>
                <a:spcPts val="0"/>
              </a:spcBef>
              <a:spcAft>
                <a:spcPts val="800"/>
              </a:spcAft>
              <a:buClrTx/>
              <a:buSzTx/>
              <a:tabLst/>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De l’information complémentaire, issue du rapport, se trouve en commentaires de diapos. </a:t>
            </a:r>
          </a:p>
          <a:p>
            <a:pPr marR="0" lvl="0" defTabSz="914153" rtl="0" eaLnBrk="1" fontAlgn="auto" latinLnBrk="0" hangingPunct="1">
              <a:lnSpc>
                <a:spcPct val="107000"/>
              </a:lnSpc>
              <a:spcBef>
                <a:spcPts val="0"/>
              </a:spcBef>
              <a:spcAft>
                <a:spcPts val="800"/>
              </a:spcAft>
              <a:buClrTx/>
              <a:buSzTx/>
              <a:tabLst/>
              <a:defRPr/>
            </a:pP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lang="fr-CA" b="1" dirty="0">
                <a:solidFill>
                  <a:prstClr val="black"/>
                </a:solidFill>
                <a:latin typeface="Raleway" panose="020B0503030101060003" pitchFamily="34" charset="0"/>
                <a:ea typeface="Calibri" panose="020F0502020204030204" pitchFamily="34" charset="0"/>
                <a:cs typeface="Times New Roman" panose="02020603050405020304" pitchFamily="18" charset="0"/>
              </a:rPr>
              <a:t>références</a:t>
            </a:r>
            <a:r>
              <a:rPr lang="fr-CA" dirty="0">
                <a:solidFill>
                  <a:prstClr val="black"/>
                </a:solidFill>
                <a:latin typeface="Raleway" panose="020B0503030101060003" pitchFamily="34" charset="0"/>
                <a:ea typeface="Calibri" panose="020F0502020204030204" pitchFamily="34" charset="0"/>
                <a:cs typeface="Times New Roman" panose="02020603050405020304" pitchFamily="18" charset="0"/>
              </a:rPr>
              <a:t>, consultez le rapport complet. </a:t>
            </a:r>
          </a:p>
        </p:txBody>
      </p:sp>
      <p:pic>
        <p:nvPicPr>
          <p:cNvPr id="10" name="Image 9">
            <a:extLst>
              <a:ext uri="{FF2B5EF4-FFF2-40B4-BE49-F238E27FC236}">
                <a16:creationId xmlns:a16="http://schemas.microsoft.com/office/drawing/2014/main" id="{E83EEA00-C66F-90FF-5B7B-7E41718EC306}"/>
              </a:ext>
            </a:extLst>
          </p:cNvPr>
          <p:cNvPicPr>
            <a:picLocks noChangeAspect="1"/>
          </p:cNvPicPr>
          <p:nvPr/>
        </p:nvPicPr>
        <p:blipFill>
          <a:blip r:embed="rId3"/>
          <a:stretch>
            <a:fillRect/>
          </a:stretch>
        </p:blipFill>
        <p:spPr>
          <a:xfrm>
            <a:off x="285750" y="969756"/>
            <a:ext cx="4958082" cy="5184856"/>
          </a:xfrm>
          <a:prstGeom prst="rect">
            <a:avLst/>
          </a:prstGeom>
        </p:spPr>
      </p:pic>
    </p:spTree>
    <p:extLst>
      <p:ext uri="{BB962C8B-B14F-4D97-AF65-F5344CB8AC3E}">
        <p14:creationId xmlns:p14="http://schemas.microsoft.com/office/powerpoint/2010/main" val="963308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CFFCC-FB01-EA45-FDFB-3197FFE54116}"/>
              </a:ext>
            </a:extLst>
          </p:cNvPr>
          <p:cNvSpPr/>
          <p:nvPr/>
        </p:nvSpPr>
        <p:spPr>
          <a:xfrm>
            <a:off x="0" y="-108857"/>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EDA27559-57F8-74C0-32CC-9B3C8895BA7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27BADCED-EA77-CF17-DB6E-4500DFACCFD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2464" y="228357"/>
            <a:ext cx="10515600" cy="1325563"/>
          </a:xfrm>
        </p:spPr>
        <p:txBody>
          <a:bodyPr>
            <a:noAutofit/>
          </a:bodyPr>
          <a:lstStyle/>
          <a:p>
            <a:r>
              <a:rPr lang="fr-CA" sz="3200" b="1" u="none" strike="noStrike" baseline="0">
                <a:solidFill>
                  <a:srgbClr val="4A8371"/>
                </a:solidFill>
                <a:latin typeface="Raleway ExtraBold" panose="020B0003030101060003" pitchFamily="34" charset="0"/>
              </a:rPr>
              <a:t>Le financement pour les services </a:t>
            </a:r>
            <a:br>
              <a:rPr lang="fr-CA" sz="3200" b="1" u="none" strike="noStrike" baseline="0">
                <a:solidFill>
                  <a:srgbClr val="4A8371"/>
                </a:solidFill>
                <a:latin typeface="Raleway ExtraBold" panose="020B0003030101060003" pitchFamily="34" charset="0"/>
              </a:rPr>
            </a:br>
            <a:r>
              <a:rPr lang="fr-CA" sz="3200" b="1" u="none" strike="noStrike" baseline="0">
                <a:solidFill>
                  <a:srgbClr val="4A8371"/>
                </a:solidFill>
                <a:latin typeface="Raleway ExtraBold" panose="020B0003030101060003" pitchFamily="34" charset="0"/>
              </a:rPr>
              <a:t>de garde éducatifs à l’enfance </a:t>
            </a:r>
            <a:endParaRPr lang="fr-CA" sz="3200" b="1">
              <a:latin typeface="Raleway ExtraBold" panose="020B0003030101060003" pitchFamily="34"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70" y="5761238"/>
            <a:ext cx="9689726" cy="492443"/>
          </a:xfrm>
          <a:prstGeom prst="rect">
            <a:avLst/>
          </a:prstGeom>
          <a:noFill/>
        </p:spPr>
        <p:txBody>
          <a:bodyPr wrap="square">
            <a:spAutoFit/>
          </a:bodyPr>
          <a:lstStyle/>
          <a:p>
            <a:pPr>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Note : </a:t>
            </a:r>
            <a:r>
              <a:rPr lang="en-CA" sz="800">
                <a:solidFill>
                  <a:srgbClr val="3F3F3F"/>
                </a:solidFill>
                <a:effectLst/>
                <a:latin typeface="Raleway" panose="020B0503030101060003" pitchFamily="34" charset="77"/>
              </a:rPr>
              <a:t>Le nom de </a:t>
            </a:r>
            <a:r>
              <a:rPr lang="en-CA" sz="800" err="1">
                <a:solidFill>
                  <a:srgbClr val="3F3F3F"/>
                </a:solidFill>
                <a:effectLst/>
                <a:latin typeface="Raleway" panose="020B0503030101060003" pitchFamily="34" charset="77"/>
              </a:rPr>
              <a:t>cette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mesure</a:t>
            </a:r>
            <a:r>
              <a:rPr lang="en-CA" sz="800">
                <a:solidFill>
                  <a:srgbClr val="3F3F3F"/>
                </a:solidFill>
                <a:effectLst/>
                <a:latin typeface="Raleway" panose="020B0503030101060003" pitchFamily="34" charset="77"/>
              </a:rPr>
              <a:t> a </a:t>
            </a:r>
            <a:r>
              <a:rPr lang="en-CA" sz="800" err="1">
                <a:solidFill>
                  <a:srgbClr val="3F3F3F"/>
                </a:solidFill>
                <a:effectLst/>
                <a:latin typeface="Raleway" panose="020B0503030101060003" pitchFamily="34" charset="77"/>
              </a:rPr>
              <a:t>été</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modifié</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en</a:t>
            </a:r>
            <a:r>
              <a:rPr lang="en-CA" sz="800">
                <a:solidFill>
                  <a:srgbClr val="3F3F3F"/>
                </a:solidFill>
                <a:effectLst/>
                <a:latin typeface="Raleway" panose="020B0503030101060003" pitchFamily="34" charset="77"/>
              </a:rPr>
              <a:t> 2023. </a:t>
            </a:r>
            <a:r>
              <a:rPr lang="en-CA" sz="800" err="1">
                <a:solidFill>
                  <a:srgbClr val="3F3F3F"/>
                </a:solidFill>
                <a:effectLst/>
                <a:latin typeface="Raleway" panose="020B0503030101060003" pitchFamily="34" charset="77"/>
              </a:rPr>
              <a:t>Toutefois</a:t>
            </a:r>
            <a:r>
              <a:rPr lang="en-CA" sz="800">
                <a:solidFill>
                  <a:srgbClr val="3F3F3F"/>
                </a:solidFill>
                <a:effectLst/>
                <a:latin typeface="Raleway" panose="020B0503030101060003" pitchFamily="34" charset="77"/>
              </a:rPr>
              <a:t>, par souci de </a:t>
            </a:r>
            <a:r>
              <a:rPr lang="en-CA" sz="800" err="1">
                <a:solidFill>
                  <a:srgbClr val="3F3F3F"/>
                </a:solidFill>
                <a:effectLst/>
                <a:latin typeface="Raleway" panose="020B0503030101060003" pitchFamily="34" charset="77"/>
              </a:rPr>
              <a:t>cohérence</a:t>
            </a:r>
            <a:r>
              <a:rPr lang="en-CA" sz="800">
                <a:solidFill>
                  <a:srgbClr val="3F3F3F"/>
                </a:solidFill>
                <a:effectLst/>
                <a:latin typeface="Raleway" panose="020B0503030101060003" pitchFamily="34" charset="77"/>
              </a:rPr>
              <a:t>, nous </a:t>
            </a:r>
            <a:r>
              <a:rPr lang="en-CA" sz="800" err="1">
                <a:solidFill>
                  <a:srgbClr val="3F3F3F"/>
                </a:solidFill>
                <a:effectLst/>
                <a:latin typeface="Raleway" panose="020B0503030101060003" pitchFamily="34" charset="77"/>
              </a:rPr>
              <a:t>utilisons</a:t>
            </a:r>
            <a:r>
              <a:rPr lang="en-CA" sz="800">
                <a:solidFill>
                  <a:srgbClr val="3F3F3F"/>
                </a:solidFill>
                <a:effectLst/>
                <a:latin typeface="Raleway" panose="020B0503030101060003" pitchFamily="34" charset="77"/>
              </a:rPr>
              <a:t> le </a:t>
            </a:r>
            <a:r>
              <a:rPr lang="en-CA" sz="800" err="1">
                <a:solidFill>
                  <a:srgbClr val="3F3F3F"/>
                </a:solidFill>
                <a:effectLst/>
                <a:latin typeface="Raleway" panose="020B0503030101060003" pitchFamily="34" charset="77"/>
              </a:rPr>
              <a:t>vocabulaire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employé</a:t>
            </a:r>
            <a:r>
              <a:rPr lang="en-CA" sz="800">
                <a:solidFill>
                  <a:srgbClr val="3F3F3F"/>
                </a:solidFill>
                <a:effectLst/>
                <a:latin typeface="Raleway" panose="020B0503030101060003" pitchFamily="34" charset="77"/>
              </a:rPr>
              <a:t> dans la </a:t>
            </a:r>
            <a:r>
              <a:rPr lang="en-CA" sz="800" err="1">
                <a:solidFill>
                  <a:srgbClr val="3F3F3F"/>
                </a:solidFill>
                <a:effectLst/>
                <a:latin typeface="Raleway" panose="020B0503030101060003" pitchFamily="34" charset="77"/>
              </a:rPr>
              <a:t>référence</a:t>
            </a:r>
            <a:r>
              <a:rPr lang="en-CA" sz="800">
                <a:solidFill>
                  <a:srgbClr val="3F3F3F"/>
                </a:solidFill>
                <a:effectLst/>
                <a:latin typeface="Raleway" panose="020B0503030101060003" pitchFamily="34" charset="77"/>
              </a:rPr>
              <a:t> </a:t>
            </a:r>
            <a:r>
              <a:rPr lang="en-CA" sz="800" err="1">
                <a:solidFill>
                  <a:srgbClr val="3F3F3F"/>
                </a:solidFill>
                <a:effectLst/>
                <a:latin typeface="Raleway" panose="020B0503030101060003" pitchFamily="34" charset="77"/>
              </a:rPr>
              <a:t>consultée</a:t>
            </a:r>
            <a:r>
              <a:rPr lang="en-CA" sz="800">
                <a:solidFill>
                  <a:srgbClr val="3F3F3F"/>
                </a:solidFill>
                <a:effectLst/>
                <a:latin typeface="Raleway" panose="020B0503030101060003" pitchFamily="34"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7570" y="150320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Allocation pour l’intégration d’un enfant handicapé *</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grpSp>
        <p:nvGrpSpPr>
          <p:cNvPr id="24" name="Group 23">
            <a:extLst>
              <a:ext uri="{FF2B5EF4-FFF2-40B4-BE49-F238E27FC236}">
                <a16:creationId xmlns:a16="http://schemas.microsoft.com/office/drawing/2014/main" id="{9A91A75F-FC2E-ECB2-333B-BFE907769DB6}"/>
              </a:ext>
            </a:extLst>
          </p:cNvPr>
          <p:cNvGrpSpPr/>
          <p:nvPr/>
        </p:nvGrpSpPr>
        <p:grpSpPr>
          <a:xfrm>
            <a:off x="911761" y="2407714"/>
            <a:ext cx="10984640" cy="2361725"/>
            <a:chOff x="875772" y="1509607"/>
            <a:chExt cx="10984640" cy="2361725"/>
          </a:xfrm>
        </p:grpSpPr>
        <p:sp>
          <p:nvSpPr>
            <p:cNvPr id="25" name="ZoneTexte 4">
              <a:extLst>
                <a:ext uri="{FF2B5EF4-FFF2-40B4-BE49-F238E27FC236}">
                  <a16:creationId xmlns:a16="http://schemas.microsoft.com/office/drawing/2014/main" id="{922C9D63-6DDC-721E-586A-834DFB219589}"/>
                </a:ext>
              </a:extLst>
            </p:cNvPr>
            <p:cNvSpPr txBox="1"/>
            <p:nvPr/>
          </p:nvSpPr>
          <p:spPr>
            <a:xfrm>
              <a:off x="1105538" y="2008456"/>
              <a:ext cx="3694506" cy="1548565"/>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43</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err="1">
                  <a:effectLst/>
                  <a:latin typeface="Raleway Medium" panose="020B0503030101060003" pitchFamily="34" charset="77"/>
                </a:rPr>
                <a:t>considèrent</a:t>
              </a:r>
              <a:r>
                <a:rPr lang="en-CA">
                  <a:effectLst/>
                  <a:latin typeface="Raleway Medium" panose="020B0503030101060003" pitchFamily="34" charset="77"/>
                </a:rPr>
                <a:t> que les </a:t>
              </a:r>
              <a:r>
                <a:rPr lang="en-CA" err="1">
                  <a:effectLst/>
                  <a:latin typeface="Raleway Medium" panose="020B0503030101060003" pitchFamily="34" charset="77"/>
                </a:rPr>
                <a:t>montants</a:t>
              </a:r>
              <a:r>
                <a:rPr lang="en-CA">
                  <a:effectLst/>
                  <a:latin typeface="Raleway Medium" panose="020B0503030101060003" pitchFamily="34" charset="77"/>
                </a:rPr>
                <a:t> </a:t>
              </a:r>
              <a:r>
                <a:rPr lang="en-CA" err="1">
                  <a:effectLst/>
                  <a:latin typeface="Raleway Medium" panose="020B0503030101060003" pitchFamily="34" charset="77"/>
                </a:rPr>
                <a:t>reçus</a:t>
              </a:r>
              <a:r>
                <a:rPr lang="en-CA">
                  <a:effectLst/>
                  <a:latin typeface="Raleway Medium" panose="020B0503030101060003" pitchFamily="34" charset="77"/>
                </a:rPr>
                <a:t> </a:t>
              </a:r>
              <a:r>
                <a:rPr lang="en-CA" b="1" err="1">
                  <a:solidFill>
                    <a:srgbClr val="4A8371"/>
                  </a:solidFill>
                  <a:effectLst/>
                  <a:latin typeface="Raleway ExtraBold" panose="020B0003030101060003" pitchFamily="34" charset="0"/>
                </a:rPr>
                <a:t>sont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insuffisants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pour </a:t>
              </a:r>
              <a:r>
                <a:rPr lang="en-CA" err="1">
                  <a:effectLst/>
                  <a:latin typeface="Raleway Medium" panose="020B0503030101060003" pitchFamily="34" charset="77"/>
                </a:rPr>
                <a:t>soutenir</a:t>
              </a:r>
              <a:r>
                <a:rPr lang="en-CA">
                  <a:effectLst/>
                  <a:latin typeface="Raleway Medium" panose="020B0503030101060003" pitchFamily="34" charset="77"/>
                </a:rPr>
                <a:t> les </a:t>
              </a:r>
              <a:r>
                <a:rPr lang="en-CA" err="1">
                  <a:effectLst/>
                  <a:latin typeface="Raleway Medium" panose="020B0503030101060003" pitchFamily="34" charset="77"/>
                </a:rPr>
                <a:t>besoins</a:t>
              </a:r>
              <a:r>
                <a:rPr lang="en-CA">
                  <a:effectLst/>
                  <a:latin typeface="Raleway Medium" panose="020B0503030101060003" pitchFamily="34" charset="77"/>
                </a:rPr>
                <a:t> des </a:t>
              </a:r>
            </a:p>
            <a:p>
              <a:pPr>
                <a:lnSpc>
                  <a:spcPts val="2250"/>
                </a:lnSpc>
              </a:pPr>
              <a:r>
                <a:rPr lang="en-CA">
                  <a:effectLst/>
                  <a:latin typeface="Raleway Medium" panose="020B0503030101060003" pitchFamily="34" charset="77"/>
                </a:rPr>
                <a:t>tout-petits. </a:t>
              </a:r>
            </a:p>
          </p:txBody>
        </p:sp>
        <p:sp>
          <p:nvSpPr>
            <p:cNvPr id="26" name="ZoneTexte 10">
              <a:extLst>
                <a:ext uri="{FF2B5EF4-FFF2-40B4-BE49-F238E27FC236}">
                  <a16:creationId xmlns:a16="http://schemas.microsoft.com/office/drawing/2014/main" id="{2B778BF4-94DD-5B17-26B3-32BA339669E7}"/>
                </a:ext>
              </a:extLst>
            </p:cNvPr>
            <p:cNvSpPr txBox="1"/>
            <p:nvPr/>
          </p:nvSpPr>
          <p:spPr>
            <a:xfrm>
              <a:off x="5554350" y="2008578"/>
              <a:ext cx="6306062" cy="1862754"/>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20</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ont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réduit</a:t>
              </a:r>
              <a:r>
                <a:rPr lang="en-CA" b="1">
                  <a:solidFill>
                    <a:srgbClr val="4A8371"/>
                  </a:solidFill>
                  <a:effectLst/>
                  <a:latin typeface="Raleway ExtraBold" panose="020B0003030101060003" pitchFamily="34" charset="0"/>
                </a:rPr>
                <a:t> le temps </a:t>
              </a:r>
              <a:br>
                <a:rPr lang="en-CA" b="1">
                  <a:solidFill>
                    <a:srgbClr val="4A8371"/>
                  </a:solidFill>
                  <a:effectLst/>
                  <a:latin typeface="Raleway ExtraBold" panose="020B0003030101060003" pitchFamily="34" charset="0"/>
                </a:rPr>
              </a:br>
              <a:r>
                <a:rPr lang="en-CA" b="1">
                  <a:solidFill>
                    <a:srgbClr val="4A8371"/>
                  </a:solidFill>
                  <a:effectLst/>
                  <a:latin typeface="Raleway ExtraBold" panose="020B0003030101060003" pitchFamily="34" charset="0"/>
                </a:rPr>
                <a:t>de </a:t>
              </a:r>
              <a:r>
                <a:rPr lang="en-CA" b="1" err="1">
                  <a:solidFill>
                    <a:srgbClr val="4A8371"/>
                  </a:solidFill>
                  <a:effectLst/>
                  <a:latin typeface="Raleway ExtraBold" panose="020B0003030101060003" pitchFamily="34" charset="0"/>
                </a:rPr>
                <a:t>fréquentation</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des enfants </a:t>
              </a:r>
              <a:r>
                <a:rPr lang="en-CA" err="1">
                  <a:effectLst/>
                  <a:latin typeface="Raleway Medium" panose="020B0503030101060003" pitchFamily="34" charset="77"/>
                </a:rPr>
                <a:t>concernés</a:t>
              </a:r>
              <a:r>
                <a:rPr lang="en-CA">
                  <a:effectLst/>
                  <a:latin typeface="Raleway Medium" panose="020B0503030101060003" pitchFamily="34" charset="77"/>
                </a:rPr>
                <a:t> par manque </a:t>
              </a:r>
              <a:br>
                <a:rPr lang="en-CA">
                  <a:effectLst/>
                  <a:latin typeface="Raleway Medium" panose="020B0503030101060003" pitchFamily="34" charset="77"/>
                </a:rPr>
              </a:br>
              <a:r>
                <a:rPr lang="en-CA">
                  <a:effectLst/>
                  <a:latin typeface="Raleway Medium" panose="020B0503030101060003" pitchFamily="34" charset="77"/>
                </a:rPr>
                <a:t>de </a:t>
              </a:r>
              <a:r>
                <a:rPr lang="en-CA" err="1">
                  <a:effectLst/>
                  <a:latin typeface="Raleway Medium" panose="020B0503030101060003" pitchFamily="34" charset="77"/>
                </a:rPr>
                <a:t>ressources</a:t>
              </a:r>
              <a:r>
                <a:rPr lang="en-CA">
                  <a:effectLst/>
                  <a:latin typeface="Raleway Medium" panose="020B0503030101060003" pitchFamily="34" charset="77"/>
                </a:rPr>
                <a:t> </a:t>
              </a:r>
              <a:r>
                <a:rPr lang="en-CA" err="1">
                  <a:effectLst/>
                  <a:latin typeface="Raleway Medium" panose="020B0503030101060003" pitchFamily="34" charset="77"/>
                </a:rPr>
                <a:t>humaines</a:t>
              </a:r>
              <a:r>
                <a:rPr lang="en-CA">
                  <a:effectLst/>
                  <a:latin typeface="Raleway Medium" panose="020B0503030101060003" pitchFamily="34" charset="77"/>
                </a:rPr>
                <a:t>. </a:t>
              </a:r>
              <a:r>
                <a:rPr lang="en-CA" err="1">
                  <a:effectLst/>
                  <a:latin typeface="Raleway Medium" panose="020B0503030101060003" pitchFamily="34" charset="77"/>
                </a:rPr>
                <a:t>Cela</a:t>
              </a:r>
              <a:r>
                <a:rPr lang="en-CA">
                  <a:effectLst/>
                  <a:latin typeface="Raleway Medium" panose="020B0503030101060003" pitchFamily="34" charset="77"/>
                </a:rPr>
                <a:t> </a:t>
              </a:r>
              <a:r>
                <a:rPr lang="en-CA" err="1">
                  <a:effectLst/>
                  <a:latin typeface="Raleway Medium" panose="020B0503030101060003" pitchFamily="34" charset="77"/>
                </a:rPr>
                <a:t>signifie</a:t>
              </a:r>
              <a:r>
                <a:rPr lang="en-CA">
                  <a:effectLst/>
                  <a:latin typeface="Raleway Medium" panose="020B0503030101060003" pitchFamily="34" charset="77"/>
                </a:rPr>
                <a:t> que </a:t>
              </a:r>
              <a:r>
                <a:rPr lang="en-CA" b="1" err="1">
                  <a:solidFill>
                    <a:srgbClr val="4A8371"/>
                  </a:solidFill>
                  <a:effectLst/>
                  <a:latin typeface="Raleway ExtraBold" panose="020B0003030101060003" pitchFamily="34" charset="0"/>
                </a:rPr>
                <a:t>certains</a:t>
              </a:r>
              <a:r>
                <a:rPr lang="en-CA" b="1">
                  <a:solidFill>
                    <a:srgbClr val="4A8371"/>
                  </a:solidFill>
                  <a:effectLst/>
                  <a:latin typeface="Raleway ExtraBold" panose="020B0003030101060003" pitchFamily="34" charset="0"/>
                </a:rPr>
                <a:t> </a:t>
              </a:r>
              <a:br>
                <a:rPr lang="en-CA" b="1">
                  <a:solidFill>
                    <a:srgbClr val="4A8371"/>
                  </a:solidFill>
                  <a:effectLst/>
                  <a:latin typeface="Raleway ExtraBold" panose="020B0003030101060003" pitchFamily="34" charset="0"/>
                </a:rPr>
              </a:br>
              <a:r>
                <a:rPr lang="en-CA" b="1">
                  <a:solidFill>
                    <a:srgbClr val="4A8371"/>
                  </a:solidFill>
                  <a:effectLst/>
                  <a:latin typeface="Raleway ExtraBold" panose="020B0003030101060003" pitchFamily="34" charset="0"/>
                </a:rPr>
                <a:t>parents </a:t>
              </a:r>
              <a:r>
                <a:rPr lang="en-CA" b="1" err="1">
                  <a:solidFill>
                    <a:srgbClr val="4A8371"/>
                  </a:solidFill>
                  <a:effectLst/>
                  <a:latin typeface="Raleway ExtraBold" panose="020B0003030101060003" pitchFamily="34" charset="0"/>
                </a:rPr>
                <a:t>doivent</a:t>
              </a:r>
              <a:r>
                <a:rPr lang="en-CA" b="1">
                  <a:solidFill>
                    <a:srgbClr val="4A8371"/>
                  </a:solidFill>
                  <a:effectLst/>
                  <a:latin typeface="Raleway ExtraBold" panose="020B0003030101060003" pitchFamily="34" charset="0"/>
                </a:rPr>
                <a:t> aider le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br>
                <a:rPr lang="en-CA" b="1">
                  <a:solidFill>
                    <a:srgbClr val="4A8371"/>
                  </a:solidFill>
                  <a:effectLst/>
                  <a:latin typeface="Raleway ExtraBold" panose="020B0003030101060003" pitchFamily="34" charset="0"/>
                </a:rPr>
              </a:br>
              <a:r>
                <a:rPr lang="en-CA">
                  <a:effectLst/>
                  <a:latin typeface="Raleway Medium" panose="020B0503030101060003" pitchFamily="34" charset="77"/>
                </a:rPr>
                <a:t>au moment du </a:t>
              </a:r>
              <a:r>
                <a:rPr lang="en-CA" err="1">
                  <a:effectLst/>
                  <a:latin typeface="Raleway Medium" panose="020B0503030101060003" pitchFamily="34" charset="77"/>
                </a:rPr>
                <a:t>dîner</a:t>
              </a:r>
              <a:r>
                <a:rPr lang="en-CA">
                  <a:effectLst/>
                  <a:latin typeface="Raleway Medium" panose="020B0503030101060003" pitchFamily="34" charset="77"/>
                </a:rPr>
                <a:t> </a:t>
              </a:r>
              <a:r>
                <a:rPr lang="en-CA" err="1">
                  <a:effectLst/>
                  <a:latin typeface="Raleway Medium" panose="020B0503030101060003" pitchFamily="34" charset="77"/>
                </a:rPr>
                <a:t>ou</a:t>
              </a:r>
              <a:r>
                <a:rPr lang="en-CA">
                  <a:effectLst/>
                  <a:latin typeface="Raleway Medium" panose="020B0503030101060003" pitchFamily="34" charset="77"/>
                </a:rPr>
                <a:t> </a:t>
              </a:r>
              <a:r>
                <a:rPr lang="en-CA" err="1">
                  <a:effectLst/>
                  <a:latin typeface="Raleway Medium" panose="020B0503030101060003" pitchFamily="34" charset="77"/>
                </a:rPr>
                <a:t>récupérer</a:t>
              </a:r>
              <a:r>
                <a:rPr lang="en-CA">
                  <a:effectLst/>
                  <a:latin typeface="Raleway Medium" panose="020B0503030101060003" pitchFamily="34" charset="77"/>
                </a:rPr>
                <a:t> </a:t>
              </a:r>
              <a:r>
                <a:rPr lang="en-CA" err="1">
                  <a:effectLst/>
                  <a:latin typeface="Raleway Medium" panose="020B0503030101060003" pitchFamily="34" charset="77"/>
                </a:rPr>
                <a:t>leur</a:t>
              </a:r>
              <a:r>
                <a:rPr lang="en-CA">
                  <a:effectLst/>
                  <a:latin typeface="Raleway Medium" panose="020B0503030101060003" pitchFamily="34" charset="77"/>
                </a:rPr>
                <a:t> enfant plus </a:t>
              </a:r>
              <a:r>
                <a:rPr lang="en-CA" err="1">
                  <a:effectLst/>
                  <a:latin typeface="Raleway Medium" panose="020B0503030101060003" pitchFamily="34" charset="77"/>
                </a:rPr>
                <a:t>tôt</a:t>
              </a:r>
              <a:r>
                <a:rPr lang="en-CA">
                  <a:effectLst/>
                  <a:latin typeface="Raleway Medium" panose="020B0503030101060003" pitchFamily="34" charset="77"/>
                </a:rPr>
                <a:t>. </a:t>
              </a:r>
            </a:p>
            <a:p>
              <a:pPr>
                <a:lnSpc>
                  <a:spcPts val="2460"/>
                </a:lnSpc>
              </a:pPr>
              <a:endParaRPr lang="en-CA" b="1">
                <a:effectLst/>
                <a:latin typeface="Raleway ExtraBold" panose="020B0003030101060003" pitchFamily="34" charset="0"/>
              </a:endParaRPr>
            </a:p>
          </p:txBody>
        </p:sp>
        <p:cxnSp>
          <p:nvCxnSpPr>
            <p:cNvPr id="27" name="Straight Connector 26">
              <a:extLst>
                <a:ext uri="{FF2B5EF4-FFF2-40B4-BE49-F238E27FC236}">
                  <a16:creationId xmlns:a16="http://schemas.microsoft.com/office/drawing/2014/main" id="{FB7757D3-5310-FD06-3FFE-F6B02643DD72}"/>
                </a:ext>
              </a:extLst>
            </p:cNvPr>
            <p:cNvCxnSpPr>
              <a:cxnSpLocks/>
            </p:cNvCxnSpPr>
            <p:nvPr/>
          </p:nvCxnSpPr>
          <p:spPr>
            <a:xfrm>
              <a:off x="875772" y="1509607"/>
              <a:ext cx="0" cy="2016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D254A8-8031-131B-9323-2EEA2C18D664}"/>
                </a:ext>
              </a:extLst>
            </p:cNvPr>
            <p:cNvCxnSpPr>
              <a:cxnSpLocks/>
            </p:cNvCxnSpPr>
            <p:nvPr/>
          </p:nvCxnSpPr>
          <p:spPr>
            <a:xfrm>
              <a:off x="5173448" y="1875537"/>
              <a:ext cx="0" cy="1527884"/>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8" name="Rounded Rectangle 33">
            <a:extLst>
              <a:ext uri="{FF2B5EF4-FFF2-40B4-BE49-F238E27FC236}">
                <a16:creationId xmlns:a16="http://schemas.microsoft.com/office/drawing/2014/main" id="{30B85BAF-F4E4-E283-D9A7-E74EB6F90B6A}"/>
              </a:ext>
            </a:extLst>
          </p:cNvPr>
          <p:cNvSpPr/>
          <p:nvPr/>
        </p:nvSpPr>
        <p:spPr>
          <a:xfrm>
            <a:off x="864324" y="4716347"/>
            <a:ext cx="10592855" cy="930693"/>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15">
            <a:extLst>
              <a:ext uri="{FF2B5EF4-FFF2-40B4-BE49-F238E27FC236}">
                <a16:creationId xmlns:a16="http://schemas.microsoft.com/office/drawing/2014/main" id="{EEDC2741-9AA5-4098-CD08-4F54FEF4E2FD}"/>
              </a:ext>
            </a:extLst>
          </p:cNvPr>
          <p:cNvSpPr txBox="1"/>
          <p:nvPr/>
        </p:nvSpPr>
        <p:spPr>
          <a:xfrm>
            <a:off x="777570" y="5955969"/>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DIONNE, C., et autres. Rapport de recherche : résultats de l’Enquête provinciale sur les pratiques inclusives dans les milieux de garde, 2022.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099AA3D6-9FDE-CE71-2075-E9F3A7E1747C}"/>
              </a:ext>
            </a:extLst>
          </p:cNvPr>
          <p:cNvSpPr txBox="1"/>
          <p:nvPr/>
        </p:nvSpPr>
        <p:spPr>
          <a:xfrm>
            <a:off x="1023554" y="2280450"/>
            <a:ext cx="9602972" cy="362663"/>
          </a:xfrm>
          <a:prstGeom prst="rect">
            <a:avLst/>
          </a:prstGeom>
          <a:noFill/>
        </p:spPr>
        <p:txBody>
          <a:bodyPr wrap="square">
            <a:spAutoFit/>
          </a:bodyPr>
          <a:lstStyle/>
          <a:p>
            <a:pPr>
              <a:lnSpc>
                <a:spcPts val="2250"/>
              </a:lnSpc>
            </a:pPr>
            <a:r>
              <a:rPr lang="fr-CA" sz="1600" b="0" i="0" u="none" strike="noStrike" baseline="0">
                <a:solidFill>
                  <a:srgbClr val="000000"/>
                </a:solidFill>
                <a:latin typeface="Raleway" pitchFamily="2" charset="0"/>
              </a:rPr>
              <a:t>Selon les participants à l’Enquête provinciale sur les pratiques inclusives en milieux de garde :  </a:t>
            </a:r>
            <a:endParaRPr lang="fr-CA" sz="1600">
              <a:latin typeface="Raleway" pitchFamily="2" charset="0"/>
            </a:endParaRPr>
          </a:p>
        </p:txBody>
      </p:sp>
      <p:sp>
        <p:nvSpPr>
          <p:cNvPr id="12" name="ZoneTexte 11">
            <a:extLst>
              <a:ext uri="{FF2B5EF4-FFF2-40B4-BE49-F238E27FC236}">
                <a16:creationId xmlns:a16="http://schemas.microsoft.com/office/drawing/2014/main" id="{CFC6DCB5-EF89-66A2-54C3-4B77C5F87E3E}"/>
              </a:ext>
            </a:extLst>
          </p:cNvPr>
          <p:cNvSpPr txBox="1"/>
          <p:nvPr/>
        </p:nvSpPr>
        <p:spPr>
          <a:xfrm>
            <a:off x="1294514" y="4863042"/>
            <a:ext cx="9602972" cy="663708"/>
          </a:xfrm>
          <a:prstGeom prst="rect">
            <a:avLst/>
          </a:prstGeom>
          <a:noFill/>
        </p:spPr>
        <p:txBody>
          <a:bodyPr wrap="square">
            <a:spAutoFit/>
          </a:bodyPr>
          <a:lstStyle/>
          <a:p>
            <a:pPr>
              <a:lnSpc>
                <a:spcPts val="2250"/>
              </a:lnSpc>
            </a:pPr>
            <a:r>
              <a:rPr lang="fr-CA" dirty="0">
                <a:latin typeface="Raleway SemiBold" pitchFamily="2" charset="0"/>
              </a:rPr>
              <a:t>L’Allocation pour l’intégration d’un enfant handicapé (AIEH) </a:t>
            </a:r>
            <a:r>
              <a:rPr lang="fr-CA" b="1" dirty="0">
                <a:solidFill>
                  <a:srgbClr val="4A8371"/>
                </a:solidFill>
                <a:latin typeface="Raleway ExtraBold" panose="020B0003030101060003" pitchFamily="34" charset="0"/>
              </a:rPr>
              <a:t>ne permet pas de couvrir l’ensemble des besoins </a:t>
            </a:r>
            <a:r>
              <a:rPr lang="fr-CA" dirty="0">
                <a:latin typeface="Raleway SemiBold" pitchFamily="2" charset="0"/>
              </a:rPr>
              <a:t>pour l’inclusion des tout-petits. </a:t>
            </a:r>
            <a:endParaRPr lang="fr-CA" sz="1600" dirty="0">
              <a:latin typeface="Raleway SemiBold" pitchFamily="2" charset="0"/>
            </a:endParaRPr>
          </a:p>
        </p:txBody>
      </p:sp>
    </p:spTree>
    <p:extLst>
      <p:ext uri="{BB962C8B-B14F-4D97-AF65-F5344CB8AC3E}">
        <p14:creationId xmlns:p14="http://schemas.microsoft.com/office/powerpoint/2010/main" val="276338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412DA6-3B99-7426-9A7B-8FB69159A0C3}"/>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3208297F-8886-70BA-9CD4-9D948CD8B3D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C530683A-BE5B-DE79-14AD-DBD33B07BAA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0935" y="39829"/>
            <a:ext cx="10515600" cy="1325563"/>
          </a:xfrm>
        </p:spPr>
        <p:txBody>
          <a:bodyPr>
            <a:normAutofit/>
          </a:bodyPr>
          <a:lstStyle/>
          <a:p>
            <a:r>
              <a:rPr lang="fr-CA" sz="3200" b="1" i="0" u="none" strike="noStrike" baseline="0">
                <a:solidFill>
                  <a:srgbClr val="4A8371"/>
                </a:solidFill>
                <a:latin typeface="Raleway" pitchFamily="2" charset="0"/>
              </a:rPr>
              <a:t>Le financement pour le milieu scolaire</a:t>
            </a:r>
            <a:endParaRPr lang="fr-CA" sz="3200">
              <a:latin typeface="Raleway Medium" pitchFamily="2"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70" y="5963103"/>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INSTITUT DE LA STATISTIQUE DU QUÉBEC. Enquête québécoise sur le développement des enfants à la maternelle, 2017.</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CFC6DCB5-EF89-66A2-54C3-4B77C5F87E3E}"/>
              </a:ext>
            </a:extLst>
          </p:cNvPr>
          <p:cNvSpPr txBox="1"/>
          <p:nvPr/>
        </p:nvSpPr>
        <p:spPr>
          <a:xfrm>
            <a:off x="1099621" y="2361547"/>
            <a:ext cx="10107095" cy="958660"/>
          </a:xfrm>
          <a:prstGeom prst="rect">
            <a:avLst/>
          </a:prstGeom>
          <a:noFill/>
        </p:spPr>
        <p:txBody>
          <a:bodyPr wrap="square">
            <a:spAutoFit/>
          </a:bodyPr>
          <a:lstStyle/>
          <a:p>
            <a:pPr>
              <a:lnSpc>
                <a:spcPts val="2250"/>
              </a:lnSpc>
            </a:pPr>
            <a:r>
              <a:rPr lang="fr-CA" b="1">
                <a:solidFill>
                  <a:srgbClr val="4A8371"/>
                </a:solidFill>
                <a:latin typeface="Raleway Medium" pitchFamily="2" charset="0"/>
              </a:rPr>
              <a:t>La </a:t>
            </a:r>
            <a:r>
              <a:rPr lang="fr-CA" b="1" i="1">
                <a:solidFill>
                  <a:srgbClr val="4A8371"/>
                </a:solidFill>
                <a:latin typeface="Raleway Medium" pitchFamily="2" charset="0"/>
              </a:rPr>
              <a:t>Loi sur l’instruction publique </a:t>
            </a:r>
            <a:r>
              <a:rPr lang="fr-CA" b="1">
                <a:solidFill>
                  <a:srgbClr val="4A8371"/>
                </a:solidFill>
                <a:latin typeface="Raleway Medium" pitchFamily="2" charset="0"/>
              </a:rPr>
              <a:t>garantit l’accès aux services éducatifs complémentaires que requiert la situation de l’élève. Il peut s’agir, par exemple, de services d’orthopédagogie, d’éducation spécialisée, de psychoéducation, d’orthophonie ou de psychologie.</a:t>
            </a:r>
          </a:p>
        </p:txBody>
      </p:sp>
      <p:sp>
        <p:nvSpPr>
          <p:cNvPr id="19" name="Rectangle 18">
            <a:extLst>
              <a:ext uri="{FF2B5EF4-FFF2-40B4-BE49-F238E27FC236}">
                <a16:creationId xmlns:a16="http://schemas.microsoft.com/office/drawing/2014/main" id="{95E72AA0-3D30-8303-D0EF-F01B9E91B4D8}"/>
              </a:ext>
            </a:extLst>
          </p:cNvPr>
          <p:cNvSpPr/>
          <p:nvPr/>
        </p:nvSpPr>
        <p:spPr>
          <a:xfrm>
            <a:off x="879363" y="1495745"/>
            <a:ext cx="10561178" cy="2058091"/>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49260246-88A9-37D8-260D-7E71FB5C8903}"/>
              </a:ext>
            </a:extLst>
          </p:cNvPr>
          <p:cNvSpPr txBox="1"/>
          <p:nvPr/>
        </p:nvSpPr>
        <p:spPr>
          <a:xfrm>
            <a:off x="784101" y="4074953"/>
            <a:ext cx="4465127" cy="1253613"/>
          </a:xfrm>
          <a:prstGeom prst="rect">
            <a:avLst/>
          </a:prstGeom>
          <a:noFill/>
        </p:spPr>
        <p:txBody>
          <a:bodyPr wrap="square">
            <a:spAutoFit/>
          </a:bodyPr>
          <a:lstStyle/>
          <a:p>
            <a:pPr>
              <a:lnSpc>
                <a:spcPts val="2250"/>
              </a:lnSpc>
            </a:pPr>
            <a:r>
              <a:rPr lang="fr-CA">
                <a:latin typeface="Raleway Medium" pitchFamily="2" charset="0"/>
              </a:rPr>
              <a:t>Actuellement, les services complémentaires sont limités par le financement du ministère </a:t>
            </a:r>
            <a:br>
              <a:rPr lang="fr-CA">
                <a:latin typeface="Raleway Medium" pitchFamily="2" charset="0"/>
              </a:rPr>
            </a:br>
            <a:r>
              <a:rPr lang="fr-CA">
                <a:latin typeface="Raleway Medium" pitchFamily="2" charset="0"/>
              </a:rPr>
              <a:t>de l’Éducation.</a:t>
            </a:r>
          </a:p>
        </p:txBody>
      </p:sp>
      <p:sp>
        <p:nvSpPr>
          <p:cNvPr id="3" name="ZoneTexte 2">
            <a:extLst>
              <a:ext uri="{FF2B5EF4-FFF2-40B4-BE49-F238E27FC236}">
                <a16:creationId xmlns:a16="http://schemas.microsoft.com/office/drawing/2014/main" id="{437EE19B-7D04-C902-5604-A7D3448E6EC5}"/>
              </a:ext>
            </a:extLst>
          </p:cNvPr>
          <p:cNvSpPr txBox="1"/>
          <p:nvPr/>
        </p:nvSpPr>
        <p:spPr>
          <a:xfrm>
            <a:off x="1099622" y="174791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Ce que dit la loi</a:t>
            </a:r>
          </a:p>
        </p:txBody>
      </p:sp>
      <p:grpSp>
        <p:nvGrpSpPr>
          <p:cNvPr id="22" name="Group 21">
            <a:extLst>
              <a:ext uri="{FF2B5EF4-FFF2-40B4-BE49-F238E27FC236}">
                <a16:creationId xmlns:a16="http://schemas.microsoft.com/office/drawing/2014/main" id="{CD877CA0-2BDC-3348-C369-7358E3BD05B3}"/>
              </a:ext>
            </a:extLst>
          </p:cNvPr>
          <p:cNvGrpSpPr/>
          <p:nvPr/>
        </p:nvGrpSpPr>
        <p:grpSpPr>
          <a:xfrm>
            <a:off x="10866620" y="1305247"/>
            <a:ext cx="748602" cy="748602"/>
            <a:chOff x="9408163" y="1311309"/>
            <a:chExt cx="748602" cy="748602"/>
          </a:xfrm>
        </p:grpSpPr>
        <p:sp>
          <p:nvSpPr>
            <p:cNvPr id="25" name="Oval 24">
              <a:extLst>
                <a:ext uri="{FF2B5EF4-FFF2-40B4-BE49-F238E27FC236}">
                  <a16:creationId xmlns:a16="http://schemas.microsoft.com/office/drawing/2014/main" id="{04F2EEDE-F652-8F1B-8099-D75BF9DEF80A}"/>
                </a:ext>
              </a:extLst>
            </p:cNvPr>
            <p:cNvSpPr/>
            <p:nvPr/>
          </p:nvSpPr>
          <p:spPr>
            <a:xfrm>
              <a:off x="9408163"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Picture 25" descr="A drawing of a paper and a pencil&#10;&#10;Description automatically generated">
              <a:extLst>
                <a:ext uri="{FF2B5EF4-FFF2-40B4-BE49-F238E27FC236}">
                  <a16:creationId xmlns:a16="http://schemas.microsoft.com/office/drawing/2014/main" id="{F516AE3D-D5F3-57FF-31BC-5AB151D58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8978" y="1410125"/>
              <a:ext cx="596900" cy="508000"/>
            </a:xfrm>
            <a:prstGeom prst="rect">
              <a:avLst/>
            </a:prstGeom>
          </p:spPr>
        </p:pic>
      </p:grpSp>
      <p:grpSp>
        <p:nvGrpSpPr>
          <p:cNvPr id="28" name="Group 27">
            <a:extLst>
              <a:ext uri="{FF2B5EF4-FFF2-40B4-BE49-F238E27FC236}">
                <a16:creationId xmlns:a16="http://schemas.microsoft.com/office/drawing/2014/main" id="{90E8AACC-58BF-67E0-CC59-13B59A824653}"/>
              </a:ext>
            </a:extLst>
          </p:cNvPr>
          <p:cNvGrpSpPr/>
          <p:nvPr/>
        </p:nvGrpSpPr>
        <p:grpSpPr>
          <a:xfrm>
            <a:off x="5752282" y="4080796"/>
            <a:ext cx="5454433" cy="1400771"/>
            <a:chOff x="875772" y="1861297"/>
            <a:chExt cx="5454433" cy="1400771"/>
          </a:xfrm>
        </p:grpSpPr>
        <p:sp>
          <p:nvSpPr>
            <p:cNvPr id="29" name="ZoneTexte 4">
              <a:extLst>
                <a:ext uri="{FF2B5EF4-FFF2-40B4-BE49-F238E27FC236}">
                  <a16:creationId xmlns:a16="http://schemas.microsoft.com/office/drawing/2014/main" id="{83512669-D38C-78F1-8E63-DAF0357713A7}"/>
                </a:ext>
              </a:extLst>
            </p:cNvPr>
            <p:cNvSpPr txBox="1"/>
            <p:nvPr/>
          </p:nvSpPr>
          <p:spPr>
            <a:xfrm>
              <a:off x="1105538" y="2008455"/>
              <a:ext cx="5224667" cy="1253613"/>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16,6</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fr-CA" u="none" strike="noStrike" baseline="0">
                  <a:latin typeface="Raleway Medium" panose="020B0503030101060003" pitchFamily="34" charset="77"/>
                </a:rPr>
                <a:t>des élèves handicapés ou ayant des difficultés (EHDA) ne recevaient</a:t>
              </a:r>
              <a:r>
                <a:rPr lang="fr-CA" u="none" strike="noStrike" baseline="0">
                  <a:solidFill>
                    <a:srgbClr val="84B598"/>
                  </a:solidFill>
                  <a:latin typeface="Raleway Medium" panose="020B0503030101060003" pitchFamily="34" charset="77"/>
                </a:rPr>
                <a:t> </a:t>
              </a:r>
              <a:r>
                <a:rPr lang="fr-CA" b="1" u="none" strike="noStrike" baseline="0">
                  <a:solidFill>
                    <a:srgbClr val="4A8371"/>
                  </a:solidFill>
                  <a:latin typeface="Raleway ExtraBold" panose="020B0003030101060003" pitchFamily="34" charset="0"/>
                </a:rPr>
                <a:t>aucun service de professionnels à la maternelle 5 ans, </a:t>
              </a:r>
              <a:r>
                <a:rPr lang="fr-CA">
                  <a:latin typeface="Raleway Medium" panose="020B0503030101060003" pitchFamily="34" charset="77"/>
                </a:rPr>
                <a:t>en 2017.</a:t>
              </a:r>
              <a:endParaRPr lang="en-CA">
                <a:latin typeface="Raleway Medium" panose="020B0503030101060003" pitchFamily="34" charset="77"/>
              </a:endParaRPr>
            </a:p>
          </p:txBody>
        </p:sp>
        <p:cxnSp>
          <p:nvCxnSpPr>
            <p:cNvPr id="31" name="Straight Connector 30">
              <a:extLst>
                <a:ext uri="{FF2B5EF4-FFF2-40B4-BE49-F238E27FC236}">
                  <a16:creationId xmlns:a16="http://schemas.microsoft.com/office/drawing/2014/main" id="{20EA6807-3DFC-D5A5-8BD1-81603BBC44EE}"/>
                </a:ext>
              </a:extLst>
            </p:cNvPr>
            <p:cNvCxnSpPr>
              <a:cxnSpLocks/>
            </p:cNvCxnSpPr>
            <p:nvPr/>
          </p:nvCxnSpPr>
          <p:spPr>
            <a:xfrm>
              <a:off x="875772" y="1861297"/>
              <a:ext cx="0" cy="1332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411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001E24-0BBB-0801-DAA2-0752C9C4E080}"/>
              </a:ext>
            </a:extLst>
          </p:cNvPr>
          <p:cNvSpPr/>
          <p:nvPr/>
        </p:nvSpPr>
        <p:spPr>
          <a:xfrm>
            <a:off x="0" y="24663"/>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7FD8AC0B-FEA7-7FD8-6C46-8B5BC665A6E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A40231AC-087E-5599-4C79-1335DB19909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1" name="Rounded Rectangle 20">
            <a:extLst>
              <a:ext uri="{FF2B5EF4-FFF2-40B4-BE49-F238E27FC236}">
                <a16:creationId xmlns:a16="http://schemas.microsoft.com/office/drawing/2014/main" id="{B3DEE3CE-DC05-AE4E-C1AC-B520CE931CCC}"/>
              </a:ext>
            </a:extLst>
          </p:cNvPr>
          <p:cNvSpPr/>
          <p:nvPr/>
        </p:nvSpPr>
        <p:spPr>
          <a:xfrm>
            <a:off x="879363" y="1233602"/>
            <a:ext cx="10561183" cy="4361775"/>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CFC6DCB5-EF89-66A2-54C3-4B77C5F87E3E}"/>
              </a:ext>
            </a:extLst>
          </p:cNvPr>
          <p:cNvSpPr txBox="1"/>
          <p:nvPr/>
        </p:nvSpPr>
        <p:spPr>
          <a:xfrm>
            <a:off x="1184480" y="1580025"/>
            <a:ext cx="9971248" cy="1356205"/>
          </a:xfrm>
          <a:prstGeom prst="rect">
            <a:avLst/>
          </a:prstGeom>
          <a:noFill/>
        </p:spPr>
        <p:txBody>
          <a:bodyPr wrap="square">
            <a:spAutoFit/>
          </a:bodyPr>
          <a:lstStyle/>
          <a:p>
            <a:pPr>
              <a:lnSpc>
                <a:spcPts val="2250"/>
              </a:lnSpc>
              <a:spcAft>
                <a:spcPts val="300"/>
              </a:spcAft>
            </a:pPr>
            <a:r>
              <a:rPr lang="fr-CA">
                <a:latin typeface="Raleway Medium" pitchFamily="2" charset="0"/>
              </a:rPr>
              <a:t>Extrait du rapport spécial du Protecteur du citoyen portant sur le manque de financement </a:t>
            </a:r>
            <a:br>
              <a:rPr lang="fr-CA">
                <a:latin typeface="Raleway Medium" pitchFamily="2" charset="0"/>
              </a:rPr>
            </a:br>
            <a:r>
              <a:rPr lang="fr-CA">
                <a:latin typeface="Raleway Medium" pitchFamily="2" charset="0"/>
              </a:rPr>
              <a:t>des services éducatifs complémentaires :</a:t>
            </a:r>
          </a:p>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[Il y a] un risque important de </a:t>
            </a:r>
            <a:r>
              <a:rPr lang="fr-CA" b="1">
                <a:solidFill>
                  <a:srgbClr val="4A8371"/>
                </a:solidFill>
                <a:latin typeface="Raleway ExtraBold" panose="020B0003030101060003" pitchFamily="34" charset="0"/>
              </a:rPr>
              <a:t>non-respect des droits des élèves </a:t>
            </a:r>
            <a:r>
              <a:rPr lang="fr-CA">
                <a:latin typeface="Raleway Medium" pitchFamily="2" charset="0"/>
              </a:rPr>
              <a:t>aux services éducatifs qui leur sont nécessaires.</a:t>
            </a:r>
            <a:r>
              <a:rPr lang="fr-CA" spc="-150">
                <a:latin typeface="Raleway Medium" pitchFamily="2" charset="0"/>
              </a:rPr>
              <a:t> </a:t>
            </a:r>
            <a:r>
              <a:rPr lang="fr-CA">
                <a:latin typeface="Raleway Medium" pitchFamily="2" charset="0"/>
              </a:rPr>
              <a:t>»</a:t>
            </a:r>
          </a:p>
        </p:txBody>
      </p:sp>
      <p:pic>
        <p:nvPicPr>
          <p:cNvPr id="8" name="Picture 7" descr="A cartoon of a child and a cat looking out a window&#10;&#10;Description automatically generated">
            <a:extLst>
              <a:ext uri="{FF2B5EF4-FFF2-40B4-BE49-F238E27FC236}">
                <a16:creationId xmlns:a16="http://schemas.microsoft.com/office/drawing/2014/main" id="{1978E4FC-64F1-601B-FFAA-BED8085CA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671" y="2572690"/>
            <a:ext cx="3896885" cy="3938562"/>
          </a:xfrm>
          <a:prstGeom prst="rect">
            <a:avLst/>
          </a:prstGeom>
        </p:spPr>
      </p:pic>
      <p:sp>
        <p:nvSpPr>
          <p:cNvPr id="9" name="TextBox 8">
            <a:extLst>
              <a:ext uri="{FF2B5EF4-FFF2-40B4-BE49-F238E27FC236}">
                <a16:creationId xmlns:a16="http://schemas.microsoft.com/office/drawing/2014/main" id="{D8E73316-1CD1-3592-0C1E-CD1E7200B082}"/>
              </a:ext>
            </a:extLst>
          </p:cNvPr>
          <p:cNvSpPr txBox="1"/>
          <p:nvPr/>
        </p:nvSpPr>
        <p:spPr>
          <a:xfrm>
            <a:off x="9973769" y="5771033"/>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0" name="Titre 1">
            <a:extLst>
              <a:ext uri="{FF2B5EF4-FFF2-40B4-BE49-F238E27FC236}">
                <a16:creationId xmlns:a16="http://schemas.microsoft.com/office/drawing/2014/main" id="{48B0BF3A-E8B7-8919-C48E-002C57B505B1}"/>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 pour le milieu scolaire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1E2AE35B-B0F7-D36E-FE8B-FC11B81A8448}"/>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3654ABC-6113-396A-7553-25A4BA61B3FF}"/>
              </a:ext>
            </a:extLst>
          </p:cNvPr>
          <p:cNvSpPr txBox="1"/>
          <p:nvPr/>
        </p:nvSpPr>
        <p:spPr>
          <a:xfrm>
            <a:off x="1174330" y="3037057"/>
            <a:ext cx="7055270" cy="2266711"/>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Si les services sont offerts “selon ce qui est possible” plutôt que “selon ce qui est nécessaire”, […] certains élèves </a:t>
            </a:r>
            <a:r>
              <a:rPr lang="fr-CA" b="1">
                <a:solidFill>
                  <a:srgbClr val="4A8371"/>
                </a:solidFill>
                <a:latin typeface="Raleway ExtraBold" panose="020B0003030101060003" pitchFamily="34" charset="0"/>
              </a:rPr>
              <a:t>ne font pas les progrès </a:t>
            </a:r>
            <a:r>
              <a:rPr lang="fr-CA">
                <a:latin typeface="Raleway Medium" pitchFamily="2" charset="0"/>
              </a:rPr>
              <a:t>qu’ils pourraient faire alors qu’ils attendent leur tour.</a:t>
            </a:r>
            <a:r>
              <a:rPr lang="fr-CA" spc="-150">
                <a:latin typeface="Raleway Medium" pitchFamily="2" charset="0"/>
              </a:rPr>
              <a:t> </a:t>
            </a:r>
            <a:r>
              <a:rPr lang="fr-CA">
                <a:latin typeface="Raleway Medium" pitchFamily="2" charset="0"/>
              </a:rPr>
              <a:t>»</a:t>
            </a:r>
          </a:p>
          <a:p>
            <a:pPr marL="342900" indent="-342900">
              <a:lnSpc>
                <a:spcPts val="2250"/>
              </a:lnSpc>
              <a:spcBef>
                <a:spcPts val="500"/>
              </a:spcBef>
              <a:spcAft>
                <a:spcPts val="500"/>
              </a:spcAft>
              <a:buClr>
                <a:srgbClr val="4A8371"/>
              </a:buClr>
              <a:buFont typeface="System Font Regular"/>
              <a:buChar char="&gt;"/>
            </a:pPr>
            <a:r>
              <a:rPr lang="fr-CA">
                <a:latin typeface="Raleway Medium" pitchFamily="2" charset="0"/>
              </a:rPr>
              <a:t>«</a:t>
            </a:r>
            <a:r>
              <a:rPr lang="fr-CA" spc="-150">
                <a:latin typeface="Raleway Medium" pitchFamily="2" charset="0"/>
              </a:rPr>
              <a:t> </a:t>
            </a:r>
            <a:r>
              <a:rPr lang="fr-CA">
                <a:latin typeface="Raleway Medium" pitchFamily="2" charset="0"/>
              </a:rPr>
              <a:t>Par conséquent, […] le mode de financement de ces services doit être revu, </a:t>
            </a:r>
            <a:r>
              <a:rPr lang="fr-CA" b="1">
                <a:solidFill>
                  <a:srgbClr val="4A8371"/>
                </a:solidFill>
                <a:latin typeface="Raleway ExtraBold" panose="020B0003030101060003" pitchFamily="34" charset="0"/>
              </a:rPr>
              <a:t>recentré sur les besoins</a:t>
            </a:r>
            <a:r>
              <a:rPr lang="fr-CA">
                <a:latin typeface="Raleway Medium" pitchFamily="2" charset="0"/>
              </a:rPr>
              <a:t> des élèves, et débarrassé des disparités de services qu’il entretient.</a:t>
            </a:r>
            <a:r>
              <a:rPr lang="fr-CA" spc="-150">
                <a:latin typeface="Raleway Medium" pitchFamily="2" charset="0"/>
              </a:rPr>
              <a:t> </a:t>
            </a:r>
            <a:r>
              <a:rPr lang="fr-CA">
                <a:latin typeface="Raleway Medium" pitchFamily="2" charset="0"/>
              </a:rPr>
              <a:t>»</a:t>
            </a:r>
          </a:p>
        </p:txBody>
      </p:sp>
    </p:spTree>
    <p:extLst>
      <p:ext uri="{BB962C8B-B14F-4D97-AF65-F5344CB8AC3E}">
        <p14:creationId xmlns:p14="http://schemas.microsoft.com/office/powerpoint/2010/main" val="3123714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3AF42B-8155-4228-224A-0350C92F805A}"/>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TextBox 11">
            <a:extLst>
              <a:ext uri="{FF2B5EF4-FFF2-40B4-BE49-F238E27FC236}">
                <a16:creationId xmlns:a16="http://schemas.microsoft.com/office/drawing/2014/main" id="{F2CC0D34-FA4A-B0AC-354F-82128634205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4660622C-8CF0-0C6C-123C-720890C656CB}"/>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7570" y="1245087"/>
            <a:ext cx="11030713" cy="657552"/>
          </a:xfrm>
          <a:prstGeom prst="rect">
            <a:avLst/>
          </a:prstGeom>
          <a:noFill/>
        </p:spPr>
        <p:txBody>
          <a:bodyPr wrap="square">
            <a:spAutoFit/>
          </a:bodyPr>
          <a:lstStyle/>
          <a:p>
            <a:pPr>
              <a:lnSpc>
                <a:spcPts val="2250"/>
              </a:lnSpc>
            </a:pPr>
            <a:r>
              <a:rPr lang="fr-CA">
                <a:latin typeface="Raleway" pitchFamily="2" charset="0"/>
              </a:rPr>
              <a:t>Compléter des demandes de financement exige des </a:t>
            </a:r>
            <a:r>
              <a:rPr lang="fr-CA" b="1">
                <a:solidFill>
                  <a:srgbClr val="4A8371"/>
                </a:solidFill>
                <a:latin typeface="Raleway" pitchFamily="2" charset="0"/>
              </a:rPr>
              <a:t>connaissances</a:t>
            </a:r>
            <a:r>
              <a:rPr lang="fr-CA">
                <a:latin typeface="Raleway" pitchFamily="2" charset="0"/>
              </a:rPr>
              <a:t>, de la </a:t>
            </a:r>
            <a:r>
              <a:rPr lang="fr-CA" b="1">
                <a:solidFill>
                  <a:srgbClr val="4A8371"/>
                </a:solidFill>
                <a:latin typeface="Raleway" pitchFamily="2" charset="0"/>
              </a:rPr>
              <a:t>volonté</a:t>
            </a:r>
            <a:r>
              <a:rPr lang="fr-CA">
                <a:latin typeface="Raleway" pitchFamily="2" charset="0"/>
              </a:rPr>
              <a:t>, des </a:t>
            </a:r>
            <a:r>
              <a:rPr lang="fr-CA" b="1">
                <a:solidFill>
                  <a:srgbClr val="4A8371"/>
                </a:solidFill>
                <a:latin typeface="Raleway" pitchFamily="2" charset="0"/>
              </a:rPr>
              <a:t>habiletés</a:t>
            </a:r>
            <a:r>
              <a:rPr lang="fr-CA">
                <a:latin typeface="Raleway" pitchFamily="2" charset="0"/>
              </a:rPr>
              <a:t>, </a:t>
            </a:r>
            <a:br>
              <a:rPr lang="fr-CA">
                <a:latin typeface="Raleway" pitchFamily="2" charset="0"/>
              </a:rPr>
            </a:br>
            <a:r>
              <a:rPr lang="fr-CA">
                <a:latin typeface="Raleway" pitchFamily="2" charset="0"/>
              </a:rPr>
              <a:t>du </a:t>
            </a:r>
            <a:r>
              <a:rPr lang="fr-CA" b="1">
                <a:solidFill>
                  <a:srgbClr val="4A8371"/>
                </a:solidFill>
                <a:latin typeface="Raleway" pitchFamily="2" charset="0"/>
              </a:rPr>
              <a:t>temps</a:t>
            </a:r>
            <a:r>
              <a:rPr lang="fr-CA">
                <a:latin typeface="Raleway" pitchFamily="2" charset="0"/>
              </a:rPr>
              <a:t> pour monter le dossier et la disponibilité des professionnels. </a:t>
            </a:r>
          </a:p>
        </p:txBody>
      </p:sp>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58430" y="34108"/>
            <a:ext cx="10515600" cy="1325563"/>
          </a:xfrm>
        </p:spPr>
        <p:txBody>
          <a:bodyPr>
            <a:normAutofit/>
          </a:bodyPr>
          <a:lstStyle/>
          <a:p>
            <a:r>
              <a:rPr lang="fr-CA" sz="3200" b="1" u="none" strike="noStrike" baseline="0">
                <a:solidFill>
                  <a:srgbClr val="4A8371"/>
                </a:solidFill>
                <a:latin typeface="Raleway ExtraBold" panose="020B0003030101060003" pitchFamily="34" charset="0"/>
              </a:rPr>
              <a:t>La lourdeur administrative</a:t>
            </a:r>
            <a:endParaRPr lang="fr-CA" sz="3200" b="1">
              <a:latin typeface="Raleway ExtraBold" panose="020B0003030101060003" pitchFamily="34" charset="0"/>
            </a:endParaRPr>
          </a:p>
        </p:txBody>
      </p:sp>
      <p:sp>
        <p:nvSpPr>
          <p:cNvPr id="10" name="ZoneTexte 9">
            <a:extLst>
              <a:ext uri="{FF2B5EF4-FFF2-40B4-BE49-F238E27FC236}">
                <a16:creationId xmlns:a16="http://schemas.microsoft.com/office/drawing/2014/main" id="{E0E60713-CADB-38E3-59DE-0C026BDAF003}"/>
              </a:ext>
            </a:extLst>
          </p:cNvPr>
          <p:cNvSpPr txBox="1"/>
          <p:nvPr/>
        </p:nvSpPr>
        <p:spPr>
          <a:xfrm>
            <a:off x="776606" y="2094237"/>
            <a:ext cx="10423373" cy="2164119"/>
          </a:xfrm>
          <a:prstGeom prst="rect">
            <a:avLst/>
          </a:prstGeom>
          <a:noFill/>
        </p:spPr>
        <p:txBody>
          <a:bodyPr wrap="square">
            <a:spAutoFit/>
          </a:bodyPr>
          <a:lstStyle/>
          <a:p>
            <a:pPr algn="l">
              <a:lnSpc>
                <a:spcPts val="2250"/>
              </a:lnSpc>
            </a:pPr>
            <a:r>
              <a:rPr lang="fr-CA" b="0" i="0" u="none" strike="noStrike" baseline="0">
                <a:solidFill>
                  <a:srgbClr val="000000"/>
                </a:solidFill>
                <a:latin typeface="Raleway" pitchFamily="2" charset="0"/>
              </a:rPr>
              <a:t>Éléments qui contribuent à la lourdeur administrative : </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Les </a:t>
            </a:r>
            <a:r>
              <a:rPr lang="fr-CA" b="1">
                <a:solidFill>
                  <a:srgbClr val="4A8371"/>
                </a:solidFill>
                <a:latin typeface="Raleway" pitchFamily="2" charset="0"/>
              </a:rPr>
              <a:t>informations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sur les aides financières disponibles ne sont pas centralisées.</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La complétion des </a:t>
            </a:r>
            <a:r>
              <a:rPr lang="fr-CA" b="1">
                <a:solidFill>
                  <a:srgbClr val="4A8371"/>
                </a:solidFill>
                <a:latin typeface="Raleway" pitchFamily="2" charset="0"/>
              </a:rPr>
              <a:t>formulaires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est fastidieuse et complexe. </a:t>
            </a:r>
          </a:p>
          <a:p>
            <a:pPr marL="742950" lvl="1" indent="-285750">
              <a:lnSpc>
                <a:spcPts val="2250"/>
              </a:lnSpc>
              <a:spcBef>
                <a:spcPts val="500"/>
              </a:spcBef>
              <a:spcAft>
                <a:spcPts val="500"/>
              </a:spcAft>
              <a:buClr>
                <a:srgbClr val="4A8371"/>
              </a:buClr>
              <a:buFont typeface="System Font Regular"/>
              <a:buChar char="&gt;"/>
            </a:pPr>
            <a:r>
              <a:rPr lang="fr-CA" b="0" i="0" u="none" strike="noStrike" baseline="0">
                <a:solidFill>
                  <a:srgbClr val="000000"/>
                </a:solidFill>
                <a:latin typeface="Raleway" pitchFamily="2" charset="0"/>
              </a:rPr>
              <a:t>De nombreux </a:t>
            </a:r>
            <a:r>
              <a:rPr lang="fr-CA" b="1">
                <a:solidFill>
                  <a:srgbClr val="4A8371"/>
                </a:solidFill>
                <a:latin typeface="Raleway" pitchFamily="2" charset="0"/>
              </a:rPr>
              <a:t>documents</a:t>
            </a:r>
            <a:r>
              <a:rPr lang="fr-CA" b="1" i="0" u="none" strike="noStrike" baseline="0">
                <a:solidFill>
                  <a:srgbClr val="000000"/>
                </a:solidFill>
                <a:latin typeface="Raleway" pitchFamily="2" charset="0"/>
              </a:rPr>
              <a:t> </a:t>
            </a:r>
            <a:r>
              <a:rPr lang="fr-CA" b="1">
                <a:solidFill>
                  <a:srgbClr val="4A8371"/>
                </a:solidFill>
                <a:latin typeface="Raleway" pitchFamily="2" charset="0"/>
              </a:rPr>
              <a:t>complémentaires</a:t>
            </a:r>
            <a:r>
              <a:rPr lang="fr-CA" b="1" i="0" u="none" strike="noStrike" baseline="0">
                <a:solidFill>
                  <a:srgbClr val="000000"/>
                </a:solidFill>
                <a:latin typeface="Raleway" pitchFamily="2" charset="0"/>
              </a:rPr>
              <a:t> </a:t>
            </a:r>
            <a:r>
              <a:rPr lang="fr-CA" b="0" i="0" u="none" strike="noStrike" baseline="0">
                <a:solidFill>
                  <a:srgbClr val="000000"/>
                </a:solidFill>
                <a:latin typeface="Raleway" pitchFamily="2" charset="0"/>
              </a:rPr>
              <a:t>sont exigés et impliquent la participation de professionnels de la santé qui sont difficiles d’accès et qui ont peu de temps pour ces tâches administratives. </a:t>
            </a:r>
          </a:p>
        </p:txBody>
      </p:sp>
      <p:sp>
        <p:nvSpPr>
          <p:cNvPr id="5" name="Rounded Rectangle 35">
            <a:extLst>
              <a:ext uri="{FF2B5EF4-FFF2-40B4-BE49-F238E27FC236}">
                <a16:creationId xmlns:a16="http://schemas.microsoft.com/office/drawing/2014/main" id="{8204A9C5-F540-6EF5-F1BD-0F6B13E6DB72}"/>
              </a:ext>
            </a:extLst>
          </p:cNvPr>
          <p:cNvSpPr/>
          <p:nvPr/>
        </p:nvSpPr>
        <p:spPr>
          <a:xfrm>
            <a:off x="777571" y="4632316"/>
            <a:ext cx="10662984" cy="1512658"/>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283DD5FD-D9F5-5741-C036-618D93C9C194}"/>
              </a:ext>
            </a:extLst>
          </p:cNvPr>
          <p:cNvSpPr txBox="1"/>
          <p:nvPr/>
        </p:nvSpPr>
        <p:spPr>
          <a:xfrm>
            <a:off x="1042344" y="4779449"/>
            <a:ext cx="10689108" cy="1512658"/>
          </a:xfrm>
          <a:prstGeom prst="rect">
            <a:avLst/>
          </a:prstGeom>
          <a:noFill/>
        </p:spPr>
        <p:txBody>
          <a:bodyPr wrap="square">
            <a:spAutoFit/>
          </a:bodyPr>
          <a:lstStyle/>
          <a:p>
            <a:pPr>
              <a:lnSpc>
                <a:spcPts val="2250"/>
              </a:lnSpc>
            </a:pPr>
            <a:r>
              <a:rPr lang="fr-CA" dirty="0">
                <a:latin typeface="Raleway Medium" pitchFamily="2" charset="0"/>
              </a:rPr>
              <a:t>Des services de garde éducatifs </a:t>
            </a:r>
            <a:r>
              <a:rPr lang="fr-CA" b="1" dirty="0">
                <a:solidFill>
                  <a:srgbClr val="4A8371"/>
                </a:solidFill>
                <a:latin typeface="Raleway ExtraBold" panose="020B0003030101060003" pitchFamily="34" charset="0"/>
              </a:rPr>
              <a:t>renoncent à faire des demandes </a:t>
            </a:r>
            <a:r>
              <a:rPr lang="fr-CA" dirty="0">
                <a:latin typeface="Raleway Medium" pitchFamily="2" charset="0"/>
              </a:rPr>
              <a:t>pour la Mesure </a:t>
            </a:r>
          </a:p>
          <a:p>
            <a:pPr>
              <a:lnSpc>
                <a:spcPts val="2250"/>
              </a:lnSpc>
            </a:pPr>
            <a:r>
              <a:rPr lang="fr-CA" dirty="0">
                <a:latin typeface="Raleway Medium" pitchFamily="2" charset="0"/>
              </a:rPr>
              <a:t>exceptionnelle de soutien (MES) à cause de la lourdeur administrative. Les raisons évoquées </a:t>
            </a:r>
          </a:p>
          <a:p>
            <a:pPr algn="l"/>
            <a:r>
              <a:rPr lang="fr-CA" dirty="0">
                <a:latin typeface="Raleway Medium" pitchFamily="2" charset="0"/>
              </a:rPr>
              <a:t>sont : </a:t>
            </a:r>
            <a:r>
              <a:rPr lang="fr-CA" sz="1800" b="0" i="0" u="none" strike="noStrike" baseline="0" dirty="0">
                <a:latin typeface="Raleway Medium" pitchFamily="2" charset="0"/>
              </a:rPr>
              <a:t>le </a:t>
            </a:r>
            <a:r>
              <a:rPr lang="fr-CA" sz="1800" b="1" i="0" u="none" strike="noStrike" baseline="0" dirty="0">
                <a:latin typeface="Raleway" pitchFamily="2" charset="0"/>
              </a:rPr>
              <a:t>temps requis </a:t>
            </a:r>
            <a:r>
              <a:rPr lang="fr-CA" sz="1800" b="0" i="0" u="none" strike="noStrike" baseline="0" dirty="0">
                <a:latin typeface="Raleway Medium" pitchFamily="2" charset="0"/>
              </a:rPr>
              <a:t>pour la préparation de la demande (21 %), </a:t>
            </a:r>
            <a:r>
              <a:rPr lang="fr-CA" sz="1800" b="1" i="0" u="none" strike="noStrike" baseline="0" dirty="0">
                <a:solidFill>
                  <a:srgbClr val="4A8371"/>
                </a:solidFill>
                <a:latin typeface="Raleway" pitchFamily="2" charset="0"/>
              </a:rPr>
              <a:t> </a:t>
            </a:r>
            <a:r>
              <a:rPr lang="fr-CA" sz="1800" b="0" i="0" u="none" strike="noStrike" baseline="0" dirty="0">
                <a:solidFill>
                  <a:srgbClr val="000000"/>
                </a:solidFill>
                <a:latin typeface="Raleway Medium" pitchFamily="2" charset="0"/>
              </a:rPr>
              <a:t>la </a:t>
            </a:r>
            <a:r>
              <a:rPr lang="fr-CA" sz="1800" b="1" i="0" u="none" strike="noStrike" baseline="0" dirty="0">
                <a:solidFill>
                  <a:srgbClr val="000000"/>
                </a:solidFill>
                <a:latin typeface="Raleway" pitchFamily="2" charset="0"/>
              </a:rPr>
              <a:t>difficulté d’accès </a:t>
            </a:r>
            <a:r>
              <a:rPr lang="fr-CA" sz="1800" b="0" i="0" u="none" strike="noStrike" baseline="0" dirty="0">
                <a:solidFill>
                  <a:srgbClr val="000000"/>
                </a:solidFill>
                <a:latin typeface="Raleway Medium" pitchFamily="2" charset="0"/>
              </a:rPr>
              <a:t>aux professionnels de l’externe (17 %), la </a:t>
            </a:r>
            <a:r>
              <a:rPr lang="fr-CA" sz="1800" b="1" i="0" u="none" strike="noStrike" baseline="0" dirty="0">
                <a:solidFill>
                  <a:srgbClr val="000000"/>
                </a:solidFill>
                <a:latin typeface="Raleway" pitchFamily="2" charset="0"/>
              </a:rPr>
              <a:t>complexité </a:t>
            </a:r>
            <a:r>
              <a:rPr lang="fr-CA" sz="1800" b="0" i="0" u="none" strike="noStrike" baseline="0" dirty="0">
                <a:solidFill>
                  <a:srgbClr val="000000"/>
                </a:solidFill>
                <a:latin typeface="Raleway Medium" pitchFamily="2" charset="0"/>
              </a:rPr>
              <a:t>de la demande (17 %)</a:t>
            </a:r>
            <a:r>
              <a:rPr lang="fr-CA" sz="800" dirty="0">
                <a:solidFill>
                  <a:srgbClr val="000000"/>
                </a:solidFill>
                <a:latin typeface="Raleway Medium" pitchFamily="2" charset="0"/>
              </a:rPr>
              <a:t>.</a:t>
            </a:r>
            <a:endParaRPr lang="fr-CA" sz="1800" b="0" i="0" u="none" strike="noStrike" baseline="0" dirty="0">
              <a:solidFill>
                <a:srgbClr val="000000"/>
              </a:solidFill>
              <a:latin typeface="Raleway Medium" pitchFamily="2" charset="0"/>
            </a:endParaRPr>
          </a:p>
          <a:p>
            <a:pPr>
              <a:lnSpc>
                <a:spcPts val="2250"/>
              </a:lnSpc>
            </a:pPr>
            <a:endParaRPr lang="fr-CA" dirty="0">
              <a:latin typeface="Raleway Medium" pitchFamily="2" charset="0"/>
            </a:endParaRPr>
          </a:p>
        </p:txBody>
      </p:sp>
      <p:sp>
        <p:nvSpPr>
          <p:cNvPr id="7" name="ZoneTexte 6">
            <a:extLst>
              <a:ext uri="{FF2B5EF4-FFF2-40B4-BE49-F238E27FC236}">
                <a16:creationId xmlns:a16="http://schemas.microsoft.com/office/drawing/2014/main" id="{6556E5F3-CA0F-4347-87A1-DA03C60D28C7}"/>
              </a:ext>
            </a:extLst>
          </p:cNvPr>
          <p:cNvSpPr txBox="1"/>
          <p:nvPr/>
        </p:nvSpPr>
        <p:spPr>
          <a:xfrm>
            <a:off x="776606" y="6078052"/>
            <a:ext cx="9523171" cy="400110"/>
          </a:xfrm>
          <a:prstGeom prst="rect">
            <a:avLst/>
          </a:prstGeom>
          <a:noFill/>
        </p:spPr>
        <p:txBody>
          <a:bodyPr wrap="square">
            <a:spAutoFit/>
          </a:bodyPr>
          <a:lstStyle/>
          <a:p>
            <a:pPr algn="l"/>
            <a:endParaRPr lang="fr-CA" sz="1200" b="0" i="0" u="none" strike="noStrike" baseline="0" dirty="0">
              <a:solidFill>
                <a:srgbClr val="000000"/>
              </a:solidFill>
              <a:latin typeface="Raleway" pitchFamily="2" charset="0"/>
            </a:endParaRPr>
          </a:p>
          <a:p>
            <a:r>
              <a:rPr lang="fr-CA" sz="800" b="0" i="0" u="none" strike="noStrike" baseline="0" dirty="0">
                <a:latin typeface="Raleway" pitchFamily="2" charset="0"/>
              </a:rPr>
              <a:t>Source : DIONNE, C., et autres. </a:t>
            </a:r>
            <a:r>
              <a:rPr lang="fr-CA" sz="800" b="0" i="1" u="none" strike="noStrike" baseline="0" dirty="0">
                <a:latin typeface="Raleway" pitchFamily="2" charset="0"/>
              </a:rPr>
              <a:t>Rapport de recherche : résultats de l’Enquête provinciale sur les pratiques inclusives dans les milieux de garde</a:t>
            </a:r>
            <a:r>
              <a:rPr lang="fr-CA" sz="800" b="0" i="0" u="none" strike="noStrike" baseline="0" dirty="0">
                <a:latin typeface="Raleway" pitchFamily="2" charset="0"/>
              </a:rPr>
              <a:t>, 2022. </a:t>
            </a:r>
            <a:endParaRPr lang="fr-CA" dirty="0"/>
          </a:p>
        </p:txBody>
      </p:sp>
    </p:spTree>
    <p:extLst>
      <p:ext uri="{BB962C8B-B14F-4D97-AF65-F5344CB8AC3E}">
        <p14:creationId xmlns:p14="http://schemas.microsoft.com/office/powerpoint/2010/main" val="87548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27FB46-CDC0-DF7E-B319-849072584B3A}"/>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60AE6371-2A8B-EF3B-7A8D-642798CC594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1B61A3C8-4908-3CE9-D181-99F93DBB1C7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1108663" y="2113938"/>
            <a:ext cx="10185686" cy="3754297"/>
          </a:xfrm>
          <a:prstGeom prst="rect">
            <a:avLst/>
          </a:prstGeom>
          <a:noFill/>
        </p:spPr>
        <p:txBody>
          <a:bodyPr wrap="square">
            <a:spAutoFit/>
          </a:bodyPr>
          <a:lstStyle/>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La contribution des organismes communautaires auprès des familles avec une enfant ayant besoin de soutien particulier est de plusieurs ordres : </a:t>
            </a:r>
            <a:r>
              <a:rPr lang="fr-CA" b="1" dirty="0">
                <a:solidFill>
                  <a:srgbClr val="4A8371"/>
                </a:solidFill>
                <a:latin typeface="Raleway ExtraBold" panose="020B0003030101060003" pitchFamily="34" charset="0"/>
              </a:rPr>
              <a:t>information</a:t>
            </a:r>
            <a:r>
              <a:rPr lang="fr-CA" b="1" dirty="0">
                <a:latin typeface="Raleway" pitchFamily="2" charset="0"/>
              </a:rPr>
              <a:t>, </a:t>
            </a:r>
            <a:r>
              <a:rPr lang="fr-CA" b="1" dirty="0">
                <a:solidFill>
                  <a:srgbClr val="4A8371"/>
                </a:solidFill>
                <a:latin typeface="Raleway" pitchFamily="2" charset="0"/>
              </a:rPr>
              <a:t>répit</a:t>
            </a:r>
            <a:r>
              <a:rPr lang="fr-CA" b="1" dirty="0">
                <a:latin typeface="Raleway" pitchFamily="2" charset="0"/>
              </a:rPr>
              <a:t>, </a:t>
            </a:r>
            <a:r>
              <a:rPr lang="fr-CA" b="1" dirty="0">
                <a:solidFill>
                  <a:srgbClr val="4A8371"/>
                </a:solidFill>
                <a:latin typeface="Raleway" pitchFamily="2" charset="0"/>
              </a:rPr>
              <a:t>activités</a:t>
            </a:r>
            <a:r>
              <a:rPr lang="fr-CA" b="1" dirty="0">
                <a:latin typeface="Raleway" pitchFamily="2" charset="0"/>
              </a:rPr>
              <a:t>, </a:t>
            </a:r>
            <a:r>
              <a:rPr lang="fr-CA" b="1" dirty="0">
                <a:solidFill>
                  <a:srgbClr val="4A8371"/>
                </a:solidFill>
                <a:latin typeface="Raleway ExtraBold" panose="020B0003030101060003" pitchFamily="34" charset="0"/>
              </a:rPr>
              <a:t>accompagnement</a:t>
            </a:r>
            <a:r>
              <a:rPr lang="fr-CA" dirty="0">
                <a:latin typeface="Raleway" pitchFamily="2" charset="0"/>
              </a:rPr>
              <a:t>, etc.</a:t>
            </a:r>
          </a:p>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Selon un rapport de recherche portant sur les organismes communautaires qui soutiennent le bien-être des tout-petits, </a:t>
            </a:r>
            <a:r>
              <a:rPr lang="fr-CA" b="1" dirty="0">
                <a:solidFill>
                  <a:srgbClr val="4A8371"/>
                </a:solidFill>
                <a:latin typeface="Raleway" pitchFamily="2" charset="0"/>
              </a:rPr>
              <a:t>leur financement ne leur permet pas de jouer pleinement leur rôle.</a:t>
            </a:r>
            <a:r>
              <a:rPr lang="fr-CA" dirty="0">
                <a:solidFill>
                  <a:srgbClr val="4A8371"/>
                </a:solidFill>
                <a:latin typeface="Raleway" pitchFamily="2" charset="0"/>
              </a:rPr>
              <a:t> </a:t>
            </a:r>
          </a:p>
          <a:p>
            <a:pPr marL="342900" indent="-342900">
              <a:lnSpc>
                <a:spcPts val="2250"/>
              </a:lnSpc>
              <a:spcBef>
                <a:spcPts val="500"/>
              </a:spcBef>
              <a:spcAft>
                <a:spcPts val="500"/>
              </a:spcAft>
              <a:buClr>
                <a:srgbClr val="4A8371"/>
              </a:buClr>
              <a:buFont typeface="System Font Regular"/>
              <a:buChar char="&gt;"/>
            </a:pPr>
            <a:r>
              <a:rPr lang="fr-CA" dirty="0">
                <a:latin typeface="Raleway" pitchFamily="2" charset="0"/>
              </a:rPr>
              <a:t>Problèmes créés par le sous-financement : </a:t>
            </a:r>
          </a:p>
          <a:p>
            <a:pPr marL="692100" lvl="1" indent="-342900">
              <a:lnSpc>
                <a:spcPts val="2250"/>
              </a:lnSpc>
              <a:spcAft>
                <a:spcPts val="300"/>
              </a:spcAft>
              <a:buClr>
                <a:srgbClr val="4A8371"/>
              </a:buClr>
              <a:buFont typeface="System Font Regular"/>
              <a:buChar char="‣"/>
            </a:pPr>
            <a:r>
              <a:rPr lang="fr-CA" dirty="0">
                <a:latin typeface="Raleway" pitchFamily="2" charset="0"/>
              </a:rPr>
              <a:t>diminution des </a:t>
            </a:r>
            <a:r>
              <a:rPr lang="fr-CA" b="1" dirty="0">
                <a:solidFill>
                  <a:srgbClr val="4A8371"/>
                </a:solidFill>
                <a:latin typeface="Raleway" pitchFamily="2" charset="0"/>
              </a:rPr>
              <a:t>activités</a:t>
            </a:r>
          </a:p>
          <a:p>
            <a:pPr marL="692100" lvl="1" indent="-342900">
              <a:lnSpc>
                <a:spcPts val="2250"/>
              </a:lnSpc>
              <a:spcAft>
                <a:spcPts val="300"/>
              </a:spcAft>
              <a:buClr>
                <a:srgbClr val="4A8371"/>
              </a:buClr>
              <a:buFont typeface="System Font Regular"/>
              <a:buChar char="‣"/>
            </a:pPr>
            <a:r>
              <a:rPr lang="fr-CA" dirty="0">
                <a:latin typeface="Raleway" pitchFamily="2" charset="0"/>
              </a:rPr>
              <a:t>mauvaises </a:t>
            </a:r>
            <a:r>
              <a:rPr lang="fr-CA" b="1" dirty="0">
                <a:solidFill>
                  <a:srgbClr val="4A8371"/>
                </a:solidFill>
                <a:latin typeface="Raleway" pitchFamily="2" charset="0"/>
              </a:rPr>
              <a:t>conditions</a:t>
            </a:r>
            <a:r>
              <a:rPr lang="fr-CA" dirty="0">
                <a:latin typeface="Raleway" pitchFamily="2" charset="0"/>
              </a:rPr>
              <a:t> </a:t>
            </a:r>
            <a:r>
              <a:rPr lang="fr-CA" b="1" dirty="0">
                <a:solidFill>
                  <a:srgbClr val="4A8371"/>
                </a:solidFill>
                <a:latin typeface="Raleway" pitchFamily="2" charset="0"/>
              </a:rPr>
              <a:t>de</a:t>
            </a:r>
            <a:r>
              <a:rPr lang="fr-CA" dirty="0">
                <a:latin typeface="Raleway" pitchFamily="2" charset="0"/>
              </a:rPr>
              <a:t> </a:t>
            </a:r>
            <a:r>
              <a:rPr lang="fr-CA" b="1" dirty="0">
                <a:solidFill>
                  <a:srgbClr val="4A8371"/>
                </a:solidFill>
                <a:latin typeface="Raleway" pitchFamily="2" charset="0"/>
              </a:rPr>
              <a:t>travail</a:t>
            </a:r>
          </a:p>
          <a:p>
            <a:pPr marL="692100" lvl="1" indent="-342900">
              <a:lnSpc>
                <a:spcPts val="2250"/>
              </a:lnSpc>
              <a:spcAft>
                <a:spcPts val="300"/>
              </a:spcAft>
              <a:buClr>
                <a:srgbClr val="4A8371"/>
              </a:buClr>
              <a:buFont typeface="System Font Regular"/>
              <a:buChar char="‣"/>
            </a:pPr>
            <a:r>
              <a:rPr lang="fr-CA" dirty="0">
                <a:latin typeface="Raleway" pitchFamily="2" charset="0"/>
              </a:rPr>
              <a:t>réduction des </a:t>
            </a:r>
            <a:r>
              <a:rPr lang="fr-CA" b="1" dirty="0">
                <a:solidFill>
                  <a:srgbClr val="4A8371"/>
                </a:solidFill>
                <a:latin typeface="Raleway" pitchFamily="2" charset="0"/>
              </a:rPr>
              <a:t>heures d’ouverture mises à pied </a:t>
            </a:r>
            <a:r>
              <a:rPr lang="fr-CA" dirty="0">
                <a:latin typeface="Raleway" pitchFamily="2" charset="0"/>
              </a:rPr>
              <a:t>temporaires ou permanentes, des </a:t>
            </a:r>
            <a:r>
              <a:rPr lang="fr-CA" b="1" dirty="0">
                <a:solidFill>
                  <a:srgbClr val="4A8371"/>
                </a:solidFill>
                <a:latin typeface="Raleway" pitchFamily="2" charset="0"/>
              </a:rPr>
              <a:t>fermetures</a:t>
            </a:r>
            <a:r>
              <a:rPr lang="fr-CA" dirty="0">
                <a:latin typeface="Raleway" pitchFamily="2" charset="0"/>
              </a:rPr>
              <a:t> temporaires ou définitives</a:t>
            </a:r>
          </a:p>
        </p:txBody>
      </p:sp>
      <p:sp>
        <p:nvSpPr>
          <p:cNvPr id="9" name="ZoneTexte 8">
            <a:extLst>
              <a:ext uri="{FF2B5EF4-FFF2-40B4-BE49-F238E27FC236}">
                <a16:creationId xmlns:a16="http://schemas.microsoft.com/office/drawing/2014/main" id="{2FBC70A1-E615-7425-414C-30218ECDD6A7}"/>
              </a:ext>
            </a:extLst>
          </p:cNvPr>
          <p:cNvSpPr txBox="1"/>
          <p:nvPr/>
        </p:nvSpPr>
        <p:spPr>
          <a:xfrm>
            <a:off x="1094824" y="148465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situation des organismes communautaires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0" name="Rectangle 9">
            <a:extLst>
              <a:ext uri="{FF2B5EF4-FFF2-40B4-BE49-F238E27FC236}">
                <a16:creationId xmlns:a16="http://schemas.microsoft.com/office/drawing/2014/main" id="{FDA9456E-4726-5AEB-1863-9B8E97247B9C}"/>
              </a:ext>
            </a:extLst>
          </p:cNvPr>
          <p:cNvSpPr/>
          <p:nvPr/>
        </p:nvSpPr>
        <p:spPr>
          <a:xfrm>
            <a:off x="874043" y="1238672"/>
            <a:ext cx="10566510" cy="4821062"/>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 name="Group 25">
            <a:extLst>
              <a:ext uri="{FF2B5EF4-FFF2-40B4-BE49-F238E27FC236}">
                <a16:creationId xmlns:a16="http://schemas.microsoft.com/office/drawing/2014/main" id="{F32F3C36-0B5C-7948-7D17-5DAB505B5346}"/>
              </a:ext>
            </a:extLst>
          </p:cNvPr>
          <p:cNvGrpSpPr/>
          <p:nvPr/>
        </p:nvGrpSpPr>
        <p:grpSpPr>
          <a:xfrm>
            <a:off x="10914719" y="1245901"/>
            <a:ext cx="748602" cy="748602"/>
            <a:chOff x="10856502" y="1155578"/>
            <a:chExt cx="748602" cy="748602"/>
          </a:xfrm>
        </p:grpSpPr>
        <p:sp>
          <p:nvSpPr>
            <p:cNvPr id="4" name="Oval 21">
              <a:extLst>
                <a:ext uri="{FF2B5EF4-FFF2-40B4-BE49-F238E27FC236}">
                  <a16:creationId xmlns:a16="http://schemas.microsoft.com/office/drawing/2014/main" id="{E2814067-BA2B-B416-36F8-1688F2D5EB18}"/>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Picture 24" descr="A group of people with a heart&#10;&#10;Description automatically generated">
              <a:extLst>
                <a:ext uri="{FF2B5EF4-FFF2-40B4-BE49-F238E27FC236}">
                  <a16:creationId xmlns:a16="http://schemas.microsoft.com/office/drawing/2014/main" id="{41654C56-EE53-2A7A-2DD0-E7D8929BB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sp>
        <p:nvSpPr>
          <p:cNvPr id="14" name="Titre 1">
            <a:extLst>
              <a:ext uri="{FF2B5EF4-FFF2-40B4-BE49-F238E27FC236}">
                <a16:creationId xmlns:a16="http://schemas.microsoft.com/office/drawing/2014/main" id="{34A14FDE-0767-1D90-9FC2-C3FD6D067F7B}"/>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a:t>
            </a:r>
            <a:endParaRPr lang="fr-CA" sz="1400" b="1">
              <a:latin typeface="Raleway SemiBold" panose="020B0503030101060003" pitchFamily="34" charset="77"/>
            </a:endParaRPr>
          </a:p>
        </p:txBody>
      </p:sp>
      <p:cxnSp>
        <p:nvCxnSpPr>
          <p:cNvPr id="15" name="Straight Connector 14">
            <a:extLst>
              <a:ext uri="{FF2B5EF4-FFF2-40B4-BE49-F238E27FC236}">
                <a16:creationId xmlns:a16="http://schemas.microsoft.com/office/drawing/2014/main" id="{466B66CD-CFE4-AACB-2AAC-1B58F9D18EB9}"/>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637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A4027F-67FE-83FE-EB12-8A0D69D6BD3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5F7F2CAE-9D63-ECCF-EF77-0141812F290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C77B3E15-E491-1518-B278-F1FD19784BA5}"/>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1089504" y="2424109"/>
            <a:ext cx="9879419" cy="958660"/>
          </a:xfrm>
          <a:prstGeom prst="rect">
            <a:avLst/>
          </a:prstGeom>
          <a:noFill/>
        </p:spPr>
        <p:txBody>
          <a:bodyPr wrap="square">
            <a:spAutoFit/>
          </a:bodyPr>
          <a:lstStyle/>
          <a:p>
            <a:pPr>
              <a:lnSpc>
                <a:spcPts val="2250"/>
              </a:lnSpc>
              <a:spcBef>
                <a:spcPts val="600"/>
              </a:spcBef>
            </a:pPr>
            <a:r>
              <a:rPr lang="fr-CA">
                <a:latin typeface="Raleway Medium" pitchFamily="2" charset="0"/>
              </a:rPr>
              <a:t>Le Plan d’action gouvernemental en action communautaire 2022-2027 prévoit l’augmentation du financement gouvernemental des organismes communautaires, dont ceux qui soutiennent les familles avec un enfant ayant besoin de soutien particulier. </a:t>
            </a:r>
          </a:p>
        </p:txBody>
      </p:sp>
      <p:sp>
        <p:nvSpPr>
          <p:cNvPr id="9" name="ZoneTexte 8">
            <a:extLst>
              <a:ext uri="{FF2B5EF4-FFF2-40B4-BE49-F238E27FC236}">
                <a16:creationId xmlns:a16="http://schemas.microsoft.com/office/drawing/2014/main" id="{2FBC70A1-E615-7425-414C-30218ECDD6A7}"/>
              </a:ext>
            </a:extLst>
          </p:cNvPr>
          <p:cNvSpPr txBox="1"/>
          <p:nvPr/>
        </p:nvSpPr>
        <p:spPr>
          <a:xfrm>
            <a:off x="1089504" y="173786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La situation des organismes communautaires</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25" name="Rectangle 24">
            <a:extLst>
              <a:ext uri="{FF2B5EF4-FFF2-40B4-BE49-F238E27FC236}">
                <a16:creationId xmlns:a16="http://schemas.microsoft.com/office/drawing/2014/main" id="{CAB3DF54-2B95-269A-D366-FC0BFFC135B0}"/>
              </a:ext>
            </a:extLst>
          </p:cNvPr>
          <p:cNvSpPr/>
          <p:nvPr/>
        </p:nvSpPr>
        <p:spPr>
          <a:xfrm>
            <a:off x="879362" y="1484576"/>
            <a:ext cx="10561191" cy="3823230"/>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ounded Rectangle 35">
            <a:extLst>
              <a:ext uri="{FF2B5EF4-FFF2-40B4-BE49-F238E27FC236}">
                <a16:creationId xmlns:a16="http://schemas.microsoft.com/office/drawing/2014/main" id="{876CB151-D0D4-95D2-55DB-82DABF93374E}"/>
              </a:ext>
            </a:extLst>
          </p:cNvPr>
          <p:cNvSpPr/>
          <p:nvPr/>
        </p:nvSpPr>
        <p:spPr>
          <a:xfrm>
            <a:off x="1203916" y="3834864"/>
            <a:ext cx="9895839" cy="1059405"/>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
            <a:extLst>
              <a:ext uri="{FF2B5EF4-FFF2-40B4-BE49-F238E27FC236}">
                <a16:creationId xmlns:a16="http://schemas.microsoft.com/office/drawing/2014/main" id="{EFAA5F8F-4B84-2ECB-37D1-2C9B4591D35B}"/>
              </a:ext>
            </a:extLst>
          </p:cNvPr>
          <p:cNvSpPr txBox="1"/>
          <p:nvPr/>
        </p:nvSpPr>
        <p:spPr>
          <a:xfrm>
            <a:off x="1460933" y="4020988"/>
            <a:ext cx="9165594" cy="646331"/>
          </a:xfrm>
          <a:prstGeom prst="rect">
            <a:avLst/>
          </a:prstGeom>
          <a:noFill/>
        </p:spPr>
        <p:txBody>
          <a:bodyPr wrap="square">
            <a:spAutoFit/>
          </a:bodyPr>
          <a:lstStyle/>
          <a:p>
            <a:pPr>
              <a:spcBef>
                <a:spcPts val="600"/>
              </a:spcBef>
            </a:pPr>
            <a:r>
              <a:rPr lang="fr-CA" b="1">
                <a:latin typeface="Raleway SemiBold" panose="020B0003030101060003" pitchFamily="34" charset="0"/>
              </a:rPr>
              <a:t>Ces apports sont bien accueillis, mais les besoins de soutien des familles demeurent grands et les </a:t>
            </a:r>
            <a:r>
              <a:rPr lang="fr-CA">
                <a:solidFill>
                  <a:srgbClr val="4A8371"/>
                </a:solidFill>
                <a:latin typeface="Raleway ExtraBold" pitchFamily="2" charset="0"/>
              </a:rPr>
              <a:t>ressources communautaires insuffisantes</a:t>
            </a:r>
            <a:r>
              <a:rPr lang="fr-CA">
                <a:latin typeface="Raleway Medium" pitchFamily="2" charset="0"/>
              </a:rPr>
              <a:t>.</a:t>
            </a:r>
          </a:p>
        </p:txBody>
      </p:sp>
      <p:grpSp>
        <p:nvGrpSpPr>
          <p:cNvPr id="10" name="Group 25">
            <a:extLst>
              <a:ext uri="{FF2B5EF4-FFF2-40B4-BE49-F238E27FC236}">
                <a16:creationId xmlns:a16="http://schemas.microsoft.com/office/drawing/2014/main" id="{4506E1E7-06E6-3B31-ACC0-154406A5D4CB}"/>
              </a:ext>
            </a:extLst>
          </p:cNvPr>
          <p:cNvGrpSpPr/>
          <p:nvPr/>
        </p:nvGrpSpPr>
        <p:grpSpPr>
          <a:xfrm>
            <a:off x="10914719" y="1245901"/>
            <a:ext cx="748602" cy="748602"/>
            <a:chOff x="10856502" y="1155578"/>
            <a:chExt cx="748602" cy="748602"/>
          </a:xfrm>
        </p:grpSpPr>
        <p:sp>
          <p:nvSpPr>
            <p:cNvPr id="11" name="Oval 21">
              <a:extLst>
                <a:ext uri="{FF2B5EF4-FFF2-40B4-BE49-F238E27FC236}">
                  <a16:creationId xmlns:a16="http://schemas.microsoft.com/office/drawing/2014/main" id="{EEF4004E-D732-1AC3-F006-A59CC5C6FBE3}"/>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24" descr="A group of people with a heart&#10;&#10;Description automatically generated">
              <a:extLst>
                <a:ext uri="{FF2B5EF4-FFF2-40B4-BE49-F238E27FC236}">
                  <a16:creationId xmlns:a16="http://schemas.microsoft.com/office/drawing/2014/main" id="{20173519-055F-3909-68BA-FD9620357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sp>
        <p:nvSpPr>
          <p:cNvPr id="8" name="Titre 1">
            <a:extLst>
              <a:ext uri="{FF2B5EF4-FFF2-40B4-BE49-F238E27FC236}">
                <a16:creationId xmlns:a16="http://schemas.microsoft.com/office/drawing/2014/main" id="{B6216597-78AF-5AF8-C8D6-C9EB7B65DF06}"/>
              </a:ext>
            </a:extLst>
          </p:cNvPr>
          <p:cNvSpPr txBox="1">
            <a:spLocks/>
          </p:cNvSpPr>
          <p:nvPr/>
        </p:nvSpPr>
        <p:spPr>
          <a:xfrm>
            <a:off x="773420" y="36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A8371"/>
                </a:solidFill>
                <a:latin typeface="Raleway SemiBold" panose="020B0503030101060003" pitchFamily="34" charset="77"/>
              </a:rPr>
              <a:t>Le financement (suite)</a:t>
            </a: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4AFB2CEE-952E-3C11-BEE6-9F59846162AA}"/>
              </a:ext>
            </a:extLst>
          </p:cNvPr>
          <p:cNvCxnSpPr>
            <a:cxnSpLocks/>
          </p:cNvCxnSpPr>
          <p:nvPr/>
        </p:nvCxnSpPr>
        <p:spPr>
          <a:xfrm>
            <a:off x="877386" y="796631"/>
            <a:ext cx="3779393"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884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95FB2F-46D4-8197-F3E9-6DC9BA52B65E}"/>
              </a:ext>
            </a:extLst>
          </p:cNvPr>
          <p:cNvSpPr/>
          <p:nvPr/>
        </p:nvSpPr>
        <p:spPr>
          <a:xfrm>
            <a:off x="0" y="34460"/>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90F9547D-08A3-89CF-BCF4-765CDCD47EE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985867AC-4C59-F1F5-BA10-2071D838E50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751899" y="270237"/>
            <a:ext cx="7788638" cy="1231328"/>
          </a:xfrm>
        </p:spPr>
        <p:txBody>
          <a:bodyPr>
            <a:normAutofit/>
          </a:bodyPr>
          <a:lstStyle/>
          <a:p>
            <a:r>
              <a:rPr lang="fr-CA" sz="3200" b="1" u="none" strike="noStrike" baseline="0">
                <a:solidFill>
                  <a:srgbClr val="4A8371"/>
                </a:solidFill>
                <a:latin typeface="Raleway ExtraBold" panose="020B0003030101060003" pitchFamily="34" charset="0"/>
              </a:rPr>
              <a:t>Le soutien aux services de garde éducatifs à l’enfance </a:t>
            </a:r>
            <a:endParaRPr lang="fr-CA" sz="3200" b="1">
              <a:latin typeface="Raleway ExtraBold" panose="020B0003030101060003" pitchFamily="34" charset="0"/>
            </a:endParaRPr>
          </a:p>
        </p:txBody>
      </p:sp>
      <p:sp>
        <p:nvSpPr>
          <p:cNvPr id="16" name="ZoneTexte 15">
            <a:extLst>
              <a:ext uri="{FF2B5EF4-FFF2-40B4-BE49-F238E27FC236}">
                <a16:creationId xmlns:a16="http://schemas.microsoft.com/office/drawing/2014/main" id="{FE9A8939-D6A8-06E2-2559-4BB28B09BEE6}"/>
              </a:ext>
            </a:extLst>
          </p:cNvPr>
          <p:cNvSpPr txBox="1"/>
          <p:nvPr/>
        </p:nvSpPr>
        <p:spPr>
          <a:xfrm>
            <a:off x="777569" y="5964339"/>
            <a:ext cx="1068909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Sources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PRATTE, G., et AJ. BEAUDOIN. Résultats du projet Soutien, présenté au ministère de la Famille, 8 avril 2022</a:t>
            </a:r>
            <a:r>
              <a:rPr lang="fr-CA" sz="800">
                <a:solidFill>
                  <a:srgbClr val="000000"/>
                </a:solidFill>
                <a:latin typeface="Raleway" pitchFamily="2" charset="0"/>
              </a:rPr>
              <a:t>.</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0528" y="161683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 soutien professionnel insuffisant</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0075" y="2192437"/>
            <a:ext cx="10123967" cy="657552"/>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 soutien disponible est variable selon les régions du Québec. Toutefois, les services de professionnels en place ne répondent pas à l’ensemble des besoins</a:t>
            </a:r>
            <a:r>
              <a:rPr kumimoji="0" lang="fr-CA" sz="1600" b="0" i="0" u="none" strike="noStrike" kern="1200" cap="none" spc="0" normalizeH="0" baseline="0" noProof="0">
                <a:ln>
                  <a:noFill/>
                </a:ln>
                <a:solidFill>
                  <a:prstClr val="black"/>
                </a:solidFill>
                <a:effectLst/>
                <a:uLnTx/>
                <a:uFillTx/>
                <a:latin typeface="Raleway Medium" pitchFamily="2" charset="0"/>
                <a:ea typeface="+mn-ea"/>
                <a:cs typeface="+mn-cs"/>
              </a:rPr>
              <a:t>.</a:t>
            </a:r>
          </a:p>
        </p:txBody>
      </p:sp>
      <p:grpSp>
        <p:nvGrpSpPr>
          <p:cNvPr id="41" name="Group 40">
            <a:extLst>
              <a:ext uri="{FF2B5EF4-FFF2-40B4-BE49-F238E27FC236}">
                <a16:creationId xmlns:a16="http://schemas.microsoft.com/office/drawing/2014/main" id="{C575F389-FE12-005F-45CD-D215912B0237}"/>
              </a:ext>
            </a:extLst>
          </p:cNvPr>
          <p:cNvGrpSpPr/>
          <p:nvPr/>
        </p:nvGrpSpPr>
        <p:grpSpPr>
          <a:xfrm>
            <a:off x="911761" y="3205399"/>
            <a:ext cx="10266930" cy="2499853"/>
            <a:chOff x="872575" y="3343930"/>
            <a:chExt cx="10266930" cy="2499853"/>
          </a:xfrm>
        </p:grpSpPr>
        <p:grpSp>
          <p:nvGrpSpPr>
            <p:cNvPr id="28" name="Group 27">
              <a:extLst>
                <a:ext uri="{FF2B5EF4-FFF2-40B4-BE49-F238E27FC236}">
                  <a16:creationId xmlns:a16="http://schemas.microsoft.com/office/drawing/2014/main" id="{0ADABBFD-4D38-16AA-369D-F683FCEAE5A4}"/>
                </a:ext>
              </a:extLst>
            </p:cNvPr>
            <p:cNvGrpSpPr/>
            <p:nvPr/>
          </p:nvGrpSpPr>
          <p:grpSpPr>
            <a:xfrm>
              <a:off x="872575" y="3406664"/>
              <a:ext cx="10266930" cy="2437119"/>
              <a:chOff x="875772" y="1665559"/>
              <a:chExt cx="10266930" cy="2437119"/>
            </a:xfrm>
          </p:grpSpPr>
          <p:sp>
            <p:nvSpPr>
              <p:cNvPr id="29" name="ZoneTexte 4">
                <a:extLst>
                  <a:ext uri="{FF2B5EF4-FFF2-40B4-BE49-F238E27FC236}">
                    <a16:creationId xmlns:a16="http://schemas.microsoft.com/office/drawing/2014/main" id="{2648D8F8-E30C-2E98-6719-130FDA12F2B7}"/>
                  </a:ext>
                </a:extLst>
              </p:cNvPr>
              <p:cNvSpPr txBox="1"/>
              <p:nvPr/>
            </p:nvSpPr>
            <p:spPr>
              <a:xfrm>
                <a:off x="1101955" y="2265252"/>
                <a:ext cx="4596852" cy="1837426"/>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91</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des </a:t>
                </a:r>
                <a:r>
                  <a:rPr lang="en-CA" b="1" err="1">
                    <a:solidFill>
                      <a:srgbClr val="4A8371"/>
                    </a:solidFill>
                    <a:effectLst/>
                    <a:latin typeface="Raleway ExtraBold" panose="020B0003030101060003" pitchFamily="34" charset="0"/>
                  </a:rPr>
                  <a:t>gestionnaires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de services de </a:t>
                </a:r>
                <a:r>
                  <a:rPr lang="en-CA" err="1">
                    <a:effectLst/>
                    <a:latin typeface="Raleway Medium" panose="020B0503030101060003" pitchFamily="34" charset="77"/>
                  </a:rPr>
                  <a:t>garde</a:t>
                </a:r>
                <a:r>
                  <a:rPr lang="en-CA">
                    <a:effectLst/>
                    <a:latin typeface="Raleway Medium" panose="020B0503030101060003" pitchFamily="34" charset="77"/>
                  </a:rPr>
                  <a:t> </a:t>
                </a:r>
                <a:r>
                  <a:rPr lang="en-CA" err="1">
                    <a:effectLst/>
                    <a:latin typeface="Raleway Medium" panose="020B0503030101060003" pitchFamily="34" charset="77"/>
                  </a:rPr>
                  <a:t>éducatifs</a:t>
                </a:r>
                <a:r>
                  <a:rPr lang="en-CA">
                    <a:effectLst/>
                    <a:latin typeface="Raleway Medium" panose="020B0503030101060003" pitchFamily="34" charset="77"/>
                  </a:rPr>
                  <a:t> </a:t>
                </a:r>
                <a:r>
                  <a:rPr lang="en-CA" err="1">
                    <a:effectLst/>
                    <a:latin typeface="Raleway Medium" panose="020B0503030101060003" pitchFamily="34" charset="77"/>
                  </a:rPr>
                  <a:t>sondés</a:t>
                </a:r>
                <a:r>
                  <a:rPr lang="en-CA">
                    <a:effectLst/>
                    <a:latin typeface="Raleway Medium" panose="020B0503030101060003" pitchFamily="34" charset="77"/>
                  </a:rPr>
                  <a:t> </a:t>
                </a:r>
                <a:r>
                  <a:rPr lang="en-CA" err="1">
                    <a:effectLst/>
                    <a:latin typeface="Raleway Medium" panose="020B0503030101060003" pitchFamily="34" charset="77"/>
                  </a:rPr>
                  <a:t>disaient</a:t>
                </a:r>
                <a:r>
                  <a:rPr lang="en-CA">
                    <a:effectLst/>
                    <a:latin typeface="Raleway Medium" panose="020B0503030101060003" pitchFamily="34" charset="77"/>
                  </a:rPr>
                  <a:t> </a:t>
                </a:r>
                <a:r>
                  <a:rPr lang="en-CA" err="1">
                    <a:effectLst/>
                    <a:latin typeface="Raleway Medium" panose="020B0503030101060003" pitchFamily="34" charset="77"/>
                  </a:rPr>
                  <a:t>avoir</a:t>
                </a:r>
                <a:r>
                  <a:rPr lang="en-CA">
                    <a:effectLst/>
                    <a:latin typeface="Raleway Medium" panose="020B0503030101060003" pitchFamily="34" charset="77"/>
                  </a:rPr>
                  <a:t> des </a:t>
                </a:r>
                <a:r>
                  <a:rPr lang="en-CA" b="1" err="1">
                    <a:solidFill>
                      <a:srgbClr val="4A8371"/>
                    </a:solidFill>
                    <a:effectLst/>
                    <a:latin typeface="Raleway ExtraBold" panose="020B0003030101060003" pitchFamily="34" charset="0"/>
                  </a:rPr>
                  <a:t>besoins</a:t>
                </a:r>
                <a:r>
                  <a:rPr lang="en-CA" b="1">
                    <a:solidFill>
                      <a:srgbClr val="4A8371"/>
                    </a:solidFill>
                    <a:effectLst/>
                    <a:latin typeface="Raleway ExtraBold" panose="020B0003030101060003" pitchFamily="34" charset="0"/>
                  </a:rPr>
                  <a:t> de </a:t>
                </a:r>
                <a:r>
                  <a:rPr lang="en-CA" b="1" err="1">
                    <a:solidFill>
                      <a:srgbClr val="4A8371"/>
                    </a:solidFill>
                    <a:effectLst/>
                    <a:latin typeface="Raleway ExtraBold" panose="020B0003030101060003" pitchFamily="34" charset="0"/>
                  </a:rPr>
                  <a:t>soutien</a:t>
                </a:r>
                <a:r>
                  <a:rPr lang="en-CA" b="1">
                    <a:solidFill>
                      <a:srgbClr val="4A8371"/>
                    </a:solidFill>
                    <a:effectLst/>
                    <a:latin typeface="Raleway ExtraBold" panose="020B0003030101060003" pitchFamily="34" charset="0"/>
                  </a:rPr>
                  <a:t> par des </a:t>
                </a:r>
                <a:r>
                  <a:rPr lang="en-CA" b="1" err="1">
                    <a:solidFill>
                      <a:srgbClr val="4A8371"/>
                    </a:solidFill>
                    <a:effectLst/>
                    <a:latin typeface="Raleway ExtraBold" panose="020B0003030101060003" pitchFamily="34" charset="0"/>
                  </a:rPr>
                  <a:t>professionnels</a:t>
                </a:r>
                <a:r>
                  <a:rPr lang="en-CA" b="1">
                    <a:solidFill>
                      <a:srgbClr val="4A8371"/>
                    </a:solidFill>
                    <a:effectLst/>
                    <a:latin typeface="Raleway ExtraBold" panose="020B0003030101060003" pitchFamily="34" charset="0"/>
                  </a:rPr>
                  <a:t> non </a:t>
                </a:r>
                <a:r>
                  <a:rPr lang="en-CA" b="1" err="1">
                    <a:solidFill>
                      <a:srgbClr val="4A8371"/>
                    </a:solidFill>
                    <a:effectLst/>
                    <a:latin typeface="Raleway ExtraBold" panose="020B0003030101060003" pitchFamily="34" charset="0"/>
                  </a:rPr>
                  <a:t>comblés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dans </a:t>
                </a:r>
                <a:r>
                  <a:rPr lang="en-CA" err="1">
                    <a:effectLst/>
                    <a:latin typeface="Raleway Medium" panose="020B0503030101060003" pitchFamily="34" charset="77"/>
                  </a:rPr>
                  <a:t>leur</a:t>
                </a:r>
                <a:r>
                  <a:rPr lang="en-CA">
                    <a:effectLst/>
                    <a:latin typeface="Raleway Medium" panose="020B0503030101060003" pitchFamily="34" charset="77"/>
                  </a:rPr>
                  <a:t> milieu. </a:t>
                </a:r>
              </a:p>
              <a:p>
                <a:pPr>
                  <a:lnSpc>
                    <a:spcPts val="2250"/>
                  </a:lnSpc>
                </a:pPr>
                <a:endParaRPr lang="en-CA" sz="1600" b="1">
                  <a:effectLst/>
                  <a:latin typeface="Raleway" panose="020B0003030101060003" pitchFamily="34" charset="0"/>
                </a:endParaRPr>
              </a:p>
            </p:txBody>
          </p:sp>
          <p:cxnSp>
            <p:nvCxnSpPr>
              <p:cNvPr id="31" name="Straight Connector 30">
                <a:extLst>
                  <a:ext uri="{FF2B5EF4-FFF2-40B4-BE49-F238E27FC236}">
                    <a16:creationId xmlns:a16="http://schemas.microsoft.com/office/drawing/2014/main" id="{7966E1DD-9C0F-E81E-9AFA-7E6D43B0CB6F}"/>
                  </a:ext>
                </a:extLst>
              </p:cNvPr>
              <p:cNvCxnSpPr>
                <a:cxnSpLocks/>
              </p:cNvCxnSpPr>
              <p:nvPr/>
            </p:nvCxnSpPr>
            <p:spPr>
              <a:xfrm>
                <a:off x="875772" y="1665559"/>
                <a:ext cx="0" cy="2124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90096E-B3BD-37D9-AEB3-6B575ABA8F62}"/>
                  </a:ext>
                </a:extLst>
              </p:cNvPr>
              <p:cNvCxnSpPr>
                <a:cxnSpLocks/>
              </p:cNvCxnSpPr>
              <p:nvPr/>
            </p:nvCxnSpPr>
            <p:spPr>
              <a:xfrm>
                <a:off x="5910882" y="2080128"/>
                <a:ext cx="0" cy="1331359"/>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sp>
            <p:nvSpPr>
              <p:cNvPr id="38" name="ZoneTexte 4">
                <a:extLst>
                  <a:ext uri="{FF2B5EF4-FFF2-40B4-BE49-F238E27FC236}">
                    <a16:creationId xmlns:a16="http://schemas.microsoft.com/office/drawing/2014/main" id="{0E03F6CC-C157-4641-D5C0-91C86CEC133B}"/>
                  </a:ext>
                </a:extLst>
              </p:cNvPr>
              <p:cNvSpPr txBox="1"/>
              <p:nvPr/>
            </p:nvSpPr>
            <p:spPr>
              <a:xfrm>
                <a:off x="6300986" y="2261731"/>
                <a:ext cx="4841716" cy="1542474"/>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57</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panose="020B0003030101060003" pitchFamily="34" charset="0"/>
                  </a:rPr>
                  <a:t>des </a:t>
                </a:r>
                <a:r>
                  <a:rPr lang="en-CA" b="1" err="1">
                    <a:solidFill>
                      <a:srgbClr val="4A8371"/>
                    </a:solidFill>
                    <a:effectLst/>
                    <a:latin typeface="Raleway" panose="020B0003030101060003" pitchFamily="34" charset="0"/>
                  </a:rPr>
                  <a:t>professionnels</a:t>
                </a:r>
                <a:r>
                  <a:rPr lang="en-CA">
                    <a:solidFill>
                      <a:srgbClr val="4A8371"/>
                    </a:solidFill>
                    <a:effectLst/>
                    <a:latin typeface="Raleway" panose="020B0003030101060003" pitchFamily="34" charset="0"/>
                  </a:rPr>
                  <a:t> </a:t>
                </a:r>
                <a:r>
                  <a:rPr lang="en-CA" err="1">
                    <a:effectLst/>
                    <a:latin typeface="Raleway Medium" panose="020B0503030101060003" pitchFamily="34" charset="77"/>
                  </a:rPr>
                  <a:t>sondés</a:t>
                </a:r>
                <a:r>
                  <a:rPr lang="en-CA">
                    <a:effectLst/>
                    <a:latin typeface="Raleway Medium" panose="020B0503030101060003" pitchFamily="34" charset="77"/>
                  </a:rPr>
                  <a:t> </a:t>
                </a:r>
                <a:r>
                  <a:rPr lang="en-CA" err="1">
                    <a:effectLst/>
                    <a:latin typeface="Raleway Medium" panose="020B0503030101060003" pitchFamily="34" charset="77"/>
                  </a:rPr>
                  <a:t>dont</a:t>
                </a:r>
                <a:r>
                  <a:rPr lang="en-CA">
                    <a:effectLst/>
                    <a:latin typeface="Raleway Medium" panose="020B0503030101060003" pitchFamily="34" charset="77"/>
                  </a:rPr>
                  <a:t> les services </a:t>
                </a:r>
                <a:r>
                  <a:rPr lang="en-CA" err="1">
                    <a:effectLst/>
                    <a:latin typeface="Raleway Medium" panose="020B0503030101060003" pitchFamily="34" charset="77"/>
                  </a:rPr>
                  <a:t>étaient</a:t>
                </a:r>
                <a:r>
                  <a:rPr lang="en-CA">
                    <a:effectLst/>
                    <a:latin typeface="Raleway Medium" panose="020B0503030101060003" pitchFamily="34" charset="77"/>
                  </a:rPr>
                  <a:t> </a:t>
                </a:r>
                <a:r>
                  <a:rPr lang="en-CA" err="1">
                    <a:effectLst/>
                    <a:latin typeface="Raleway Medium" panose="020B0503030101060003" pitchFamily="34" charset="77"/>
                  </a:rPr>
                  <a:t>répertoriés</a:t>
                </a:r>
                <a:r>
                  <a:rPr lang="en-CA">
                    <a:effectLst/>
                    <a:latin typeface="Raleway Medium" panose="020B0503030101060003" pitchFamily="34" charset="77"/>
                  </a:rPr>
                  <a:t> dans </a:t>
                </a:r>
                <a:br>
                  <a:rPr lang="en-CA">
                    <a:effectLst/>
                    <a:latin typeface="Raleway Medium" panose="020B0503030101060003" pitchFamily="34" charset="77"/>
                  </a:rPr>
                </a:br>
                <a:r>
                  <a:rPr lang="en-CA">
                    <a:effectLst/>
                    <a:latin typeface="Raleway Medium" panose="020B0503030101060003" pitchFamily="34" charset="77"/>
                  </a:rPr>
                  <a:t>le Portrait </a:t>
                </a:r>
                <a:r>
                  <a:rPr lang="en-CA" err="1">
                    <a:effectLst/>
                    <a:latin typeface="Raleway Medium" panose="020B0503030101060003" pitchFamily="34" charset="77"/>
                  </a:rPr>
                  <a:t>donnaient</a:t>
                </a:r>
                <a:r>
                  <a:rPr lang="en-CA">
                    <a:effectLst/>
                    <a:latin typeface="Raleway" panose="020B0003030101060003" pitchFamily="34" charset="0"/>
                  </a:rPr>
                  <a:t> </a:t>
                </a:r>
                <a:r>
                  <a:rPr lang="en-CA" b="1" err="1">
                    <a:solidFill>
                      <a:srgbClr val="4A8371"/>
                    </a:solidFill>
                    <a:effectLst/>
                    <a:latin typeface="Raleway" panose="020B0003030101060003" pitchFamily="34" charset="0"/>
                  </a:rPr>
                  <a:t>moins</a:t>
                </a:r>
                <a:r>
                  <a:rPr lang="en-CA" b="1">
                    <a:solidFill>
                      <a:srgbClr val="4A8371"/>
                    </a:solidFill>
                    <a:effectLst/>
                    <a:latin typeface="Raleway" panose="020B0003030101060003" pitchFamily="34" charset="0"/>
                  </a:rPr>
                  <a:t> </a:t>
                </a:r>
                <a:r>
                  <a:rPr lang="en-CA" b="1" err="1">
                    <a:solidFill>
                      <a:srgbClr val="4A8371"/>
                    </a:solidFill>
                    <a:effectLst/>
                    <a:latin typeface="Raleway" panose="020B0003030101060003" pitchFamily="34" charset="0"/>
                  </a:rPr>
                  <a:t>d’une</a:t>
                </a:r>
                <a:r>
                  <a:rPr lang="en-CA" b="1">
                    <a:solidFill>
                      <a:srgbClr val="4A8371"/>
                    </a:solidFill>
                    <a:effectLst/>
                    <a:latin typeface="Raleway" panose="020B0003030101060003" pitchFamily="34" charset="0"/>
                  </a:rPr>
                  <a:t> </a:t>
                </a:r>
                <a:r>
                  <a:rPr lang="en-CA" b="1" err="1">
                    <a:solidFill>
                      <a:srgbClr val="4A8371"/>
                    </a:solidFill>
                    <a:effectLst/>
                    <a:latin typeface="Raleway" panose="020B0003030101060003" pitchFamily="34" charset="0"/>
                  </a:rPr>
                  <a:t>heure</a:t>
                </a:r>
                <a:r>
                  <a:rPr lang="en-CA" b="1">
                    <a:solidFill>
                      <a:srgbClr val="4A8371"/>
                    </a:solidFill>
                    <a:effectLst/>
                    <a:latin typeface="Raleway" panose="020B0003030101060003" pitchFamily="34" charset="0"/>
                  </a:rPr>
                  <a:t> </a:t>
                </a:r>
                <a:br>
                  <a:rPr lang="en-CA" b="1">
                    <a:solidFill>
                      <a:srgbClr val="4A8371"/>
                    </a:solidFill>
                    <a:effectLst/>
                    <a:latin typeface="Raleway" panose="020B0003030101060003" pitchFamily="34" charset="0"/>
                  </a:rPr>
                </a:br>
                <a:r>
                  <a:rPr lang="en-CA" b="1">
                    <a:solidFill>
                      <a:srgbClr val="4A8371"/>
                    </a:solidFill>
                    <a:effectLst/>
                    <a:latin typeface="Raleway" panose="020B0003030101060003" pitchFamily="34" charset="0"/>
                  </a:rPr>
                  <a:t>de service par </a:t>
                </a:r>
                <a:r>
                  <a:rPr lang="en-CA" b="1" err="1">
                    <a:solidFill>
                      <a:srgbClr val="4A8371"/>
                    </a:solidFill>
                    <a:effectLst/>
                    <a:latin typeface="Raleway" panose="020B0003030101060003" pitchFamily="34" charset="0"/>
                  </a:rPr>
                  <a:t>semaine</a:t>
                </a:r>
                <a:r>
                  <a:rPr lang="en-CA" b="1">
                    <a:solidFill>
                      <a:srgbClr val="4A8371"/>
                    </a:solidFill>
                    <a:effectLst/>
                    <a:latin typeface="Raleway" panose="020B0003030101060003" pitchFamily="34" charset="0"/>
                  </a:rPr>
                  <a:t>, par milieu</a:t>
                </a:r>
                <a:r>
                  <a:rPr lang="en-CA" b="1">
                    <a:effectLst/>
                    <a:latin typeface="Raleway" panose="020B0003030101060003" pitchFamily="34" charset="0"/>
                  </a:rPr>
                  <a:t>. </a:t>
                </a:r>
                <a:endParaRPr lang="en-CA">
                  <a:effectLst/>
                  <a:latin typeface="Raleway" panose="020B0003030101060003" pitchFamily="34" charset="0"/>
                </a:endParaRPr>
              </a:p>
              <a:p>
                <a:pPr>
                  <a:lnSpc>
                    <a:spcPts val="2250"/>
                  </a:lnSpc>
                </a:pPr>
                <a:endParaRPr lang="en-CA" sz="1600" b="1">
                  <a:effectLst/>
                  <a:latin typeface="Raleway" panose="020B0003030101060003" pitchFamily="34" charset="0"/>
                </a:endParaRPr>
              </a:p>
            </p:txBody>
          </p:sp>
        </p:grpSp>
        <p:sp>
          <p:nvSpPr>
            <p:cNvPr id="33" name="TextBox 32">
              <a:extLst>
                <a:ext uri="{FF2B5EF4-FFF2-40B4-BE49-F238E27FC236}">
                  <a16:creationId xmlns:a16="http://schemas.microsoft.com/office/drawing/2014/main" id="{E8A72023-419C-C6C4-A3A9-4D8D51C6918F}"/>
                </a:ext>
              </a:extLst>
            </p:cNvPr>
            <p:cNvSpPr txBox="1"/>
            <p:nvPr/>
          </p:nvSpPr>
          <p:spPr>
            <a:xfrm>
              <a:off x="1113977" y="3343930"/>
              <a:ext cx="9740873" cy="615553"/>
            </a:xfrm>
            <a:prstGeom prst="rect">
              <a:avLst/>
            </a:prstGeom>
            <a:noFill/>
          </p:spPr>
          <p:txBody>
            <a:bodyPr wrap="square" rtlCol="0">
              <a:spAutoFit/>
            </a:bodyPr>
            <a:lstStyle/>
            <a:p>
              <a:r>
                <a:rPr lang="en-CA" sz="1600" err="1">
                  <a:effectLst/>
                  <a:latin typeface="Raleway" panose="020B0003030101060003" pitchFamily="34" charset="0"/>
                </a:rPr>
                <a:t>Selon</a:t>
              </a:r>
              <a:r>
                <a:rPr lang="en-CA" sz="1600">
                  <a:effectLst/>
                  <a:latin typeface="Raleway" panose="020B0003030101060003" pitchFamily="34" charset="0"/>
                </a:rPr>
                <a:t> le Portrait des services de </a:t>
              </a:r>
              <a:r>
                <a:rPr lang="en-CA" sz="1600" err="1">
                  <a:effectLst/>
                  <a:latin typeface="Raleway" panose="020B0003030101060003" pitchFamily="34" charset="0"/>
                </a:rPr>
                <a:t>soutien</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services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éducatifs</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grpSp>
    </p:spTree>
    <p:extLst>
      <p:ext uri="{BB962C8B-B14F-4D97-AF65-F5344CB8AC3E}">
        <p14:creationId xmlns:p14="http://schemas.microsoft.com/office/powerpoint/2010/main" val="2932629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87776-F89A-0082-619D-C9CBC867A876}"/>
              </a:ext>
            </a:extLst>
          </p:cNvPr>
          <p:cNvSpPr/>
          <p:nvPr/>
        </p:nvSpPr>
        <p:spPr>
          <a:xfrm>
            <a:off x="0" y="-298014"/>
            <a:ext cx="12192000" cy="6587603"/>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418D677F-2CE0-E222-8C15-E1C8C72629B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B3283645-1DE6-AD94-9E68-519E4E460E9F}"/>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77569" y="5835007"/>
            <a:ext cx="106890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Sources : </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ASSOCIATION QUÉBÉCOISE DES CENTRES DE LA PETITE ENFANCE. Enquête sur l’expérience des éducatrices et responsables en milieu familial sur l’accueil et l’accompagnement des enfants vulnérables en services de garde éducatifs à l’enfance, 2021.</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70528" y="115116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 soutien professionnel insuffisant</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0075" y="1726771"/>
            <a:ext cx="10123967" cy="657552"/>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pitchFamily="2" charset="0"/>
              </a:rPr>
              <a:t>Le soutien disponible est variable selon les régions du Québec. Toutefois, les services de professionnels en place ne répondent pas à l’ensemble des besoins.</a:t>
            </a:r>
          </a:p>
        </p:txBody>
      </p:sp>
      <p:grpSp>
        <p:nvGrpSpPr>
          <p:cNvPr id="41" name="Group 40">
            <a:extLst>
              <a:ext uri="{FF2B5EF4-FFF2-40B4-BE49-F238E27FC236}">
                <a16:creationId xmlns:a16="http://schemas.microsoft.com/office/drawing/2014/main" id="{C575F389-FE12-005F-45CD-D215912B0237}"/>
              </a:ext>
            </a:extLst>
          </p:cNvPr>
          <p:cNvGrpSpPr/>
          <p:nvPr/>
        </p:nvGrpSpPr>
        <p:grpSpPr>
          <a:xfrm>
            <a:off x="911761" y="2728821"/>
            <a:ext cx="11053612" cy="2177996"/>
            <a:chOff x="872575" y="3099444"/>
            <a:chExt cx="11053612" cy="2177996"/>
          </a:xfrm>
        </p:grpSpPr>
        <p:grpSp>
          <p:nvGrpSpPr>
            <p:cNvPr id="28" name="Group 27">
              <a:extLst>
                <a:ext uri="{FF2B5EF4-FFF2-40B4-BE49-F238E27FC236}">
                  <a16:creationId xmlns:a16="http://schemas.microsoft.com/office/drawing/2014/main" id="{0ADABBFD-4D38-16AA-369D-F683FCEAE5A4}"/>
                </a:ext>
              </a:extLst>
            </p:cNvPr>
            <p:cNvGrpSpPr/>
            <p:nvPr/>
          </p:nvGrpSpPr>
          <p:grpSpPr>
            <a:xfrm>
              <a:off x="872575" y="3218298"/>
              <a:ext cx="10727141" cy="2059142"/>
              <a:chOff x="875772" y="1477193"/>
              <a:chExt cx="10727141" cy="2059142"/>
            </a:xfrm>
          </p:grpSpPr>
          <p:sp>
            <p:nvSpPr>
              <p:cNvPr id="30" name="ZoneTexte 10">
                <a:extLst>
                  <a:ext uri="{FF2B5EF4-FFF2-40B4-BE49-F238E27FC236}">
                    <a16:creationId xmlns:a16="http://schemas.microsoft.com/office/drawing/2014/main" id="{117A72D9-00DA-EBC3-8F74-D54AD22353F9}"/>
                  </a:ext>
                </a:extLst>
              </p:cNvPr>
              <p:cNvSpPr txBox="1"/>
              <p:nvPr/>
            </p:nvSpPr>
            <p:spPr>
              <a:xfrm>
                <a:off x="1115477" y="2282722"/>
                <a:ext cx="10487436" cy="1253613"/>
              </a:xfrm>
              <a:prstGeom prst="rect">
                <a:avLst/>
              </a:prstGeom>
              <a:noFill/>
            </p:spPr>
            <p:txBody>
              <a:bodyPr wrap="square">
                <a:spAutoFit/>
              </a:bodyPr>
              <a:lstStyle/>
              <a:p>
                <a:pPr>
                  <a:lnSpc>
                    <a:spcPts val="2250"/>
                  </a:lnSpc>
                </a:pPr>
                <a:r>
                  <a:rPr lang="en-CA">
                    <a:effectLst/>
                    <a:latin typeface="Raleway Medium" panose="020B0503030101060003" pitchFamily="34" charset="77"/>
                  </a:rPr>
                  <a:t>Parmi les participants, </a:t>
                </a:r>
                <a:r>
                  <a:rPr lang="en-CA" err="1">
                    <a:effectLst/>
                    <a:latin typeface="Raleway Medium" panose="020B0503030101060003" pitchFamily="34" charset="77"/>
                  </a:rPr>
                  <a:t>seulement</a:t>
                </a:r>
                <a:r>
                  <a:rPr lang="en-CA">
                    <a:effectLst/>
                    <a:latin typeface="Raleway Medium" panose="020B0503030101060003" pitchFamily="34" charset="77"/>
                  </a:rPr>
                  <a:t> </a:t>
                </a:r>
                <a:r>
                  <a:rPr lang="fr-CA" sz="4400" b="1" i="0" u="none" strike="noStrike" baseline="0">
                    <a:solidFill>
                      <a:srgbClr val="4A8371"/>
                    </a:solidFill>
                    <a:latin typeface="Arial" panose="020B0604020202020204" pitchFamily="34" charset="0"/>
                    <a:cs typeface="Arial" panose="020B0604020202020204" pitchFamily="34" charset="0"/>
                  </a:rPr>
                  <a:t>22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503030101060003" pitchFamily="34" charset="77"/>
                  </a:rPr>
                  <a:t>du personnel </a:t>
                </a:r>
                <a:r>
                  <a:rPr lang="en-CA" b="1" err="1">
                    <a:solidFill>
                      <a:srgbClr val="4A8371"/>
                    </a:solidFill>
                    <a:effectLst/>
                    <a:latin typeface="Raleway ExtraBold" panose="020B0503030101060003" pitchFamily="34" charset="77"/>
                  </a:rPr>
                  <a:t>éducateur</a:t>
                </a:r>
                <a:r>
                  <a:rPr lang="en-CA" b="1">
                    <a:solidFill>
                      <a:srgbClr val="4A8371"/>
                    </a:solidFill>
                    <a:effectLst/>
                    <a:latin typeface="Raleway ExtraBold" panose="020B0503030101060003" pitchFamily="34" charset="77"/>
                  </a:rPr>
                  <a:t> </a:t>
                </a:r>
                <a:r>
                  <a:rPr lang="en-CA">
                    <a:effectLst/>
                    <a:latin typeface="Raleway Medium" panose="020B0503030101060003" pitchFamily="34" charset="77"/>
                  </a:rPr>
                  <a:t>et</a:t>
                </a:r>
                <a:r>
                  <a:rPr lang="en-CA" b="1">
                    <a:effectLst/>
                    <a:latin typeface="Raleway" panose="020B0003030101060003"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26</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503030101060003" pitchFamily="34" charset="77"/>
                  </a:rPr>
                  <a:t>des </a:t>
                </a:r>
                <a:r>
                  <a:rPr lang="en-CA" b="1" err="1">
                    <a:solidFill>
                      <a:srgbClr val="4A8371"/>
                    </a:solidFill>
                    <a:effectLst/>
                    <a:latin typeface="Raleway ExtraBold" panose="020B0503030101060003" pitchFamily="34" charset="77"/>
                  </a:rPr>
                  <a:t>responsables</a:t>
                </a:r>
                <a:r>
                  <a:rPr lang="en-CA" b="1">
                    <a:solidFill>
                      <a:srgbClr val="4A8371"/>
                    </a:solidFill>
                    <a:effectLst/>
                    <a:latin typeface="Raleway ExtraBold" panose="020B0503030101060003" pitchFamily="34" charset="77"/>
                  </a:rPr>
                  <a:t> d’un service de </a:t>
                </a:r>
                <a:r>
                  <a:rPr lang="en-CA" b="1" err="1">
                    <a:solidFill>
                      <a:srgbClr val="4A8371"/>
                    </a:solidFill>
                    <a:effectLst/>
                    <a:latin typeface="Raleway ExtraBold" panose="020B0503030101060003" pitchFamily="34" charset="77"/>
                  </a:rPr>
                  <a:t>garde</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éducatif</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en</a:t>
                </a:r>
                <a:r>
                  <a:rPr lang="en-CA" b="1">
                    <a:solidFill>
                      <a:srgbClr val="4A8371"/>
                    </a:solidFill>
                    <a:effectLst/>
                    <a:latin typeface="Raleway ExtraBold" panose="020B0503030101060003" pitchFamily="34" charset="77"/>
                  </a:rPr>
                  <a:t> milieu familial </a:t>
                </a:r>
                <a:r>
                  <a:rPr lang="en-CA" err="1">
                    <a:effectLst/>
                    <a:latin typeface="Raleway Medium" panose="020B0503030101060003" pitchFamily="34" charset="77"/>
                  </a:rPr>
                  <a:t>disent</a:t>
                </a:r>
                <a:r>
                  <a:rPr lang="en-CA">
                    <a:effectLst/>
                    <a:latin typeface="Raleway Medium" panose="020B0503030101060003" pitchFamily="34" charset="77"/>
                  </a:rPr>
                  <a:t> </a:t>
                </a:r>
                <a:r>
                  <a:rPr lang="en-CA" err="1">
                    <a:effectLst/>
                    <a:latin typeface="Raleway Medium" panose="020B0503030101060003" pitchFamily="34" charset="77"/>
                  </a:rPr>
                  <a:t>pouvoir</a:t>
                </a:r>
                <a:r>
                  <a:rPr lang="en-CA">
                    <a:effectLst/>
                    <a:latin typeface="Raleway Medium" panose="020B0503030101060003" pitchFamily="34" charset="77"/>
                  </a:rPr>
                  <a:t> </a:t>
                </a:r>
                <a:r>
                  <a:rPr lang="en-CA" b="1" err="1">
                    <a:solidFill>
                      <a:srgbClr val="4A8371"/>
                    </a:solidFill>
                    <a:effectLst/>
                    <a:latin typeface="Raleway ExtraBold" panose="020B0503030101060003" pitchFamily="34" charset="77"/>
                  </a:rPr>
                  <a:t>collaborer</a:t>
                </a:r>
                <a:r>
                  <a:rPr lang="en-CA" b="1">
                    <a:solidFill>
                      <a:srgbClr val="4A8371"/>
                    </a:solidFill>
                    <a:effectLst/>
                    <a:latin typeface="Raleway ExtraBold" panose="020B0503030101060003" pitchFamily="34" charset="77"/>
                  </a:rPr>
                  <a:t> avec des </a:t>
                </a:r>
                <a:r>
                  <a:rPr lang="en-CA" b="1" err="1">
                    <a:solidFill>
                      <a:srgbClr val="4A8371"/>
                    </a:solidFill>
                    <a:effectLst/>
                    <a:latin typeface="Raleway ExtraBold" panose="020B0503030101060003" pitchFamily="34" charset="77"/>
                  </a:rPr>
                  <a:t>professionnels</a:t>
                </a:r>
                <a:r>
                  <a:rPr lang="en-CA" b="1">
                    <a:solidFill>
                      <a:srgbClr val="4A8371"/>
                    </a:solidFill>
                    <a:effectLst/>
                    <a:latin typeface="Raleway ExtraBold" panose="020B0503030101060003" pitchFamily="34" charset="77"/>
                  </a:rPr>
                  <a:t> </a:t>
                </a:r>
                <a:r>
                  <a:rPr lang="en-CA" b="1" err="1">
                    <a:solidFill>
                      <a:srgbClr val="4A8371"/>
                    </a:solidFill>
                    <a:effectLst/>
                    <a:latin typeface="Raleway ExtraBold" panose="020B0503030101060003" pitchFamily="34" charset="77"/>
                  </a:rPr>
                  <a:t>externes</a:t>
                </a:r>
                <a:r>
                  <a:rPr lang="en-CA" b="1">
                    <a:effectLst/>
                    <a:latin typeface="Raleway" panose="020B0003030101060003" pitchFamily="34" charset="0"/>
                  </a:rPr>
                  <a:t> </a:t>
                </a:r>
                <a:r>
                  <a:rPr lang="en-CA" err="1">
                    <a:effectLst/>
                    <a:latin typeface="Raleway Medium" panose="020B0503030101060003" pitchFamily="34" charset="77"/>
                  </a:rPr>
                  <a:t>lorsqu’ils</a:t>
                </a:r>
                <a:r>
                  <a:rPr lang="en-CA">
                    <a:effectLst/>
                    <a:latin typeface="Raleway Medium" panose="020B0503030101060003" pitchFamily="34" charset="77"/>
                  </a:rPr>
                  <a:t> </a:t>
                </a:r>
                <a:r>
                  <a:rPr lang="en-CA" err="1">
                    <a:effectLst/>
                    <a:latin typeface="Raleway Medium" panose="020B0503030101060003" pitchFamily="34" charset="77"/>
                  </a:rPr>
                  <a:t>ont</a:t>
                </a:r>
                <a:r>
                  <a:rPr lang="en-CA">
                    <a:effectLst/>
                    <a:latin typeface="Raleway Medium" panose="020B0503030101060003" pitchFamily="34" charset="77"/>
                  </a:rPr>
                  <a:t> </a:t>
                </a:r>
                <a:r>
                  <a:rPr lang="en-CA" err="1">
                    <a:effectLst/>
                    <a:latin typeface="Raleway Medium" panose="020B0503030101060003" pitchFamily="34" charset="77"/>
                  </a:rPr>
                  <a:t>besoin</a:t>
                </a:r>
                <a:r>
                  <a:rPr lang="en-CA">
                    <a:effectLst/>
                    <a:latin typeface="Raleway Medium" panose="020B0503030101060003" pitchFamily="34" charset="77"/>
                  </a:rPr>
                  <a:t> de </a:t>
                </a:r>
                <a:r>
                  <a:rPr lang="en-CA" err="1">
                    <a:effectLst/>
                    <a:latin typeface="Raleway Medium" panose="020B0503030101060003" pitchFamily="34" charset="77"/>
                  </a:rPr>
                  <a:t>soutien</a:t>
                </a:r>
                <a:r>
                  <a:rPr lang="en-CA">
                    <a:effectLst/>
                    <a:latin typeface="Raleway Medium" panose="020B0503030101060003" pitchFamily="34" charset="77"/>
                  </a:rPr>
                  <a:t> </a:t>
                </a:r>
                <a:r>
                  <a:rPr lang="en-CA" err="1">
                    <a:effectLst/>
                    <a:latin typeface="Raleway Medium" panose="020B0503030101060003" pitchFamily="34" charset="77"/>
                  </a:rPr>
                  <a:t>en</a:t>
                </a:r>
                <a:r>
                  <a:rPr lang="en-CA">
                    <a:effectLst/>
                    <a:latin typeface="Raleway Medium" panose="020B0503030101060003" pitchFamily="34" charset="77"/>
                  </a:rPr>
                  <a:t> lien avec le </a:t>
                </a:r>
                <a:r>
                  <a:rPr lang="en-CA" err="1">
                    <a:effectLst/>
                    <a:latin typeface="Raleway Medium" panose="020B0503030101060003" pitchFamily="34" charset="77"/>
                  </a:rPr>
                  <a:t>développement</a:t>
                </a:r>
                <a:r>
                  <a:rPr lang="en-CA">
                    <a:effectLst/>
                    <a:latin typeface="Raleway Medium" panose="020B0503030101060003" pitchFamily="34" charset="77"/>
                  </a:rPr>
                  <a:t> d’un enfant.</a:t>
                </a:r>
              </a:p>
            </p:txBody>
          </p:sp>
          <p:cxnSp>
            <p:nvCxnSpPr>
              <p:cNvPr id="31" name="Straight Connector 30">
                <a:extLst>
                  <a:ext uri="{FF2B5EF4-FFF2-40B4-BE49-F238E27FC236}">
                    <a16:creationId xmlns:a16="http://schemas.microsoft.com/office/drawing/2014/main" id="{7966E1DD-9C0F-E81E-9AFA-7E6D43B0CB6F}"/>
                  </a:ext>
                </a:extLst>
              </p:cNvPr>
              <p:cNvCxnSpPr>
                <a:cxnSpLocks/>
              </p:cNvCxnSpPr>
              <p:nvPr/>
            </p:nvCxnSpPr>
            <p:spPr>
              <a:xfrm>
                <a:off x="875772" y="1477193"/>
                <a:ext cx="0" cy="2016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6EF0C398-3A39-31B4-BA5C-ED06CF7F938F}"/>
                </a:ext>
              </a:extLst>
            </p:cNvPr>
            <p:cNvSpPr txBox="1"/>
            <p:nvPr/>
          </p:nvSpPr>
          <p:spPr>
            <a:xfrm>
              <a:off x="1112281" y="3099444"/>
              <a:ext cx="10813906" cy="959237"/>
            </a:xfrm>
            <a:prstGeom prst="rect">
              <a:avLst/>
            </a:prstGeom>
            <a:noFill/>
          </p:spPr>
          <p:txBody>
            <a:bodyPr wrap="square" rtlCol="0">
              <a:spAutoFit/>
            </a:bodyPr>
            <a:lstStyle/>
            <a:p>
              <a:pPr>
                <a:lnSpc>
                  <a:spcPts val="2250"/>
                </a:lnSpc>
              </a:pPr>
              <a:r>
                <a:rPr lang="en-CA" sz="1600" err="1">
                  <a:effectLst/>
                  <a:latin typeface="Raleway" panose="020B0003030101060003" pitchFamily="34" charset="0"/>
                </a:rPr>
                <a:t>Selon</a:t>
              </a:r>
              <a:r>
                <a:rPr lang="en-CA" sz="1600">
                  <a:effectLst/>
                  <a:latin typeface="Raleway" panose="020B0003030101060003" pitchFamily="34" charset="0"/>
                </a:rPr>
                <a:t> </a:t>
              </a:r>
              <a:r>
                <a:rPr lang="en-CA" sz="1600" err="1">
                  <a:effectLst/>
                  <a:latin typeface="Raleway" panose="020B0003030101060003" pitchFamily="34" charset="0"/>
                </a:rPr>
                <a:t>l’Enquête</a:t>
              </a:r>
              <a:r>
                <a:rPr lang="en-CA" sz="1600">
                  <a:effectLst/>
                  <a:latin typeface="Raleway" panose="020B0003030101060003" pitchFamily="34" charset="0"/>
                </a:rPr>
                <a:t> sur </a:t>
              </a:r>
              <a:r>
                <a:rPr lang="en-CA" sz="1600" err="1">
                  <a:effectLst/>
                  <a:latin typeface="Raleway" panose="020B0003030101060003" pitchFamily="34" charset="0"/>
                </a:rPr>
                <a:t>l’expérience</a:t>
              </a:r>
              <a:r>
                <a:rPr lang="en-CA" sz="1600">
                  <a:effectLst/>
                  <a:latin typeface="Raleway" panose="020B0003030101060003" pitchFamily="34" charset="0"/>
                </a:rPr>
                <a:t> des </a:t>
              </a:r>
              <a:r>
                <a:rPr lang="en-CA" sz="1600" err="1">
                  <a:effectLst/>
                  <a:latin typeface="Raleway" panose="020B0003030101060003" pitchFamily="34" charset="0"/>
                </a:rPr>
                <a:t>éducatrices</a:t>
              </a:r>
              <a:r>
                <a:rPr lang="en-CA" sz="1600">
                  <a:effectLst/>
                  <a:latin typeface="Raleway" panose="020B0003030101060003" pitchFamily="34" charset="0"/>
                </a:rPr>
                <a:t> et des </a:t>
              </a:r>
              <a:r>
                <a:rPr lang="en-CA" sz="1600" err="1">
                  <a:effectLst/>
                  <a:latin typeface="Raleway" panose="020B0003030101060003" pitchFamily="34" charset="0"/>
                </a:rPr>
                <a:t>responsables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milieu familial sur </a:t>
              </a:r>
              <a:r>
                <a:rPr lang="en-CA" sz="1600" err="1">
                  <a:effectLst/>
                  <a:latin typeface="Raleway" panose="020B0003030101060003" pitchFamily="34" charset="0"/>
                </a:rPr>
                <a:t>l’accueil</a:t>
              </a:r>
              <a:r>
                <a:rPr lang="en-CA" sz="1600">
                  <a:effectLst/>
                  <a:latin typeface="Raleway" panose="020B0003030101060003" pitchFamily="34" charset="0"/>
                </a:rPr>
                <a:t> et </a:t>
              </a:r>
              <a:r>
                <a:rPr lang="en-CA" sz="1600" err="1">
                  <a:effectLst/>
                  <a:latin typeface="Raleway" panose="020B0003030101060003" pitchFamily="34" charset="0"/>
                </a:rPr>
                <a:t>l’accompagnement</a:t>
              </a:r>
              <a:r>
                <a:rPr lang="en-CA" sz="1600">
                  <a:effectLst/>
                  <a:latin typeface="Raleway" panose="020B0003030101060003" pitchFamily="34" charset="0"/>
                </a:rPr>
                <a:t> des enfants </a:t>
              </a:r>
              <a:r>
                <a:rPr lang="en-CA" sz="1600" err="1">
                  <a:effectLst/>
                  <a:latin typeface="Raleway" panose="020B0003030101060003" pitchFamily="34" charset="0"/>
                </a:rPr>
                <a:t>vulnérables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grpSp>
      <p:sp>
        <p:nvSpPr>
          <p:cNvPr id="14" name="Titre 1">
            <a:extLst>
              <a:ext uri="{FF2B5EF4-FFF2-40B4-BE49-F238E27FC236}">
                <a16:creationId xmlns:a16="http://schemas.microsoft.com/office/drawing/2014/main" id="{3C023F72-9380-35FB-4C74-0DB1676A1350}"/>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6" name="Straight Connector 5">
            <a:extLst>
              <a:ext uri="{FF2B5EF4-FFF2-40B4-BE49-F238E27FC236}">
                <a16:creationId xmlns:a16="http://schemas.microsoft.com/office/drawing/2014/main" id="{85F55D88-B15D-477F-01CD-68F1897B5768}"/>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993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DB16BF-459B-8E41-FFC9-90A691FA5B44}"/>
              </a:ext>
            </a:extLst>
          </p:cNvPr>
          <p:cNvSpPr/>
          <p:nvPr/>
        </p:nvSpPr>
        <p:spPr>
          <a:xfrm>
            <a:off x="0" y="258"/>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18A2197C-FB66-3614-4515-093D0A1834A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6943411B-BE88-18B1-59A9-E74E33D1DE3D}"/>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84101" y="5833386"/>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ASSOCIATION QUÉBÉCOISE DES CENTRES DE LA PETITE ENFANCE. Enquête sur l’expérience des éducatrices et responsables en milieu familial sur l’accueil et l’accompagnement des enfants vulnérables en services de garde éducatifs à l’enfance, 2021.</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65924" y="1150221"/>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détection hâtive des difficultés développementales</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3419" y="1828668"/>
            <a:ext cx="9603031" cy="663708"/>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kumimoji="0" lang="fr-CA" b="0" i="0" u="none" strike="noStrike" kern="1200" cap="none" spc="0" normalizeH="0" baseline="0" noProof="0">
                <a:ln>
                  <a:noFill/>
                </a:ln>
                <a:solidFill>
                  <a:prstClr val="black"/>
                </a:solidFill>
                <a:effectLst/>
                <a:uLnTx/>
                <a:uFillTx/>
                <a:latin typeface="Raleway" pitchFamily="2" charset="0"/>
              </a:rPr>
              <a:t>Le personnel éducateur peut contribuer à la détection hâtive des difficultés développementales, étant donné sa proximité quotidienne avec les tout-petits.</a:t>
            </a:r>
          </a:p>
        </p:txBody>
      </p:sp>
      <p:grpSp>
        <p:nvGrpSpPr>
          <p:cNvPr id="18" name="Group 17">
            <a:extLst>
              <a:ext uri="{FF2B5EF4-FFF2-40B4-BE49-F238E27FC236}">
                <a16:creationId xmlns:a16="http://schemas.microsoft.com/office/drawing/2014/main" id="{D80D56D2-B836-A542-07D6-9D0F23DCDBD9}"/>
              </a:ext>
            </a:extLst>
          </p:cNvPr>
          <p:cNvGrpSpPr/>
          <p:nvPr/>
        </p:nvGrpSpPr>
        <p:grpSpPr>
          <a:xfrm>
            <a:off x="911761" y="2957510"/>
            <a:ext cx="10887973" cy="2710595"/>
            <a:chOff x="875772" y="1594641"/>
            <a:chExt cx="10887973" cy="2710595"/>
          </a:xfrm>
        </p:grpSpPr>
        <p:sp>
          <p:nvSpPr>
            <p:cNvPr id="19" name="ZoneTexte 4">
              <a:extLst>
                <a:ext uri="{FF2B5EF4-FFF2-40B4-BE49-F238E27FC236}">
                  <a16:creationId xmlns:a16="http://schemas.microsoft.com/office/drawing/2014/main" id="{191EB8DD-7A86-F392-286A-D5B863BEA32D}"/>
                </a:ext>
              </a:extLst>
            </p:cNvPr>
            <p:cNvSpPr txBox="1"/>
            <p:nvPr/>
          </p:nvSpPr>
          <p:spPr>
            <a:xfrm>
              <a:off x="1072882" y="2461718"/>
              <a:ext cx="4866883" cy="1843518"/>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70</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en</a:t>
              </a:r>
              <a:r>
                <a:rPr lang="en-CA" b="1">
                  <a:solidFill>
                    <a:srgbClr val="4A8371"/>
                  </a:solidFill>
                  <a:effectLst/>
                  <a:latin typeface="Raleway ExtraBold" panose="020B0003030101060003" pitchFamily="34" charset="0"/>
                </a:rPr>
                <a:t> CPE </a:t>
              </a:r>
              <a:r>
                <a:rPr lang="en-CA" err="1">
                  <a:effectLst/>
                  <a:latin typeface="Raleway Medium" panose="020B0503030101060003" pitchFamily="34" charset="77"/>
                </a:rPr>
                <a:t>considère</a:t>
              </a:r>
              <a:r>
                <a:rPr lang="en-CA">
                  <a:effectLst/>
                  <a:latin typeface="Raleway Medium" panose="020B0503030101060003" pitchFamily="34" charset="77"/>
                </a:rPr>
                <a:t> que </a:t>
              </a:r>
              <a:r>
                <a:rPr lang="en-CA" err="1">
                  <a:effectLst/>
                  <a:latin typeface="Raleway Medium" panose="020B0503030101060003" pitchFamily="34" charset="77"/>
                </a:rPr>
                <a:t>cette</a:t>
              </a:r>
              <a:r>
                <a:rPr lang="en-CA">
                  <a:effectLst/>
                  <a:latin typeface="Raleway Medium" panose="020B0503030101060003" pitchFamily="34" charset="77"/>
                </a:rPr>
                <a:t> </a:t>
              </a:r>
              <a:r>
                <a:rPr lang="en-CA" err="1">
                  <a:effectLst/>
                  <a:latin typeface="Raleway Medium" panose="020B0503030101060003" pitchFamily="34" charset="77"/>
                </a:rPr>
                <a:t>tâche</a:t>
              </a:r>
              <a:r>
                <a:rPr lang="en-CA">
                  <a:effectLst/>
                  <a:latin typeface="Raleway Medium" panose="020B0503030101060003" pitchFamily="34" charset="77"/>
                </a:rPr>
                <a:t> </a:t>
              </a:r>
              <a:r>
                <a:rPr lang="en-CA" err="1">
                  <a:effectLst/>
                  <a:latin typeface="Raleway Medium" panose="020B0503030101060003" pitchFamily="34" charset="77"/>
                </a:rPr>
                <a:t>exige</a:t>
              </a:r>
              <a:r>
                <a:rPr lang="en-CA">
                  <a:effectLst/>
                  <a:latin typeface="Raleway Medium" panose="020B0503030101060003" pitchFamily="34" charset="77"/>
                </a:rPr>
                <a:t> du temps, de </a:t>
              </a:r>
              <a:r>
                <a:rPr lang="en-CA" err="1">
                  <a:effectLst/>
                  <a:latin typeface="Raleway Medium" panose="020B0503030101060003" pitchFamily="34" charset="77"/>
                </a:rPr>
                <a:t>l’énergie</a:t>
              </a:r>
              <a:r>
                <a:rPr lang="en-CA">
                  <a:effectLst/>
                  <a:latin typeface="Raleway Medium" panose="020B0503030101060003" pitchFamily="34" charset="77"/>
                </a:rPr>
                <a:t> et de la planification. </a:t>
              </a:r>
              <a:r>
                <a:rPr lang="en-CA" b="1" err="1">
                  <a:solidFill>
                    <a:srgbClr val="4A8371"/>
                  </a:solidFill>
                  <a:effectLst/>
                  <a:latin typeface="Raleway ExtraBold" panose="020B0003030101060003" pitchFamily="34" charset="0"/>
                </a:rPr>
                <a:t>L’organisation</a:t>
              </a:r>
              <a:r>
                <a:rPr lang="en-CA" b="1">
                  <a:solidFill>
                    <a:srgbClr val="4A8371"/>
                  </a:solidFill>
                  <a:effectLst/>
                  <a:latin typeface="Raleway ExtraBold" panose="020B0003030101060003" pitchFamily="34" charset="0"/>
                </a:rPr>
                <a:t> du travail ne </a:t>
              </a:r>
              <a:r>
                <a:rPr lang="en-CA" b="1" err="1">
                  <a:solidFill>
                    <a:srgbClr val="4A8371"/>
                  </a:solidFill>
                  <a:effectLst/>
                  <a:latin typeface="Raleway ExtraBold" panose="020B0003030101060003" pitchFamily="34" charset="0"/>
                </a:rPr>
                <a:t>permet</a:t>
              </a:r>
              <a:r>
                <a:rPr lang="en-CA" b="1">
                  <a:solidFill>
                    <a:srgbClr val="4A8371"/>
                  </a:solidFill>
                  <a:effectLst/>
                  <a:latin typeface="Raleway ExtraBold" panose="020B0003030101060003" pitchFamily="34" charset="0"/>
                </a:rPr>
                <a:t> pas </a:t>
              </a:r>
              <a:r>
                <a:rPr lang="en-CA" b="1" err="1">
                  <a:solidFill>
                    <a:srgbClr val="4A8371"/>
                  </a:solidFill>
                  <a:effectLst/>
                  <a:latin typeface="Raleway ExtraBold" panose="020B0003030101060003" pitchFamily="34" charset="0"/>
                </a:rPr>
                <a:t>nécessairement</a:t>
              </a:r>
              <a:r>
                <a:rPr lang="en-CA" b="1">
                  <a:solidFill>
                    <a:srgbClr val="4A8371"/>
                  </a:solidFill>
                  <a:effectLst/>
                  <a:latin typeface="Raleway ExtraBold" panose="020B0003030101060003" pitchFamily="34" charset="0"/>
                </a:rPr>
                <a:t> de </a:t>
              </a:r>
              <a:r>
                <a:rPr lang="en-CA" b="1" err="1">
                  <a:solidFill>
                    <a:srgbClr val="4A8371"/>
                  </a:solidFill>
                  <a:effectLst/>
                  <a:latin typeface="Raleway ExtraBold" panose="020B0003030101060003" pitchFamily="34" charset="0"/>
                </a:rPr>
                <a:t>dégager</a:t>
              </a:r>
              <a:r>
                <a:rPr lang="en-CA" b="1">
                  <a:solidFill>
                    <a:srgbClr val="4A8371"/>
                  </a:solidFill>
                  <a:effectLst/>
                  <a:latin typeface="Raleway ExtraBold" panose="020B0003030101060003" pitchFamily="34" charset="0"/>
                </a:rPr>
                <a:t> du temps </a:t>
              </a:r>
              <a:r>
                <a:rPr lang="en-CA">
                  <a:effectLst/>
                  <a:latin typeface="Raleway Medium" panose="020B0503030101060003" pitchFamily="34" charset="77"/>
                </a:rPr>
                <a:t>pour </a:t>
              </a:r>
              <a:r>
                <a:rPr lang="en-CA" err="1">
                  <a:effectLst/>
                  <a:latin typeface="Raleway Medium" panose="020B0503030101060003" pitchFamily="34" charset="77"/>
                </a:rPr>
                <a:t>réaliser</a:t>
              </a:r>
              <a:r>
                <a:rPr lang="en-CA">
                  <a:latin typeface="Raleway Medium" panose="020B0503030101060003" pitchFamily="34" charset="77"/>
                </a:rPr>
                <a:t> </a:t>
              </a:r>
              <a:r>
                <a:rPr lang="en-CA" err="1">
                  <a:effectLst/>
                  <a:latin typeface="Raleway Medium" panose="020B0503030101060003" pitchFamily="34" charset="77"/>
                </a:rPr>
                <a:t>cette</a:t>
              </a:r>
              <a:r>
                <a:rPr lang="en-CA">
                  <a:effectLst/>
                  <a:latin typeface="Raleway Medium" panose="020B0503030101060003" pitchFamily="34" charset="77"/>
                </a:rPr>
                <a:t> </a:t>
              </a:r>
              <a:r>
                <a:rPr lang="en-CA" err="1">
                  <a:effectLst/>
                  <a:latin typeface="Raleway Medium" panose="020B0503030101060003" pitchFamily="34" charset="77"/>
                </a:rPr>
                <a:t>tâche</a:t>
              </a:r>
              <a:r>
                <a:rPr lang="en-CA">
                  <a:effectLst/>
                  <a:latin typeface="Raleway Medium" panose="020B0503030101060003" pitchFamily="34" charset="77"/>
                </a:rPr>
                <a:t>.</a:t>
              </a:r>
            </a:p>
          </p:txBody>
        </p:sp>
        <p:sp>
          <p:nvSpPr>
            <p:cNvPr id="20" name="ZoneTexte 10">
              <a:extLst>
                <a:ext uri="{FF2B5EF4-FFF2-40B4-BE49-F238E27FC236}">
                  <a16:creationId xmlns:a16="http://schemas.microsoft.com/office/drawing/2014/main" id="{8C5D38D3-D61C-9632-89D4-F67ADB3C20EE}"/>
                </a:ext>
              </a:extLst>
            </p:cNvPr>
            <p:cNvSpPr txBox="1"/>
            <p:nvPr/>
          </p:nvSpPr>
          <p:spPr>
            <a:xfrm>
              <a:off x="6563445" y="2461718"/>
              <a:ext cx="5200300" cy="1548565"/>
            </a:xfrm>
            <a:prstGeom prst="rect">
              <a:avLst/>
            </a:prstGeom>
            <a:noFill/>
          </p:spPr>
          <p:txBody>
            <a:bodyPr wrap="square">
              <a:spAutoFit/>
            </a:bodyPr>
            <a:lstStyle/>
            <a:p>
              <a:pPr>
                <a:lnSpc>
                  <a:spcPts val="2250"/>
                </a:lnSpc>
              </a:pPr>
              <a:r>
                <a:rPr lang="en-CA" err="1">
                  <a:effectLst/>
                  <a:latin typeface="Raleway Medium" panose="020B0503030101060003" pitchFamily="34" charset="77"/>
                </a:rPr>
                <a:t>Seulement</a:t>
              </a:r>
              <a:r>
                <a:rPr lang="fr-CA" sz="4400" b="1" i="0" u="none" strike="noStrike" baseline="0">
                  <a:solidFill>
                    <a:srgbClr val="4A8371"/>
                  </a:solidFill>
                  <a:latin typeface="Arial" panose="020B0604020202020204" pitchFamily="34" charset="0"/>
                  <a:cs typeface="Arial" panose="020B0604020202020204" pitchFamily="34" charset="0"/>
                </a:rPr>
                <a:t>13</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30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en</a:t>
              </a:r>
              <a:r>
                <a:rPr lang="en-CA" b="1">
                  <a:solidFill>
                    <a:srgbClr val="4A8371"/>
                  </a:solidFill>
                  <a:effectLst/>
                  <a:latin typeface="Raleway ExtraBold" panose="020B0003030101060003" pitchFamily="34" charset="0"/>
                </a:rPr>
                <a:t> CPE </a:t>
              </a:r>
              <a:r>
                <a:rPr lang="en-CA" b="1" err="1">
                  <a:solidFill>
                    <a:srgbClr val="4A8371"/>
                  </a:solidFill>
                  <a:effectLst/>
                  <a:latin typeface="Raleway ExtraBold" panose="020B0003030101060003" pitchFamily="34" charset="0"/>
                </a:rPr>
                <a:t>considère</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qu’il</a:t>
              </a:r>
              <a:r>
                <a:rPr lang="en-CA" b="1">
                  <a:solidFill>
                    <a:srgbClr val="4A8371"/>
                  </a:solidFill>
                  <a:effectLst/>
                  <a:latin typeface="Raleway ExtraBold" panose="020B0003030101060003" pitchFamily="34" charset="0"/>
                </a:rPr>
                <a:t> dispose des conditions </a:t>
              </a:r>
              <a:r>
                <a:rPr lang="en-CA" b="1" err="1">
                  <a:solidFill>
                    <a:srgbClr val="4A8371"/>
                  </a:solidFill>
                  <a:effectLst/>
                  <a:latin typeface="Raleway ExtraBold" panose="020B0003030101060003" pitchFamily="34" charset="0"/>
                </a:rPr>
                <a:t>nécessaires</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pour faire de la </a:t>
              </a:r>
              <a:r>
                <a:rPr lang="en-CA" err="1">
                  <a:effectLst/>
                  <a:latin typeface="Raleway Medium" panose="020B0503030101060003" pitchFamily="34" charset="77"/>
                </a:rPr>
                <a:t>détection</a:t>
              </a:r>
              <a:r>
                <a:rPr lang="en-CA">
                  <a:effectLst/>
                  <a:latin typeface="Raleway Medium" panose="020B0503030101060003" pitchFamily="34" charset="77"/>
                </a:rPr>
                <a:t> </a:t>
              </a:r>
              <a:r>
                <a:rPr lang="en-CA" err="1">
                  <a:effectLst/>
                  <a:latin typeface="Raleway Medium" panose="020B0503030101060003" pitchFamily="34" charset="77"/>
                </a:rPr>
                <a:t>auprès</a:t>
              </a:r>
              <a:r>
                <a:rPr lang="en-CA">
                  <a:effectLst/>
                  <a:latin typeface="Raleway Medium" panose="020B0503030101060003" pitchFamily="34" charset="77"/>
                </a:rPr>
                <a:t> des enfants qui les </a:t>
              </a:r>
              <a:r>
                <a:rPr lang="en-CA" err="1">
                  <a:effectLst/>
                  <a:latin typeface="Raleway Medium" panose="020B0503030101060003" pitchFamily="34" charset="77"/>
                </a:rPr>
                <a:t>préoccupent</a:t>
              </a:r>
              <a:r>
                <a:rPr lang="en-CA">
                  <a:effectLst/>
                  <a:latin typeface="Raleway Medium" panose="020B0503030101060003" pitchFamily="34" charset="77"/>
                </a:rPr>
                <a:t>. </a:t>
              </a:r>
            </a:p>
          </p:txBody>
        </p:sp>
        <p:cxnSp>
          <p:nvCxnSpPr>
            <p:cNvPr id="21" name="Straight Connector 20">
              <a:extLst>
                <a:ext uri="{FF2B5EF4-FFF2-40B4-BE49-F238E27FC236}">
                  <a16:creationId xmlns:a16="http://schemas.microsoft.com/office/drawing/2014/main" id="{B363F8CC-6F6F-9A16-23AE-91E2451AD604}"/>
                </a:ext>
              </a:extLst>
            </p:cNvPr>
            <p:cNvCxnSpPr>
              <a:cxnSpLocks/>
            </p:cNvCxnSpPr>
            <p:nvPr/>
          </p:nvCxnSpPr>
          <p:spPr>
            <a:xfrm>
              <a:off x="875772" y="1594641"/>
              <a:ext cx="0" cy="2664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E00B44-36FB-3B92-34C5-F6CD3AC88F0E}"/>
                </a:ext>
              </a:extLst>
            </p:cNvPr>
            <p:cNvCxnSpPr>
              <a:cxnSpLocks/>
            </p:cNvCxnSpPr>
            <p:nvPr/>
          </p:nvCxnSpPr>
          <p:spPr>
            <a:xfrm>
              <a:off x="6188720" y="2461718"/>
              <a:ext cx="0" cy="1427035"/>
            </a:xfrm>
            <a:prstGeom prst="line">
              <a:avLst/>
            </a:prstGeom>
            <a:ln w="19050" cap="rnd">
              <a:solidFill>
                <a:srgbClr val="4A8371"/>
              </a:solidFill>
              <a:prstDash val="sysDot"/>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C5EA357D-98F0-7229-BDC0-27CF16077ADB}"/>
              </a:ext>
            </a:extLst>
          </p:cNvPr>
          <p:cNvSpPr txBox="1"/>
          <p:nvPr/>
        </p:nvSpPr>
        <p:spPr>
          <a:xfrm>
            <a:off x="1102341" y="2882199"/>
            <a:ext cx="10576810" cy="959237"/>
          </a:xfrm>
          <a:prstGeom prst="rect">
            <a:avLst/>
          </a:prstGeom>
          <a:noFill/>
        </p:spPr>
        <p:txBody>
          <a:bodyPr wrap="square" rtlCol="0">
            <a:spAutoFit/>
          </a:bodyPr>
          <a:lstStyle/>
          <a:p>
            <a:pPr>
              <a:lnSpc>
                <a:spcPts val="2250"/>
              </a:lnSpc>
            </a:pPr>
            <a:r>
              <a:rPr lang="en-CA" sz="1600" err="1">
                <a:effectLst/>
                <a:latin typeface="Raleway" panose="020B0003030101060003" pitchFamily="34" charset="0"/>
              </a:rPr>
              <a:t>Selon</a:t>
            </a:r>
            <a:r>
              <a:rPr lang="en-CA" sz="1600">
                <a:effectLst/>
                <a:latin typeface="Raleway" panose="020B0003030101060003" pitchFamily="34" charset="0"/>
              </a:rPr>
              <a:t> </a:t>
            </a:r>
            <a:r>
              <a:rPr lang="en-CA" sz="1600" err="1">
                <a:effectLst/>
                <a:latin typeface="Raleway" panose="020B0003030101060003" pitchFamily="34" charset="0"/>
              </a:rPr>
              <a:t>l’Enquête</a:t>
            </a:r>
            <a:r>
              <a:rPr lang="en-CA" sz="1600">
                <a:effectLst/>
                <a:latin typeface="Raleway" panose="020B0003030101060003" pitchFamily="34" charset="0"/>
              </a:rPr>
              <a:t> sur </a:t>
            </a:r>
            <a:r>
              <a:rPr lang="en-CA" sz="1600" err="1">
                <a:effectLst/>
                <a:latin typeface="Raleway" panose="020B0003030101060003" pitchFamily="34" charset="0"/>
              </a:rPr>
              <a:t>l’expérience</a:t>
            </a:r>
            <a:r>
              <a:rPr lang="en-CA" sz="1600">
                <a:effectLst/>
                <a:latin typeface="Raleway" panose="020B0003030101060003" pitchFamily="34" charset="0"/>
              </a:rPr>
              <a:t> des </a:t>
            </a:r>
            <a:r>
              <a:rPr lang="en-CA" sz="1600" err="1">
                <a:effectLst/>
                <a:latin typeface="Raleway" panose="020B0003030101060003" pitchFamily="34" charset="0"/>
              </a:rPr>
              <a:t>éducatrices</a:t>
            </a:r>
            <a:r>
              <a:rPr lang="en-CA" sz="1600">
                <a:effectLst/>
                <a:latin typeface="Raleway" panose="020B0003030101060003" pitchFamily="34" charset="0"/>
              </a:rPr>
              <a:t> et des </a:t>
            </a:r>
            <a:r>
              <a:rPr lang="en-CA" sz="1600" err="1">
                <a:effectLst/>
                <a:latin typeface="Raleway" panose="020B0003030101060003" pitchFamily="34" charset="0"/>
              </a:rPr>
              <a:t>responsables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milieu familial sur </a:t>
            </a:r>
            <a:r>
              <a:rPr lang="en-CA" sz="1600" err="1">
                <a:effectLst/>
                <a:latin typeface="Raleway" panose="020B0003030101060003" pitchFamily="34" charset="0"/>
              </a:rPr>
              <a:t>l’accueil</a:t>
            </a:r>
            <a:r>
              <a:rPr lang="en-CA" sz="1600">
                <a:effectLst/>
                <a:latin typeface="Raleway" panose="020B0003030101060003" pitchFamily="34" charset="0"/>
              </a:rPr>
              <a:t> et </a:t>
            </a:r>
            <a:r>
              <a:rPr lang="en-CA" sz="1600" err="1">
                <a:effectLst/>
                <a:latin typeface="Raleway" panose="020B0003030101060003" pitchFamily="34" charset="0"/>
              </a:rPr>
              <a:t>l’accompagnement</a:t>
            </a:r>
            <a:r>
              <a:rPr lang="en-CA" sz="1600">
                <a:effectLst/>
                <a:latin typeface="Raleway" panose="020B0003030101060003" pitchFamily="34" charset="0"/>
              </a:rPr>
              <a:t> des enfants </a:t>
            </a:r>
            <a:r>
              <a:rPr lang="en-CA" sz="1600" err="1">
                <a:effectLst/>
                <a:latin typeface="Raleway" panose="020B0003030101060003" pitchFamily="34" charset="0"/>
              </a:rPr>
              <a:t>vulnérables</a:t>
            </a:r>
            <a:r>
              <a:rPr lang="en-CA" sz="1600">
                <a:effectLst/>
                <a:latin typeface="Raleway" panose="020B0003030101060003" pitchFamily="34" charset="0"/>
              </a:rPr>
              <a:t> </a:t>
            </a:r>
            <a:r>
              <a:rPr lang="en-CA" sz="1600" err="1">
                <a:effectLst/>
                <a:latin typeface="Raleway" panose="020B0003030101060003" pitchFamily="34" charset="0"/>
              </a:rPr>
              <a:t>en</a:t>
            </a:r>
            <a:r>
              <a:rPr lang="en-CA" sz="1600">
                <a:effectLst/>
                <a:latin typeface="Raleway" panose="020B0003030101060003" pitchFamily="34" charset="0"/>
              </a:rPr>
              <a:t> service de </a:t>
            </a:r>
            <a:r>
              <a:rPr lang="en-CA" sz="1600" err="1">
                <a:effectLst/>
                <a:latin typeface="Raleway" panose="020B0003030101060003" pitchFamily="34" charset="0"/>
              </a:rPr>
              <a:t>garde</a:t>
            </a:r>
            <a:r>
              <a:rPr lang="en-CA" sz="1600">
                <a:effectLst/>
                <a:latin typeface="Raleway" panose="020B0003030101060003" pitchFamily="34" charset="0"/>
              </a:rPr>
              <a:t> </a:t>
            </a:r>
            <a:r>
              <a:rPr lang="en-CA" sz="1600" err="1">
                <a:effectLst/>
                <a:latin typeface="Raleway" panose="020B0003030101060003" pitchFamily="34" charset="0"/>
              </a:rPr>
              <a:t>éducatif</a:t>
            </a:r>
            <a:r>
              <a:rPr lang="en-CA" sz="1600">
                <a:effectLst/>
                <a:latin typeface="Raleway" panose="020B0003030101060003" pitchFamily="34" charset="0"/>
              </a:rPr>
              <a:t> à </a:t>
            </a:r>
            <a:r>
              <a:rPr lang="en-CA" sz="1600" err="1">
                <a:effectLst/>
                <a:latin typeface="Raleway" panose="020B0003030101060003" pitchFamily="34" charset="0"/>
              </a:rPr>
              <a:t>l’enfance</a:t>
            </a:r>
            <a:r>
              <a:rPr lang="en-CA" sz="1600">
                <a:effectLst/>
                <a:latin typeface="Raleway" panose="020B0003030101060003" pitchFamily="34" charset="0"/>
              </a:rPr>
              <a:t> :</a:t>
            </a:r>
          </a:p>
          <a:p>
            <a:endParaRPr lang="fr-CA"/>
          </a:p>
        </p:txBody>
      </p:sp>
      <p:sp>
        <p:nvSpPr>
          <p:cNvPr id="11" name="Titre 1">
            <a:extLst>
              <a:ext uri="{FF2B5EF4-FFF2-40B4-BE49-F238E27FC236}">
                <a16:creationId xmlns:a16="http://schemas.microsoft.com/office/drawing/2014/main" id="{0A32DECB-7BFD-D6EF-1DD3-498083166AE5}"/>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13" name="Straight Connector 12">
            <a:extLst>
              <a:ext uri="{FF2B5EF4-FFF2-40B4-BE49-F238E27FC236}">
                <a16:creationId xmlns:a16="http://schemas.microsoft.com/office/drawing/2014/main" id="{24F0F4A1-7E50-2BBD-2F56-7F381EAECD1A}"/>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14F3A7-1E9B-B66D-5E06-693EBCC71C7E}"/>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A15276FE-9BE8-A71E-AF9C-1F157B787484}"/>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18006276-72F8-100E-F0BD-9E17957B03E8}"/>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6" name="ZoneTexte 15">
            <a:extLst>
              <a:ext uri="{FF2B5EF4-FFF2-40B4-BE49-F238E27FC236}">
                <a16:creationId xmlns:a16="http://schemas.microsoft.com/office/drawing/2014/main" id="{FE9A8939-D6A8-06E2-2559-4BB28B09BEE6}"/>
              </a:ext>
            </a:extLst>
          </p:cNvPr>
          <p:cNvSpPr txBox="1"/>
          <p:nvPr/>
        </p:nvSpPr>
        <p:spPr>
          <a:xfrm>
            <a:off x="784101" y="5956654"/>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DIONNE, C., et autres. Rapport de recherche : résultats de l’Enquête provinciale sur les pratiques inclusives dans les milieux de garde, 2022.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206B772F-72B0-522D-A87A-7B0037F15467}"/>
              </a:ext>
            </a:extLst>
          </p:cNvPr>
          <p:cNvSpPr txBox="1"/>
          <p:nvPr/>
        </p:nvSpPr>
        <p:spPr>
          <a:xfrm>
            <a:off x="765924" y="115215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La formation qui donne peu de place à l’approche inclusive</a:t>
            </a:r>
          </a:p>
        </p:txBody>
      </p:sp>
      <p:sp>
        <p:nvSpPr>
          <p:cNvPr id="12" name="ZoneTexte 11">
            <a:extLst>
              <a:ext uri="{FF2B5EF4-FFF2-40B4-BE49-F238E27FC236}">
                <a16:creationId xmlns:a16="http://schemas.microsoft.com/office/drawing/2014/main" id="{CFC6DCB5-EF89-66A2-54C3-4B77C5F87E3E}"/>
              </a:ext>
            </a:extLst>
          </p:cNvPr>
          <p:cNvSpPr txBox="1"/>
          <p:nvPr/>
        </p:nvSpPr>
        <p:spPr>
          <a:xfrm>
            <a:off x="773420" y="1838100"/>
            <a:ext cx="6484104" cy="1253613"/>
          </a:xfrm>
          <a:prstGeom prst="rect">
            <a:avLst/>
          </a:prstGeom>
          <a:noFill/>
        </p:spPr>
        <p:txBody>
          <a:bodyPr wrap="square">
            <a:spAutoFit/>
          </a:bodyPr>
          <a:lstStyle/>
          <a:p>
            <a:pPr marL="0" marR="0" lvl="0" indent="0" algn="l" defTabSz="914400" rtl="0" eaLnBrk="1" fontAlgn="auto" latinLnBrk="0" hangingPunct="1">
              <a:lnSpc>
                <a:spcPts val="2250"/>
              </a:lnSpc>
              <a:spcBef>
                <a:spcPts val="0"/>
              </a:spcBef>
              <a:spcAft>
                <a:spcPts val="0"/>
              </a:spcAft>
              <a:buClrTx/>
              <a:buSzTx/>
              <a:buFontTx/>
              <a:buNone/>
              <a:tabLst/>
              <a:defRPr/>
            </a:pPr>
            <a:r>
              <a:rPr lang="fr-CA" b="0" i="0" u="none" strike="noStrike" baseline="0">
                <a:solidFill>
                  <a:srgbClr val="000000"/>
                </a:solidFill>
                <a:latin typeface="Raleway" pitchFamily="2" charset="0"/>
              </a:rPr>
              <a:t>La </a:t>
            </a:r>
            <a:r>
              <a:rPr lang="fr-CA" b="1" i="0" u="none" strike="noStrike" baseline="0">
                <a:solidFill>
                  <a:srgbClr val="4A8371"/>
                </a:solidFill>
                <a:latin typeface="Raleway" pitchFamily="2" charset="0"/>
              </a:rPr>
              <a:t>formation initiale et continue </a:t>
            </a:r>
            <a:r>
              <a:rPr lang="fr-CA" b="0" i="0" u="none" strike="noStrike" baseline="0">
                <a:solidFill>
                  <a:srgbClr val="000000"/>
                </a:solidFill>
                <a:latin typeface="Raleway" pitchFamily="2" charset="0"/>
              </a:rPr>
              <a:t>du personnel éducateur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et des enseignants a été désignée comme un </a:t>
            </a:r>
            <a:r>
              <a:rPr lang="fr-CA" b="1" i="0" u="none" strike="noStrike" baseline="0">
                <a:solidFill>
                  <a:srgbClr val="4A8371"/>
                </a:solidFill>
                <a:latin typeface="Raleway" pitchFamily="2" charset="0"/>
              </a:rPr>
              <a:t>élément clé </a:t>
            </a:r>
            <a:br>
              <a:rPr lang="fr-CA" b="1" i="0" u="none" strike="noStrike" baseline="0">
                <a:solidFill>
                  <a:srgbClr val="4A8371"/>
                </a:solidFill>
                <a:latin typeface="Raleway" pitchFamily="2" charset="0"/>
              </a:rPr>
            </a:br>
            <a:r>
              <a:rPr lang="fr-CA">
                <a:solidFill>
                  <a:srgbClr val="000000"/>
                </a:solidFill>
                <a:latin typeface="Raleway" pitchFamily="2" charset="0"/>
              </a:rPr>
              <a:t>pour favoriser l’adoption d’une approche inclusive en services de garde éducatifs à l’enfance et à la maternelle</a:t>
            </a:r>
            <a:r>
              <a:rPr lang="fr-CA" b="1" i="0" u="none" strike="noStrike" baseline="0">
                <a:solidFill>
                  <a:srgbClr val="000000"/>
                </a:solidFill>
                <a:latin typeface="Raleway" pitchFamily="2" charset="0"/>
              </a:rPr>
              <a:t>.</a:t>
            </a:r>
            <a:r>
              <a:rPr lang="fr-CA" b="0" i="0" u="none" strike="noStrike" baseline="0">
                <a:solidFill>
                  <a:srgbClr val="000000"/>
                </a:solidFill>
                <a:latin typeface="Raleway" pitchFamily="2" charset="0"/>
              </a:rPr>
              <a:t> </a:t>
            </a:r>
            <a:endParaRPr kumimoji="0" lang="fr-CA" b="0" i="0" u="none" strike="noStrike" kern="1200" cap="none" spc="0" normalizeH="0" baseline="0" noProof="0">
              <a:ln>
                <a:noFill/>
              </a:ln>
              <a:solidFill>
                <a:prstClr val="black"/>
              </a:solidFill>
              <a:effectLst/>
              <a:uLnTx/>
              <a:uFillTx/>
              <a:latin typeface="Raleway" pitchFamily="2" charset="0"/>
            </a:endParaRPr>
          </a:p>
        </p:txBody>
      </p:sp>
      <p:grpSp>
        <p:nvGrpSpPr>
          <p:cNvPr id="23" name="Group 22">
            <a:extLst>
              <a:ext uri="{FF2B5EF4-FFF2-40B4-BE49-F238E27FC236}">
                <a16:creationId xmlns:a16="http://schemas.microsoft.com/office/drawing/2014/main" id="{C333250C-607F-B049-FAAD-3B14B6DA4859}"/>
              </a:ext>
            </a:extLst>
          </p:cNvPr>
          <p:cNvGrpSpPr/>
          <p:nvPr/>
        </p:nvGrpSpPr>
        <p:grpSpPr>
          <a:xfrm>
            <a:off x="905230" y="3505267"/>
            <a:ext cx="5160962" cy="1984585"/>
            <a:chOff x="875772" y="1809927"/>
            <a:chExt cx="5160962" cy="1984585"/>
          </a:xfrm>
        </p:grpSpPr>
        <p:sp>
          <p:nvSpPr>
            <p:cNvPr id="24" name="ZoneTexte 4">
              <a:extLst>
                <a:ext uri="{FF2B5EF4-FFF2-40B4-BE49-F238E27FC236}">
                  <a16:creationId xmlns:a16="http://schemas.microsoft.com/office/drawing/2014/main" id="{DF7A8811-3EB5-4114-AF6D-0A47A9FEC305}"/>
                </a:ext>
              </a:extLst>
            </p:cNvPr>
            <p:cNvSpPr txBox="1"/>
            <p:nvPr/>
          </p:nvSpPr>
          <p:spPr>
            <a:xfrm>
              <a:off x="1105537" y="1957086"/>
              <a:ext cx="4931197" cy="1837426"/>
            </a:xfrm>
            <a:prstGeom prst="rect">
              <a:avLst/>
            </a:prstGeom>
            <a:noFill/>
          </p:spPr>
          <p:txBody>
            <a:bodyPr wrap="square">
              <a:spAutoFit/>
            </a:bodyPr>
            <a:lstStyle/>
            <a:p>
              <a:pPr>
                <a:lnSpc>
                  <a:spcPts val="2250"/>
                </a:lnSpc>
              </a:pPr>
              <a:r>
                <a:rPr lang="fr-CA" sz="4400" b="1" i="0" u="none" strike="noStrike" baseline="0">
                  <a:solidFill>
                    <a:srgbClr val="4A8371"/>
                  </a:solidFill>
                  <a:latin typeface="Arial" panose="020B0604020202020204" pitchFamily="34" charset="0"/>
                  <a:cs typeface="Arial" panose="020B0604020202020204" pitchFamily="34" charset="0"/>
                </a:rPr>
                <a:t>52</a:t>
              </a:r>
              <a:r>
                <a:rPr lang="fr-CA" sz="4400" b="1" i="0" u="none" strike="noStrike" spc="-300" baseline="0">
                  <a:solidFill>
                    <a:srgbClr val="4A8371"/>
                  </a:solidFill>
                  <a:latin typeface="Arial" panose="020B0604020202020204" pitchFamily="34" charset="0"/>
                  <a:cs typeface="Arial" panose="020B0604020202020204" pitchFamily="34" charset="0"/>
                </a:rPr>
                <a:t> </a:t>
              </a:r>
              <a:r>
                <a:rPr lang="fr-CA" sz="4400" b="1" i="0" u="none" strike="noStrike" baseline="0">
                  <a:solidFill>
                    <a:srgbClr val="4A8371"/>
                  </a:solidFill>
                  <a:latin typeface="Arial" panose="020B0604020202020204" pitchFamily="34" charset="0"/>
                  <a:cs typeface="Arial" panose="020B0604020202020204" pitchFamily="34" charset="0"/>
                </a:rPr>
                <a:t>%</a:t>
              </a:r>
              <a:r>
                <a:rPr lang="fr-CA" sz="2400" b="1" i="0" u="none" strike="noStrike" spc="-150" baseline="0">
                  <a:solidFill>
                    <a:srgbClr val="4A8371"/>
                  </a:solidFill>
                  <a:latin typeface="Arial" panose="020B0604020202020204" pitchFamily="34" charset="0"/>
                  <a:cs typeface="Arial" panose="020B0604020202020204" pitchFamily="34" charset="0"/>
                </a:rPr>
                <a:t> </a:t>
              </a:r>
              <a:r>
                <a:rPr lang="en-CA" b="1">
                  <a:solidFill>
                    <a:srgbClr val="4A8371"/>
                  </a:solidFill>
                  <a:effectLst/>
                  <a:latin typeface="Raleway ExtraBold" panose="020B0003030101060003" pitchFamily="34" charset="0"/>
                </a:rPr>
                <a:t>du personnel </a:t>
              </a:r>
              <a:r>
                <a:rPr lang="en-CA" b="1" err="1">
                  <a:solidFill>
                    <a:srgbClr val="4A8371"/>
                  </a:solidFill>
                  <a:effectLst/>
                  <a:latin typeface="Raleway ExtraBold" panose="020B0003030101060003" pitchFamily="34" charset="0"/>
                </a:rPr>
                <a:t>éducateur</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sondé</a:t>
              </a:r>
              <a:r>
                <a:rPr lang="en-CA" b="1">
                  <a:solidFill>
                    <a:srgbClr val="4A8371"/>
                  </a:solidFill>
                  <a:effectLst/>
                  <a:latin typeface="Raleway ExtraBold" panose="020B0003030101060003" pitchFamily="34" charset="0"/>
                </a:rPr>
                <a:t> </a:t>
              </a:r>
              <a:r>
                <a:rPr lang="en-CA" err="1">
                  <a:effectLst/>
                  <a:latin typeface="Raleway Medium" panose="020B0503030101060003" pitchFamily="34" charset="77"/>
                </a:rPr>
                <a:t>considère</a:t>
              </a:r>
              <a:r>
                <a:rPr lang="en-CA">
                  <a:effectLst/>
                  <a:latin typeface="Raleway Medium" panose="020B0503030101060003" pitchFamily="34" charset="77"/>
                </a:rPr>
                <a:t> que </a:t>
              </a:r>
              <a:r>
                <a:rPr lang="en-CA" err="1">
                  <a:effectLst/>
                  <a:latin typeface="Raleway Medium" panose="020B0503030101060003" pitchFamily="34" charset="77"/>
                </a:rPr>
                <a:t>sa</a:t>
              </a:r>
              <a:r>
                <a:rPr lang="en-CA">
                  <a:effectLst/>
                  <a:latin typeface="Raleway Medium" panose="020B0503030101060003" pitchFamily="34" charset="77"/>
                </a:rPr>
                <a:t> formation ne </a:t>
              </a:r>
              <a:r>
                <a:rPr lang="en-CA" err="1">
                  <a:effectLst/>
                  <a:latin typeface="Raleway Medium" panose="020B0503030101060003" pitchFamily="34" charset="77"/>
                </a:rPr>
                <a:t>l’a</a:t>
              </a:r>
              <a:r>
                <a:rPr lang="en-CA">
                  <a:effectLst/>
                  <a:latin typeface="Raleway Medium" panose="020B0503030101060003" pitchFamily="34" charset="77"/>
                </a:rPr>
                <a:t> </a:t>
              </a:r>
              <a:r>
                <a:rPr lang="en-CA" b="1">
                  <a:solidFill>
                    <a:srgbClr val="4A8371"/>
                  </a:solidFill>
                  <a:effectLst/>
                  <a:latin typeface="Raleway ExtraBold" panose="020B0003030101060003" pitchFamily="34" charset="0"/>
                </a:rPr>
                <a:t>pas </a:t>
              </a:r>
              <a:r>
                <a:rPr lang="en-CA" b="1" err="1">
                  <a:solidFill>
                    <a:srgbClr val="4A8371"/>
                  </a:solidFill>
                  <a:effectLst/>
                  <a:latin typeface="Raleway ExtraBold" panose="020B0003030101060003" pitchFamily="34" charset="0"/>
                </a:rPr>
                <a:t>suffisamment</a:t>
              </a:r>
              <a:r>
                <a:rPr lang="en-CA" b="1">
                  <a:solidFill>
                    <a:srgbClr val="4A8371"/>
                  </a:solidFill>
                  <a:effectLst/>
                  <a:latin typeface="Raleway ExtraBold" panose="020B0003030101060003" pitchFamily="34" charset="0"/>
                </a:rPr>
                <a:t> </a:t>
              </a:r>
              <a:r>
                <a:rPr lang="en-CA" b="1" err="1">
                  <a:solidFill>
                    <a:srgbClr val="4A8371"/>
                  </a:solidFill>
                  <a:effectLst/>
                  <a:latin typeface="Raleway ExtraBold" panose="020B0003030101060003" pitchFamily="34" charset="0"/>
                </a:rPr>
                <a:t>préparé</a:t>
              </a:r>
              <a:r>
                <a:rPr lang="en-CA" b="1">
                  <a:solidFill>
                    <a:srgbClr val="4A8371"/>
                  </a:solidFill>
                  <a:effectLst/>
                  <a:latin typeface="Raleway ExtraBold" panose="020B0003030101060003" pitchFamily="34" charset="0"/>
                </a:rPr>
                <a:t> </a:t>
              </a:r>
              <a:r>
                <a:rPr lang="en-CA">
                  <a:effectLst/>
                  <a:latin typeface="Raleway Medium" panose="020B0503030101060003" pitchFamily="34" charset="77"/>
                </a:rPr>
                <a:t>à </a:t>
              </a:r>
              <a:r>
                <a:rPr lang="en-CA" err="1">
                  <a:effectLst/>
                  <a:latin typeface="Raleway Medium" panose="020B0503030101060003" pitchFamily="34" charset="77"/>
                </a:rPr>
                <a:t>intervenir</a:t>
              </a:r>
              <a:r>
                <a:rPr lang="en-CA">
                  <a:effectLst/>
                  <a:latin typeface="Raleway Medium" panose="020B0503030101060003" pitchFamily="34" charset="77"/>
                </a:rPr>
                <a:t> </a:t>
              </a:r>
              <a:r>
                <a:rPr lang="en-CA" err="1">
                  <a:effectLst/>
                  <a:latin typeface="Raleway Medium" panose="020B0503030101060003" pitchFamily="34" charset="77"/>
                </a:rPr>
                <a:t>auprès</a:t>
              </a:r>
              <a:r>
                <a:rPr lang="en-CA">
                  <a:effectLst/>
                  <a:latin typeface="Raleway Medium" panose="020B0503030101060003" pitchFamily="34" charset="77"/>
                </a:rPr>
                <a:t> </a:t>
              </a:r>
              <a:r>
                <a:rPr lang="en-CA" err="1">
                  <a:effectLst/>
                  <a:latin typeface="Raleway Medium" panose="020B0503030101060003" pitchFamily="34" charset="77"/>
                </a:rPr>
                <a:t>d’enfants</a:t>
              </a:r>
              <a:r>
                <a:rPr lang="en-CA">
                  <a:effectLst/>
                  <a:latin typeface="Raleway Medium" panose="020B0503030101060003" pitchFamily="34" charset="77"/>
                </a:rPr>
                <a:t> </a:t>
              </a:r>
              <a:r>
                <a:rPr lang="en-CA" err="1">
                  <a:effectLst/>
                  <a:latin typeface="Raleway Medium" panose="020B0503030101060003" pitchFamily="34" charset="77"/>
                </a:rPr>
                <a:t>ayant</a:t>
              </a:r>
              <a:r>
                <a:rPr lang="en-CA">
                  <a:effectLst/>
                  <a:latin typeface="Raleway Medium" panose="020B0503030101060003" pitchFamily="34" charset="77"/>
                </a:rPr>
                <a:t> </a:t>
              </a:r>
              <a:r>
                <a:rPr lang="en-CA" err="1">
                  <a:effectLst/>
                  <a:latin typeface="Raleway Medium" panose="020B0503030101060003" pitchFamily="34" charset="77"/>
                </a:rPr>
                <a:t>besoin</a:t>
              </a:r>
              <a:r>
                <a:rPr lang="en-CA">
                  <a:effectLst/>
                  <a:latin typeface="Raleway Medium" panose="020B0503030101060003" pitchFamily="34" charset="77"/>
                </a:rPr>
                <a:t> de </a:t>
              </a:r>
              <a:r>
                <a:rPr lang="en-CA" err="1">
                  <a:effectLst/>
                  <a:latin typeface="Raleway Medium" panose="020B0503030101060003" pitchFamily="34" charset="77"/>
                </a:rPr>
                <a:t>soutien</a:t>
              </a:r>
              <a:r>
                <a:rPr lang="en-CA">
                  <a:effectLst/>
                  <a:latin typeface="Raleway Medium" panose="020B0503030101060003" pitchFamily="34" charset="77"/>
                </a:rPr>
                <a:t>  particulier. </a:t>
              </a:r>
            </a:p>
            <a:p>
              <a:pPr>
                <a:lnSpc>
                  <a:spcPts val="2250"/>
                </a:lnSpc>
              </a:pPr>
              <a:endParaRPr lang="en-CA" sz="1600" b="1">
                <a:effectLst/>
                <a:latin typeface="Raleway" panose="020B0003030101060003" pitchFamily="34" charset="0"/>
              </a:endParaRPr>
            </a:p>
          </p:txBody>
        </p:sp>
        <p:cxnSp>
          <p:nvCxnSpPr>
            <p:cNvPr id="26" name="Straight Connector 25">
              <a:extLst>
                <a:ext uri="{FF2B5EF4-FFF2-40B4-BE49-F238E27FC236}">
                  <a16:creationId xmlns:a16="http://schemas.microsoft.com/office/drawing/2014/main" id="{8A3788F8-C30F-DA3E-A422-D8EBA357752D}"/>
                </a:ext>
              </a:extLst>
            </p:cNvPr>
            <p:cNvCxnSpPr>
              <a:cxnSpLocks/>
            </p:cNvCxnSpPr>
            <p:nvPr/>
          </p:nvCxnSpPr>
          <p:spPr>
            <a:xfrm>
              <a:off x="875772" y="1809927"/>
              <a:ext cx="0" cy="1620000"/>
            </a:xfrm>
            <a:prstGeom prst="line">
              <a:avLst/>
            </a:prstGeom>
            <a:ln w="63500">
              <a:solidFill>
                <a:srgbClr val="C4E2B3"/>
              </a:solidFill>
            </a:ln>
          </p:spPr>
          <p:style>
            <a:lnRef idx="1">
              <a:schemeClr val="accent1"/>
            </a:lnRef>
            <a:fillRef idx="0">
              <a:schemeClr val="accent1"/>
            </a:fillRef>
            <a:effectRef idx="0">
              <a:schemeClr val="accent1"/>
            </a:effectRef>
            <a:fontRef idx="minor">
              <a:schemeClr val="tx1"/>
            </a:fontRef>
          </p:style>
        </p:cxnSp>
      </p:grpSp>
      <p:pic>
        <p:nvPicPr>
          <p:cNvPr id="36" name="Picture 35" descr="A person reading a book to children&#10;&#10;Description automatically generated">
            <a:extLst>
              <a:ext uri="{FF2B5EF4-FFF2-40B4-BE49-F238E27FC236}">
                <a16:creationId xmlns:a16="http://schemas.microsoft.com/office/drawing/2014/main" id="{6BFC0C0A-8598-124D-23FD-AC52BFD82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879" y="1631248"/>
            <a:ext cx="4530396" cy="4454528"/>
          </a:xfrm>
          <a:prstGeom prst="rect">
            <a:avLst/>
          </a:prstGeom>
        </p:spPr>
      </p:pic>
      <p:sp>
        <p:nvSpPr>
          <p:cNvPr id="6" name="TextBox 5">
            <a:extLst>
              <a:ext uri="{FF2B5EF4-FFF2-40B4-BE49-F238E27FC236}">
                <a16:creationId xmlns:a16="http://schemas.microsoft.com/office/drawing/2014/main" id="{EE70E373-F3BB-B9F3-70AF-E8826B156C99}"/>
              </a:ext>
            </a:extLst>
          </p:cNvPr>
          <p:cNvSpPr txBox="1"/>
          <p:nvPr/>
        </p:nvSpPr>
        <p:spPr>
          <a:xfrm>
            <a:off x="9558903" y="546751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0" name="Titre 1">
            <a:extLst>
              <a:ext uri="{FF2B5EF4-FFF2-40B4-BE49-F238E27FC236}">
                <a16:creationId xmlns:a16="http://schemas.microsoft.com/office/drawing/2014/main" id="{07473C0A-34A7-1502-2710-23D452209921}"/>
              </a:ext>
            </a:extLst>
          </p:cNvPr>
          <p:cNvSpPr>
            <a:spLocks noGrp="1"/>
          </p:cNvSpPr>
          <p:nvPr>
            <p:ph type="title"/>
          </p:nvPr>
        </p:nvSpPr>
        <p:spPr>
          <a:xfrm>
            <a:off x="765925" y="18608"/>
            <a:ext cx="10515600" cy="1325563"/>
          </a:xfrm>
        </p:spPr>
        <p:txBody>
          <a:bodyPr>
            <a:normAutofit/>
          </a:bodyPr>
          <a:lstStyle/>
          <a:p>
            <a:r>
              <a:rPr lang="fr-CA" sz="1400" b="1" u="none" strike="noStrike" baseline="0">
                <a:solidFill>
                  <a:srgbClr val="4A8371"/>
                </a:solidFill>
                <a:latin typeface="Raleway SemiBold" panose="020B0503030101060003" pitchFamily="34" charset="77"/>
              </a:rPr>
              <a:t>Le soutien aux services de garde éducatifs à l’enfance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062D182A-8F3A-29B0-D7C0-438D831C41FA}"/>
              </a:ext>
            </a:extLst>
          </p:cNvPr>
          <p:cNvCxnSpPr>
            <a:cxnSpLocks/>
          </p:cNvCxnSpPr>
          <p:nvPr/>
        </p:nvCxnSpPr>
        <p:spPr>
          <a:xfrm>
            <a:off x="853163" y="796631"/>
            <a:ext cx="5178244"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6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4E9AF-05D3-4C1D-1F53-EDCEC1E4193D}"/>
              </a:ext>
            </a:extLst>
          </p:cNvPr>
          <p:cNvSpPr/>
          <p:nvPr/>
        </p:nvSpPr>
        <p:spPr>
          <a:xfrm>
            <a:off x="0" y="-87086"/>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sz="600" dirty="0">
              <a:solidFill>
                <a:schemeClr val="tx1"/>
              </a:solidFill>
            </a:endParaRPr>
          </a:p>
        </p:txBody>
      </p:sp>
      <p:sp>
        <p:nvSpPr>
          <p:cNvPr id="3" name="Espace réservé du contenu 2">
            <a:extLst>
              <a:ext uri="{FF2B5EF4-FFF2-40B4-BE49-F238E27FC236}">
                <a16:creationId xmlns:a16="http://schemas.microsoft.com/office/drawing/2014/main" id="{3FACAC8E-7A5F-4F73-A537-9B07B3BDA487}"/>
              </a:ext>
            </a:extLst>
          </p:cNvPr>
          <p:cNvSpPr>
            <a:spLocks noGrp="1"/>
          </p:cNvSpPr>
          <p:nvPr>
            <p:ph idx="1"/>
          </p:nvPr>
        </p:nvSpPr>
        <p:spPr>
          <a:xfrm>
            <a:off x="751445" y="3362113"/>
            <a:ext cx="4545359" cy="1647181"/>
          </a:xfrm>
        </p:spPr>
        <p:txBody>
          <a:bodyPr>
            <a:normAutofit/>
          </a:bodyPr>
          <a:lstStyle/>
          <a:p>
            <a:pPr marL="0" indent="0">
              <a:lnSpc>
                <a:spcPts val="2250"/>
              </a:lnSpc>
              <a:buNone/>
            </a:pPr>
            <a:r>
              <a:rPr lang="fr-CA" sz="1800" u="none" strike="noStrike" baseline="0">
                <a:solidFill>
                  <a:srgbClr val="000000"/>
                </a:solidFill>
                <a:latin typeface="Raleway" pitchFamily="2" charset="0"/>
              </a:rPr>
              <a:t>Le contact avec des tout-petits ayant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besoin de soutien particulier transforme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les </a:t>
            </a:r>
            <a:r>
              <a:rPr lang="fr-CA" sz="1800" b="1" u="none" strike="noStrike" baseline="0">
                <a:solidFill>
                  <a:srgbClr val="811524"/>
                </a:solidFill>
                <a:latin typeface="Raleway" pitchFamily="2" charset="0"/>
              </a:rPr>
              <a:t>attitudes</a:t>
            </a:r>
            <a:r>
              <a:rPr lang="fr-CA" sz="1800" u="none" strike="noStrike" baseline="0">
                <a:solidFill>
                  <a:srgbClr val="000000"/>
                </a:solidFill>
                <a:latin typeface="Raleway" pitchFamily="2" charset="0"/>
              </a:rPr>
              <a:t> et les </a:t>
            </a:r>
            <a:r>
              <a:rPr lang="fr-CA" sz="1800" b="1" u="none" strike="noStrike" baseline="0">
                <a:solidFill>
                  <a:srgbClr val="811524"/>
                </a:solidFill>
                <a:latin typeface="Raleway" pitchFamily="2" charset="0"/>
              </a:rPr>
              <a:t>valeurs</a:t>
            </a:r>
            <a:r>
              <a:rPr lang="fr-CA" sz="1800" u="none" strike="noStrike" baseline="0">
                <a:solidFill>
                  <a:srgbClr val="000000"/>
                </a:solidFill>
                <a:latin typeface="Raleway" pitchFamily="2" charset="0"/>
              </a:rPr>
              <a:t> de ceux </a:t>
            </a:r>
            <a:br>
              <a:rPr lang="fr-CA" sz="1800" u="none" strike="noStrike" baseline="0">
                <a:solidFill>
                  <a:srgbClr val="000000"/>
                </a:solidFill>
                <a:latin typeface="Raleway" pitchFamily="2" charset="0"/>
              </a:rPr>
            </a:br>
            <a:r>
              <a:rPr lang="fr-CA" sz="1800" u="none" strike="noStrike" baseline="0">
                <a:solidFill>
                  <a:srgbClr val="000000"/>
                </a:solidFill>
                <a:latin typeface="Raleway" pitchFamily="2" charset="0"/>
              </a:rPr>
              <a:t>qui croisent leur route. </a:t>
            </a:r>
          </a:p>
          <a:p>
            <a:pPr marL="0" indent="0">
              <a:buNone/>
            </a:pPr>
            <a:endParaRPr lang="fr-CA" sz="1800" b="1">
              <a:solidFill>
                <a:srgbClr val="000000"/>
              </a:solidFill>
              <a:latin typeface="Raleway" pitchFamily="2" charset="0"/>
            </a:endParaRPr>
          </a:p>
        </p:txBody>
      </p:sp>
      <p:sp>
        <p:nvSpPr>
          <p:cNvPr id="8" name="TextBox 11">
            <a:extLst>
              <a:ext uri="{FF2B5EF4-FFF2-40B4-BE49-F238E27FC236}">
                <a16:creationId xmlns:a16="http://schemas.microsoft.com/office/drawing/2014/main" id="{7F93B3AB-6FC5-B161-F592-236981392F9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9" name="Picture 7">
            <a:extLst>
              <a:ext uri="{FF2B5EF4-FFF2-40B4-BE49-F238E27FC236}">
                <a16:creationId xmlns:a16="http://schemas.microsoft.com/office/drawing/2014/main" id="{2A72A690-CA4A-CAD8-EC66-DAA85A3A40EE}"/>
              </a:ext>
            </a:extLst>
          </p:cNvPr>
          <p:cNvPicPr>
            <a:picLocks noChangeAspect="1"/>
          </p:cNvPicPr>
          <p:nvPr/>
        </p:nvPicPr>
        <p:blipFill>
          <a:blip r:embed="rId3"/>
          <a:stretch>
            <a:fillRect/>
          </a:stretch>
        </p:blipFill>
        <p:spPr>
          <a:xfrm>
            <a:off x="10626526" y="6511007"/>
            <a:ext cx="814028" cy="205217"/>
          </a:xfrm>
          <a:prstGeom prst="rect">
            <a:avLst/>
          </a:prstGeom>
        </p:spPr>
      </p:pic>
      <p:pic>
        <p:nvPicPr>
          <p:cNvPr id="7" name="Picture 6" descr="A cartoon of a child in a wheelchair&#10;&#10;Description automatically generated">
            <a:extLst>
              <a:ext uri="{FF2B5EF4-FFF2-40B4-BE49-F238E27FC236}">
                <a16:creationId xmlns:a16="http://schemas.microsoft.com/office/drawing/2014/main" id="{05E82F6D-B0F9-CCE7-8FC6-BD2B36B0EDB4}"/>
              </a:ext>
            </a:extLst>
          </p:cNvPr>
          <p:cNvPicPr>
            <a:picLocks noChangeAspect="1"/>
          </p:cNvPicPr>
          <p:nvPr/>
        </p:nvPicPr>
        <p:blipFill rotWithShape="1">
          <a:blip r:embed="rId4">
            <a:extLst>
              <a:ext uri="{28A0092B-C50C-407E-A947-70E740481C1C}">
                <a14:useLocalDpi xmlns:a14="http://schemas.microsoft.com/office/drawing/2010/main" val="0"/>
              </a:ext>
            </a:extLst>
          </a:blip>
          <a:srcRect l="-1267" t="31507" r="6009" b="14539"/>
          <a:stretch/>
        </p:blipFill>
        <p:spPr>
          <a:xfrm>
            <a:off x="4920514" y="1048213"/>
            <a:ext cx="7281381" cy="5229399"/>
          </a:xfrm>
          <a:prstGeom prst="rect">
            <a:avLst/>
          </a:prstGeom>
        </p:spPr>
      </p:pic>
      <p:sp>
        <p:nvSpPr>
          <p:cNvPr id="2" name="Titre 1">
            <a:extLst>
              <a:ext uri="{FF2B5EF4-FFF2-40B4-BE49-F238E27FC236}">
                <a16:creationId xmlns:a16="http://schemas.microsoft.com/office/drawing/2014/main" id="{FF070D40-3493-FEB4-60FF-6FBA35036BD6}"/>
              </a:ext>
            </a:extLst>
          </p:cNvPr>
          <p:cNvSpPr>
            <a:spLocks noGrp="1"/>
          </p:cNvSpPr>
          <p:nvPr>
            <p:ph type="title"/>
          </p:nvPr>
        </p:nvSpPr>
        <p:spPr>
          <a:xfrm>
            <a:off x="751446" y="1088860"/>
            <a:ext cx="7983201" cy="2007984"/>
          </a:xfrm>
        </p:spPr>
        <p:txBody>
          <a:bodyPr>
            <a:noAutofit/>
          </a:bodyPr>
          <a:lstStyle/>
          <a:p>
            <a:r>
              <a:rPr lang="fr-CA" sz="3500" b="1">
                <a:solidFill>
                  <a:srgbClr val="811524"/>
                </a:solidFill>
                <a:latin typeface="Raleway ExtraBold" panose="020B0503030101060003" pitchFamily="34" charset="77"/>
              </a:rPr>
              <a:t>La petite enfance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est un moment privilégié</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pour apprivoiser</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la différence. </a:t>
            </a:r>
          </a:p>
        </p:txBody>
      </p:sp>
      <p:sp>
        <p:nvSpPr>
          <p:cNvPr id="6" name="TextBox 5">
            <a:extLst>
              <a:ext uri="{FF2B5EF4-FFF2-40B4-BE49-F238E27FC236}">
                <a16:creationId xmlns:a16="http://schemas.microsoft.com/office/drawing/2014/main" id="{35211989-EB13-A12F-8806-93EFFEEBAAFA}"/>
              </a:ext>
            </a:extLst>
          </p:cNvPr>
          <p:cNvSpPr txBox="1"/>
          <p:nvPr/>
        </p:nvSpPr>
        <p:spPr>
          <a:xfrm>
            <a:off x="10525495" y="4901572"/>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55230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DC842-4B22-3862-20E6-D5BE7D02531D}"/>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3278D3B3-687E-70D9-15D9-E98C3CF2F22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3CE9C922-5869-20D1-5BD0-9DF682E42B37}"/>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54324" y="225907"/>
            <a:ext cx="10515600" cy="1325563"/>
          </a:xfrm>
        </p:spPr>
        <p:txBody>
          <a:bodyPr>
            <a:noAutofit/>
          </a:bodyPr>
          <a:lstStyle/>
          <a:p>
            <a:r>
              <a:rPr lang="fr-CA" sz="3200" b="1" u="none" strike="noStrike" baseline="0">
                <a:solidFill>
                  <a:srgbClr val="4A8371"/>
                </a:solidFill>
                <a:latin typeface="Raleway ExtraBold" panose="020B0003030101060003" pitchFamily="34" charset="0"/>
              </a:rPr>
              <a:t>La collaboration entre les acteurs </a:t>
            </a:r>
            <a:br>
              <a:rPr lang="fr-CA" sz="3200" b="1" u="none" strike="noStrike" baseline="0">
                <a:solidFill>
                  <a:srgbClr val="4A8371"/>
                </a:solidFill>
                <a:latin typeface="Raleway ExtraBold" panose="020B0003030101060003" pitchFamily="34" charset="0"/>
              </a:rPr>
            </a:br>
            <a:r>
              <a:rPr lang="fr-CA" sz="3200" b="1" u="none" strike="noStrike" baseline="0">
                <a:solidFill>
                  <a:srgbClr val="4A8371"/>
                </a:solidFill>
                <a:latin typeface="Raleway ExtraBold" panose="020B0003030101060003" pitchFamily="34" charset="0"/>
              </a:rPr>
              <a:t>et la continuité entre les milieux</a:t>
            </a:r>
            <a:endParaRPr lang="fr-CA" sz="3200" b="1">
              <a:latin typeface="Raleway ExtraBold" panose="020B0003030101060003" pitchFamily="34" charset="0"/>
            </a:endParaRPr>
          </a:p>
        </p:txBody>
      </p:sp>
      <p:pic>
        <p:nvPicPr>
          <p:cNvPr id="21" name="Picture 20" descr="A cartoon of a building&#10;&#10;Description automatically generated">
            <a:extLst>
              <a:ext uri="{FF2B5EF4-FFF2-40B4-BE49-F238E27FC236}">
                <a16:creationId xmlns:a16="http://schemas.microsoft.com/office/drawing/2014/main" id="{F011C72B-E7D1-230C-D5B5-362AD22AA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383" y="4317586"/>
            <a:ext cx="8410945" cy="1877866"/>
          </a:xfrm>
          <a:prstGeom prst="rect">
            <a:avLst/>
          </a:prstGeom>
        </p:spPr>
      </p:pic>
      <p:sp>
        <p:nvSpPr>
          <p:cNvPr id="10" name="ZoneTexte 9">
            <a:extLst>
              <a:ext uri="{FF2B5EF4-FFF2-40B4-BE49-F238E27FC236}">
                <a16:creationId xmlns:a16="http://schemas.microsoft.com/office/drawing/2014/main" id="{E0E60713-CADB-38E3-59DE-0C026BDAF003}"/>
              </a:ext>
            </a:extLst>
          </p:cNvPr>
          <p:cNvSpPr txBox="1"/>
          <p:nvPr/>
        </p:nvSpPr>
        <p:spPr>
          <a:xfrm>
            <a:off x="772937" y="2272775"/>
            <a:ext cx="10601033" cy="2818144"/>
          </a:xfrm>
          <a:prstGeom prst="rect">
            <a:avLst/>
          </a:prstGeom>
          <a:noFill/>
        </p:spPr>
        <p:txBody>
          <a:bodyPr wrap="square">
            <a:spAutoFit/>
          </a:bodyPr>
          <a:lstStyle/>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Les problèmes de </a:t>
            </a:r>
            <a:r>
              <a:rPr kumimoji="0" lang="fr-CA" b="1" i="0" u="none" strike="noStrike" kern="1200" cap="none" spc="0" normalizeH="0" baseline="0" noProof="0">
                <a:ln>
                  <a:noFill/>
                </a:ln>
                <a:solidFill>
                  <a:srgbClr val="4A8371"/>
                </a:solidFill>
                <a:effectLst/>
                <a:uLnTx/>
                <a:uFillTx/>
                <a:latin typeface="Raleway" pitchFamily="2" charset="0"/>
              </a:rPr>
              <a:t>coordination</a:t>
            </a:r>
            <a:r>
              <a:rPr kumimoji="0" lang="fr-CA" b="0" i="0" u="none" strike="noStrike" kern="1200" cap="none" spc="0" normalizeH="0" baseline="0" noProof="0">
                <a:ln>
                  <a:noFill/>
                </a:ln>
                <a:solidFill>
                  <a:srgbClr val="000000"/>
                </a:solidFill>
                <a:effectLst/>
                <a:uLnTx/>
                <a:uFillTx/>
                <a:latin typeface="Raleway" pitchFamily="2" charset="0"/>
              </a:rPr>
              <a:t> entre le milieu scolaire, les services de garde éducatifs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et le réseau de la santé et des services sociaux, ainsi qu’avec le milieu communautaire et le secteur privé</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L’absence de </a:t>
            </a:r>
            <a:r>
              <a:rPr lang="fr-CA" b="1">
                <a:solidFill>
                  <a:srgbClr val="4A8371"/>
                </a:solidFill>
                <a:latin typeface="Raleway" pitchFamily="2" charset="0"/>
              </a:rPr>
              <a:t>ressources</a:t>
            </a:r>
            <a:r>
              <a:rPr kumimoji="0" lang="fr-CA" b="0" i="0" u="none" strike="noStrike" kern="1200" cap="none" spc="0" normalizeH="0" baseline="0" noProof="0">
                <a:ln>
                  <a:noFill/>
                </a:ln>
                <a:solidFill>
                  <a:srgbClr val="000000"/>
                </a:solidFill>
                <a:effectLst/>
                <a:uLnTx/>
                <a:uFillTx/>
                <a:latin typeface="Raleway" pitchFamily="2" charset="0"/>
              </a:rPr>
              <a:t> et de </a:t>
            </a:r>
            <a:r>
              <a:rPr lang="fr-CA" b="1">
                <a:solidFill>
                  <a:srgbClr val="4A8371"/>
                </a:solidFill>
                <a:latin typeface="Raleway" pitchFamily="2" charset="0"/>
              </a:rPr>
              <a:t>temps</a:t>
            </a:r>
            <a:r>
              <a:rPr kumimoji="0" lang="fr-CA" b="0" i="0" u="none" strike="noStrike" kern="1200" cap="none" spc="0" normalizeH="0" baseline="0" noProof="0">
                <a:ln>
                  <a:noFill/>
                </a:ln>
                <a:solidFill>
                  <a:srgbClr val="000000"/>
                </a:solidFill>
                <a:effectLst/>
                <a:uLnTx/>
                <a:uFillTx/>
                <a:latin typeface="Raleway" pitchFamily="2" charset="0"/>
              </a:rPr>
              <a:t> </a:t>
            </a:r>
            <a:r>
              <a:rPr lang="fr-CA" b="1">
                <a:solidFill>
                  <a:srgbClr val="4A8371"/>
                </a:solidFill>
                <a:latin typeface="Raleway" pitchFamily="2" charset="0"/>
              </a:rPr>
              <a:t>dédiés</a:t>
            </a:r>
            <a:r>
              <a:rPr kumimoji="0" lang="fr-CA" b="0" i="0" u="none" strike="noStrike" kern="1200" cap="none" spc="0" normalizeH="0" baseline="0" noProof="0">
                <a:ln>
                  <a:noFill/>
                </a:ln>
                <a:solidFill>
                  <a:srgbClr val="000000"/>
                </a:solidFill>
                <a:effectLst/>
                <a:uLnTx/>
                <a:uFillTx/>
                <a:latin typeface="Raleway" pitchFamily="2" charset="0"/>
              </a:rPr>
              <a:t> à la collaboration avec les partenaires</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Les </a:t>
            </a:r>
            <a:r>
              <a:rPr lang="fr-CA" b="1">
                <a:solidFill>
                  <a:srgbClr val="4A8371"/>
                </a:solidFill>
                <a:latin typeface="Raleway" pitchFamily="2" charset="0"/>
              </a:rPr>
              <a:t>mécanismes</a:t>
            </a:r>
            <a:r>
              <a:rPr kumimoji="0" lang="fr-CA" b="0" i="0" u="none" strike="noStrike" kern="1200" cap="none" spc="0" normalizeH="0" baseline="0" noProof="0">
                <a:ln>
                  <a:noFill/>
                </a:ln>
                <a:solidFill>
                  <a:srgbClr val="000000"/>
                </a:solidFill>
                <a:effectLst/>
                <a:uLnTx/>
                <a:uFillTx/>
                <a:latin typeface="Raleway" pitchFamily="2" charset="0"/>
              </a:rPr>
              <a:t> de collaboration peu définis à l’exception des places réservées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a:t>
            </a:r>
            <a:r>
              <a:rPr kumimoji="0" lang="fr-CA" b="0" i="0" u="none" strike="noStrike" kern="1200" cap="none" spc="-150" normalizeH="0" baseline="0" noProof="0">
                <a:ln>
                  <a:noFill/>
                </a:ln>
                <a:solidFill>
                  <a:srgbClr val="000000"/>
                </a:solidFill>
                <a:effectLst/>
                <a:uLnTx/>
                <a:uFillTx/>
                <a:latin typeface="Raleway" pitchFamily="2" charset="0"/>
              </a:rPr>
              <a:t> </a:t>
            </a:r>
            <a:r>
              <a:rPr kumimoji="0" lang="fr-CA" b="0" i="0" u="none" strike="noStrike" kern="1200" cap="none" spc="0" normalizeH="0" baseline="0" noProof="0">
                <a:ln>
                  <a:noFill/>
                </a:ln>
                <a:solidFill>
                  <a:srgbClr val="000000"/>
                </a:solidFill>
                <a:effectLst/>
                <a:uLnTx/>
                <a:uFillTx/>
                <a:latin typeface="Raleway" pitchFamily="2" charset="0"/>
              </a:rPr>
              <a:t>places-protocoles</a:t>
            </a:r>
            <a:r>
              <a:rPr kumimoji="0" lang="fr-CA" b="0" i="0" u="none" strike="noStrike" kern="1200" cap="none" spc="-150" normalizeH="0" baseline="0" noProof="0">
                <a:ln>
                  <a:noFill/>
                </a:ln>
                <a:solidFill>
                  <a:srgbClr val="000000"/>
                </a:solidFill>
                <a:effectLst/>
                <a:uLnTx/>
                <a:uFillTx/>
                <a:latin typeface="Raleway" pitchFamily="2" charset="0"/>
              </a:rPr>
              <a:t> </a:t>
            </a:r>
            <a:r>
              <a:rPr kumimoji="0" lang="fr-CA" b="0" i="0" u="none" strike="noStrike" kern="1200" cap="none" spc="0" normalizeH="0" baseline="0" noProof="0">
                <a:ln>
                  <a:noFill/>
                </a:ln>
                <a:solidFill>
                  <a:srgbClr val="000000"/>
                </a:solidFill>
                <a:effectLst/>
                <a:uLnTx/>
                <a:uFillTx/>
                <a:latin typeface="Raleway" pitchFamily="2" charset="0"/>
              </a:rPr>
              <a:t>») dans les services de garde éducatifs </a:t>
            </a:r>
          </a:p>
          <a:p>
            <a:pPr marL="285750" indent="-285750">
              <a:lnSpc>
                <a:spcPts val="2250"/>
              </a:lnSpc>
              <a:spcBef>
                <a:spcPts val="500"/>
              </a:spcBef>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La </a:t>
            </a:r>
            <a:r>
              <a:rPr lang="fr-CA" b="1">
                <a:solidFill>
                  <a:srgbClr val="4A8371"/>
                </a:solidFill>
                <a:latin typeface="Raleway" pitchFamily="2" charset="0"/>
              </a:rPr>
              <a:t>responsabilité</a:t>
            </a:r>
            <a:r>
              <a:rPr kumimoji="0" lang="fr-CA" b="0" i="0" u="none" strike="noStrike" kern="1200" cap="none" spc="0" normalizeH="0" baseline="0" noProof="0">
                <a:ln>
                  <a:noFill/>
                </a:ln>
                <a:solidFill>
                  <a:srgbClr val="000000"/>
                </a:solidFill>
                <a:effectLst/>
                <a:uLnTx/>
                <a:uFillTx/>
                <a:latin typeface="Raleway" pitchFamily="2" charset="0"/>
              </a:rPr>
              <a:t> de faire le lien et de coordonner les services qui repose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trop souvent sur les parents</a:t>
            </a:r>
          </a:p>
        </p:txBody>
      </p:sp>
      <p:sp>
        <p:nvSpPr>
          <p:cNvPr id="3" name="ZoneTexte 2">
            <a:extLst>
              <a:ext uri="{FF2B5EF4-FFF2-40B4-BE49-F238E27FC236}">
                <a16:creationId xmlns:a16="http://schemas.microsoft.com/office/drawing/2014/main" id="{A4E0B61D-F772-1863-F983-567346112B1A}"/>
              </a:ext>
            </a:extLst>
          </p:cNvPr>
          <p:cNvSpPr txBox="1"/>
          <p:nvPr/>
        </p:nvSpPr>
        <p:spPr>
          <a:xfrm>
            <a:off x="770224" y="158143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Les défis de collaboration et de continuité</a:t>
            </a:r>
          </a:p>
        </p:txBody>
      </p:sp>
      <p:sp>
        <p:nvSpPr>
          <p:cNvPr id="6" name="TextBox 5">
            <a:extLst>
              <a:ext uri="{FF2B5EF4-FFF2-40B4-BE49-F238E27FC236}">
                <a16:creationId xmlns:a16="http://schemas.microsoft.com/office/drawing/2014/main" id="{E0BFF06D-FD2F-4E2B-3EF2-D2F89D43D5EF}"/>
              </a:ext>
            </a:extLst>
          </p:cNvPr>
          <p:cNvSpPr txBox="1"/>
          <p:nvPr/>
        </p:nvSpPr>
        <p:spPr>
          <a:xfrm>
            <a:off x="10692340" y="5819604"/>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3106753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83403-1BF9-3E74-2127-1F85A6480099}"/>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C6DF1B38-10A1-5C7C-C53A-BCD5E611117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4C368773-C205-B9E7-DDB1-BA10EF8CB84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9" name="Titre 1">
            <a:extLst>
              <a:ext uri="{FF2B5EF4-FFF2-40B4-BE49-F238E27FC236}">
                <a16:creationId xmlns:a16="http://schemas.microsoft.com/office/drawing/2014/main" id="{3A5AC08D-0B7A-8066-D909-15CD74A9D460}"/>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sp>
        <p:nvSpPr>
          <p:cNvPr id="10" name="ZoneTexte 9">
            <a:extLst>
              <a:ext uri="{FF2B5EF4-FFF2-40B4-BE49-F238E27FC236}">
                <a16:creationId xmlns:a16="http://schemas.microsoft.com/office/drawing/2014/main" id="{2562633C-D0D4-9F0E-4F79-5E675388FD89}"/>
              </a:ext>
            </a:extLst>
          </p:cNvPr>
          <p:cNvSpPr txBox="1"/>
          <p:nvPr/>
        </p:nvSpPr>
        <p:spPr>
          <a:xfrm>
            <a:off x="1144430" y="1750452"/>
            <a:ext cx="8380777" cy="461665"/>
          </a:xfrm>
          <a:prstGeom prst="rect">
            <a:avLst/>
          </a:prstGeom>
          <a:noFill/>
        </p:spPr>
        <p:txBody>
          <a:bodyPr wrap="square">
            <a:spAutoFit/>
          </a:bodyPr>
          <a:lstStyle/>
          <a:p>
            <a:r>
              <a:rPr lang="fr-CA" sz="2400" b="1">
                <a:latin typeface="Raleway" panose="020B0003030101060003" pitchFamily="34" charset="0"/>
              </a:rPr>
              <a:t>Une collaboration élargie </a:t>
            </a:r>
          </a:p>
        </p:txBody>
      </p:sp>
      <p:sp>
        <p:nvSpPr>
          <p:cNvPr id="11" name="Rectangle 10">
            <a:extLst>
              <a:ext uri="{FF2B5EF4-FFF2-40B4-BE49-F238E27FC236}">
                <a16:creationId xmlns:a16="http://schemas.microsoft.com/office/drawing/2014/main" id="{C6EAD032-101C-9F4C-B88B-EAF3686FB5A3}"/>
              </a:ext>
            </a:extLst>
          </p:cNvPr>
          <p:cNvSpPr/>
          <p:nvPr/>
        </p:nvSpPr>
        <p:spPr>
          <a:xfrm>
            <a:off x="889637" y="1503838"/>
            <a:ext cx="9822771" cy="4695995"/>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9">
            <a:extLst>
              <a:ext uri="{FF2B5EF4-FFF2-40B4-BE49-F238E27FC236}">
                <a16:creationId xmlns:a16="http://schemas.microsoft.com/office/drawing/2014/main" id="{E9534389-BA6F-118D-4D4C-5365CDC3A64D}"/>
              </a:ext>
            </a:extLst>
          </p:cNvPr>
          <p:cNvSpPr txBox="1"/>
          <p:nvPr/>
        </p:nvSpPr>
        <p:spPr>
          <a:xfrm>
            <a:off x="1135286" y="2380180"/>
            <a:ext cx="9413620" cy="4030334"/>
          </a:xfrm>
          <a:prstGeom prst="rect">
            <a:avLst/>
          </a:prstGeom>
          <a:noFill/>
        </p:spPr>
        <p:txBody>
          <a:bodyPr wrap="square">
            <a:spAutoFit/>
          </a:bodyPr>
          <a:lstStyle/>
          <a:p>
            <a:pPr>
              <a:lnSpc>
                <a:spcPts val="2250"/>
              </a:lnSpc>
            </a:pPr>
            <a:r>
              <a:rPr lang="fr-CA">
                <a:latin typeface="Raleway" pitchFamily="2" charset="0"/>
              </a:rPr>
              <a:t>La collaboration avec les ressources </a:t>
            </a:r>
            <a:r>
              <a:rPr lang="fr-CA" b="1">
                <a:solidFill>
                  <a:srgbClr val="4A8371"/>
                </a:solidFill>
                <a:latin typeface="Raleway" pitchFamily="2" charset="0"/>
              </a:rPr>
              <a:t>à l’extérieur des réseaux habituels </a:t>
            </a:r>
            <a:r>
              <a:rPr lang="fr-CA">
                <a:latin typeface="Raleway" pitchFamily="2" charset="0"/>
              </a:rPr>
              <a:t>est aussi souhaitée. </a:t>
            </a:r>
          </a:p>
          <a:p>
            <a:pPr>
              <a:lnSpc>
                <a:spcPts val="2250"/>
              </a:lnSpc>
              <a:spcAft>
                <a:spcPts val="300"/>
              </a:spcAft>
            </a:pPr>
            <a:r>
              <a:rPr lang="fr-CA">
                <a:latin typeface="Raleway" pitchFamily="2" charset="0"/>
              </a:rPr>
              <a:t>Exemples de collaboration souhaitée avec le réseau de la santé et des services sociaux. : </a:t>
            </a:r>
          </a:p>
          <a:p>
            <a:pPr marL="800100" lvl="1" indent="-342900">
              <a:lnSpc>
                <a:spcPts val="2250"/>
              </a:lnSpc>
              <a:spcAft>
                <a:spcPts val="500"/>
              </a:spcAft>
              <a:buClr>
                <a:srgbClr val="4A8371"/>
              </a:buClr>
              <a:buFont typeface="System Font Regular"/>
              <a:buChar char="&gt;"/>
            </a:pPr>
            <a:r>
              <a:rPr lang="fr-CA">
                <a:latin typeface="Raleway" pitchFamily="2" charset="0"/>
              </a:rPr>
              <a:t>services de pédiatrie sociale</a:t>
            </a:r>
          </a:p>
          <a:p>
            <a:pPr marL="800100" lvl="1" indent="-342900">
              <a:lnSpc>
                <a:spcPts val="2250"/>
              </a:lnSpc>
              <a:spcAft>
                <a:spcPts val="500"/>
              </a:spcAft>
              <a:buClr>
                <a:srgbClr val="4A8371"/>
              </a:buClr>
              <a:buFont typeface="System Font Regular"/>
              <a:buChar char="&gt;"/>
            </a:pPr>
            <a:r>
              <a:rPr lang="fr-CA">
                <a:latin typeface="Raleway" pitchFamily="2" charset="0"/>
              </a:rPr>
              <a:t>organismes pour les mères monoparentales et immigrantes</a:t>
            </a:r>
          </a:p>
          <a:p>
            <a:pPr marL="800100" lvl="1" indent="-342900">
              <a:lnSpc>
                <a:spcPts val="2250"/>
              </a:lnSpc>
              <a:spcAft>
                <a:spcPts val="500"/>
              </a:spcAft>
              <a:buClr>
                <a:srgbClr val="4A8371"/>
              </a:buClr>
              <a:buFont typeface="System Font Regular"/>
              <a:buChar char="&gt;"/>
            </a:pPr>
            <a:r>
              <a:rPr lang="fr-CA">
                <a:latin typeface="Raleway" pitchFamily="2" charset="0"/>
              </a:rPr>
              <a:t>bibliothèques</a:t>
            </a:r>
          </a:p>
          <a:p>
            <a:pPr marL="800100" lvl="1" indent="-342900">
              <a:lnSpc>
                <a:spcPts val="2250"/>
              </a:lnSpc>
              <a:spcAft>
                <a:spcPts val="500"/>
              </a:spcAft>
              <a:buClr>
                <a:srgbClr val="4A8371"/>
              </a:buClr>
              <a:buFont typeface="System Font Regular"/>
              <a:buChar char="&gt;"/>
            </a:pPr>
            <a:r>
              <a:rPr lang="fr-CA">
                <a:latin typeface="Raleway" pitchFamily="2" charset="0"/>
              </a:rPr>
              <a:t>camp d’orthophonie sociale</a:t>
            </a:r>
          </a:p>
          <a:p>
            <a:pPr marL="800100" lvl="1" indent="-342900">
              <a:lnSpc>
                <a:spcPts val="2250"/>
              </a:lnSpc>
              <a:spcAft>
                <a:spcPts val="500"/>
              </a:spcAft>
              <a:buClr>
                <a:srgbClr val="4A8371"/>
              </a:buClr>
              <a:buFont typeface="System Font Regular"/>
              <a:buChar char="&gt;"/>
            </a:pPr>
            <a:r>
              <a:rPr lang="fr-CA">
                <a:latin typeface="Raleway" pitchFamily="2" charset="0"/>
              </a:rPr>
              <a:t>associations avec celle des</a:t>
            </a:r>
            <a:r>
              <a:rPr lang="en-CA" b="1">
                <a:solidFill>
                  <a:srgbClr val="148F37"/>
                </a:solidFill>
                <a:effectLst/>
                <a:latin typeface="Raleway" pitchFamily="2" charset="0"/>
              </a:rPr>
              <a:t> </a:t>
            </a:r>
            <a:r>
              <a:rPr lang="en-CA">
                <a:effectLst/>
                <a:latin typeface="Raleway" pitchFamily="2" charset="0"/>
              </a:rPr>
              <a:t>des </a:t>
            </a:r>
            <a:r>
              <a:rPr lang="en-CA" err="1">
                <a:effectLst/>
                <a:latin typeface="Raleway" pitchFamily="2" charset="0"/>
              </a:rPr>
              <a:t>établissements</a:t>
            </a:r>
            <a:r>
              <a:rPr lang="en-CA">
                <a:effectLst/>
                <a:latin typeface="Raleway" pitchFamily="2" charset="0"/>
              </a:rPr>
              <a:t> du </a:t>
            </a:r>
            <a:r>
              <a:rPr lang="en-CA" err="1">
                <a:effectLst/>
                <a:latin typeface="Raleway" pitchFamily="2" charset="0"/>
              </a:rPr>
              <a:t>réseau</a:t>
            </a:r>
            <a:r>
              <a:rPr lang="en-CA">
                <a:effectLst/>
                <a:latin typeface="Raleway" pitchFamily="2" charset="0"/>
              </a:rPr>
              <a:t> de la </a:t>
            </a:r>
            <a:r>
              <a:rPr lang="en-CA" err="1">
                <a:effectLst/>
                <a:latin typeface="Raleway" pitchFamily="2" charset="0"/>
              </a:rPr>
              <a:t>santé</a:t>
            </a:r>
            <a:r>
              <a:rPr lang="en-CA">
                <a:effectLst/>
                <a:latin typeface="Raleway" pitchFamily="2" charset="0"/>
              </a:rPr>
              <a:t> et des services </a:t>
            </a:r>
            <a:r>
              <a:rPr lang="en-CA" err="1">
                <a:effectLst/>
                <a:latin typeface="Raleway" pitchFamily="2" charset="0"/>
              </a:rPr>
              <a:t>sociaux</a:t>
            </a:r>
            <a:endParaRPr lang="en-CA">
              <a:effectLst/>
              <a:latin typeface="Raleway" pitchFamily="2" charset="0"/>
            </a:endParaRPr>
          </a:p>
          <a:p>
            <a:pPr marL="800100" lvl="1" indent="-342900">
              <a:lnSpc>
                <a:spcPts val="2250"/>
              </a:lnSpc>
              <a:spcAft>
                <a:spcPts val="500"/>
              </a:spcAft>
              <a:buClr>
                <a:srgbClr val="4A8371"/>
              </a:buClr>
              <a:buFont typeface="System Font Regular"/>
              <a:buChar char="&gt;"/>
            </a:pPr>
            <a:r>
              <a:rPr lang="en-CA">
                <a:latin typeface="Raleway" pitchFamily="2" charset="0"/>
              </a:rPr>
              <a:t>etc.</a:t>
            </a:r>
            <a:endParaRPr lang="en-CA">
              <a:effectLst/>
              <a:latin typeface="Raleway" pitchFamily="2" charset="0"/>
            </a:endParaRPr>
          </a:p>
          <a:p>
            <a:pPr marL="342900" indent="-342900">
              <a:lnSpc>
                <a:spcPts val="2250"/>
              </a:lnSpc>
              <a:buFont typeface="Arial" panose="020B0604020202020204" pitchFamily="34" charset="0"/>
              <a:buChar char="•"/>
            </a:pPr>
            <a:endParaRPr lang="fr-CA" sz="1600">
              <a:latin typeface="Raleway Medium" pitchFamily="2" charset="0"/>
            </a:endParaRPr>
          </a:p>
        </p:txBody>
      </p:sp>
      <p:grpSp>
        <p:nvGrpSpPr>
          <p:cNvPr id="26" name="Group 25">
            <a:extLst>
              <a:ext uri="{FF2B5EF4-FFF2-40B4-BE49-F238E27FC236}">
                <a16:creationId xmlns:a16="http://schemas.microsoft.com/office/drawing/2014/main" id="{A9EF914B-CBA9-B66B-FE26-C30575A55916}"/>
              </a:ext>
            </a:extLst>
          </p:cNvPr>
          <p:cNvGrpSpPr/>
          <p:nvPr/>
        </p:nvGrpSpPr>
        <p:grpSpPr>
          <a:xfrm>
            <a:off x="10183105" y="1233244"/>
            <a:ext cx="748602" cy="748602"/>
            <a:chOff x="10856502" y="1155578"/>
            <a:chExt cx="748602" cy="748602"/>
          </a:xfrm>
        </p:grpSpPr>
        <p:sp>
          <p:nvSpPr>
            <p:cNvPr id="22" name="Oval 21">
              <a:extLst>
                <a:ext uri="{FF2B5EF4-FFF2-40B4-BE49-F238E27FC236}">
                  <a16:creationId xmlns:a16="http://schemas.microsoft.com/office/drawing/2014/main" id="{89F6AD9C-534C-C95D-4C29-A0514C8FDA8E}"/>
                </a:ext>
              </a:extLst>
            </p:cNvPr>
            <p:cNvSpPr/>
            <p:nvPr/>
          </p:nvSpPr>
          <p:spPr>
            <a:xfrm>
              <a:off x="10856502" y="1155578"/>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Picture 24" descr="A group of people with a heart&#10;&#10;Description automatically generated">
              <a:extLst>
                <a:ext uri="{FF2B5EF4-FFF2-40B4-BE49-F238E27FC236}">
                  <a16:creationId xmlns:a16="http://schemas.microsoft.com/office/drawing/2014/main" id="{2104DA99-A320-CFC8-AD54-DA89938E6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603" y="1269529"/>
              <a:ext cx="406400" cy="520700"/>
            </a:xfrm>
            <a:prstGeom prst="rect">
              <a:avLst/>
            </a:prstGeom>
          </p:spPr>
        </p:pic>
      </p:grpSp>
      <p:cxnSp>
        <p:nvCxnSpPr>
          <p:cNvPr id="3" name="Straight Connector 2">
            <a:extLst>
              <a:ext uri="{FF2B5EF4-FFF2-40B4-BE49-F238E27FC236}">
                <a16:creationId xmlns:a16="http://schemas.microsoft.com/office/drawing/2014/main" id="{C670986F-6EBC-1C6A-3BC0-B227F604A13E}"/>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73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799110-7C74-E295-3C17-733BB011A80F}"/>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FD8ADDAF-8FCD-D9C3-8A03-A3B4D0CC4A8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907CF385-9AE5-9DF7-5FB2-376D0E01D5F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3" name="ZoneTexte 2">
            <a:extLst>
              <a:ext uri="{FF2B5EF4-FFF2-40B4-BE49-F238E27FC236}">
                <a16:creationId xmlns:a16="http://schemas.microsoft.com/office/drawing/2014/main" id="{9E6DEB37-A985-5087-6446-C7FFC0532E09}"/>
              </a:ext>
            </a:extLst>
          </p:cNvPr>
          <p:cNvSpPr txBox="1"/>
          <p:nvPr/>
        </p:nvSpPr>
        <p:spPr>
          <a:xfrm>
            <a:off x="778503" y="1754231"/>
            <a:ext cx="6504039" cy="3279809"/>
          </a:xfrm>
          <a:prstGeom prst="rect">
            <a:avLst/>
          </a:prstGeom>
          <a:noFill/>
        </p:spPr>
        <p:txBody>
          <a:bodyPr wrap="square">
            <a:spAutoFit/>
          </a:bodyPr>
          <a:lstStyle/>
          <a:p>
            <a:pPr>
              <a:lnSpc>
                <a:spcPts val="2250"/>
              </a:lnSpc>
              <a:spcAft>
                <a:spcPts val="500"/>
              </a:spcAft>
              <a:defRPr/>
            </a:pPr>
            <a:r>
              <a:rPr kumimoji="0" lang="fr-CA" b="0" i="0" u="none" strike="noStrike" kern="1200" cap="none" spc="0" normalizeH="0" baseline="0" noProof="0">
                <a:ln>
                  <a:noFill/>
                </a:ln>
                <a:solidFill>
                  <a:srgbClr val="000000"/>
                </a:solidFill>
                <a:effectLst/>
                <a:uLnTx/>
                <a:uFillTx/>
                <a:latin typeface="Raleway" pitchFamily="2" charset="0"/>
              </a:rPr>
              <a:t>Certains facteurs créent des bris de services lors de la transition :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peu de </a:t>
            </a:r>
            <a:r>
              <a:rPr kumimoji="0" lang="fr-CA" b="1" i="0" u="none" strike="noStrike" kern="1200" cap="none" spc="0" normalizeH="0" baseline="0" noProof="0">
                <a:ln>
                  <a:noFill/>
                </a:ln>
                <a:solidFill>
                  <a:srgbClr val="4A8371"/>
                </a:solidFill>
                <a:effectLst/>
                <a:uLnTx/>
                <a:uFillTx/>
                <a:latin typeface="Raleway" pitchFamily="2" charset="0"/>
              </a:rPr>
              <a:t>coordination</a:t>
            </a:r>
            <a:r>
              <a:rPr kumimoji="0" lang="fr-CA" b="0" i="0" u="none" strike="noStrike" kern="1200" cap="none" spc="0" normalizeH="0" baseline="0" noProof="0">
                <a:ln>
                  <a:noFill/>
                </a:ln>
                <a:solidFill>
                  <a:srgbClr val="000000"/>
                </a:solidFill>
                <a:effectLst/>
                <a:uLnTx/>
                <a:uFillTx/>
                <a:latin typeface="Raleway" pitchFamily="2" charset="0"/>
              </a:rPr>
              <a:t> pour la planification de la transition de chaque enfant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de communication </a:t>
            </a:r>
            <a:r>
              <a:rPr kumimoji="0" lang="fr-CA" b="0" i="0" u="none" strike="noStrike" kern="1200" cap="none" spc="0" normalizeH="0" baseline="0" noProof="0">
                <a:ln>
                  <a:noFill/>
                </a:ln>
                <a:solidFill>
                  <a:srgbClr val="000000"/>
                </a:solidFill>
                <a:effectLst/>
                <a:uLnTx/>
                <a:uFillTx/>
                <a:latin typeface="Raleway" pitchFamily="2" charset="0"/>
              </a:rPr>
              <a:t>entre le service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de garde éducatif à l’enfance et le milieu scolaire</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de communication </a:t>
            </a:r>
            <a:r>
              <a:rPr kumimoji="0" lang="fr-CA" b="0" i="0" u="none" strike="noStrike" kern="1200" cap="none" spc="0" normalizeH="0" baseline="0" noProof="0">
                <a:ln>
                  <a:noFill/>
                </a:ln>
                <a:solidFill>
                  <a:srgbClr val="000000"/>
                </a:solidFill>
                <a:effectLst/>
                <a:uLnTx/>
                <a:uFillTx/>
                <a:latin typeface="Raleway" pitchFamily="2" charset="0"/>
              </a:rPr>
              <a:t>entre le milieu scolaire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et les parents </a:t>
            </a:r>
          </a:p>
          <a:p>
            <a:pPr marL="285750" indent="-285750">
              <a:lnSpc>
                <a:spcPts val="2250"/>
              </a:lnSpc>
              <a:spcAft>
                <a:spcPts val="500"/>
              </a:spcAft>
              <a:buClr>
                <a:srgbClr val="4A8371"/>
              </a:buClr>
              <a:buFont typeface="System Font Regular"/>
              <a:buChar char="&gt;"/>
              <a:defRPr/>
            </a:pPr>
            <a:r>
              <a:rPr kumimoji="0" lang="fr-CA" b="0" i="0" u="none" strike="noStrike" kern="1200" cap="none" spc="0" normalizeH="0" baseline="0" noProof="0">
                <a:ln>
                  <a:noFill/>
                </a:ln>
                <a:solidFill>
                  <a:srgbClr val="000000"/>
                </a:solidFill>
                <a:effectLst/>
                <a:uLnTx/>
                <a:uFillTx/>
                <a:latin typeface="Raleway" pitchFamily="2" charset="0"/>
              </a:rPr>
              <a:t>Le </a:t>
            </a:r>
            <a:r>
              <a:rPr lang="fr-CA" b="1">
                <a:solidFill>
                  <a:srgbClr val="4A8371"/>
                </a:solidFill>
                <a:latin typeface="Raleway" pitchFamily="2" charset="0"/>
              </a:rPr>
              <a:t>manque d’information </a:t>
            </a:r>
            <a:r>
              <a:rPr kumimoji="0" lang="fr-CA" b="0" i="0" u="none" strike="noStrike" kern="1200" cap="none" spc="0" normalizeH="0" baseline="0" noProof="0">
                <a:ln>
                  <a:noFill/>
                </a:ln>
                <a:solidFill>
                  <a:srgbClr val="000000"/>
                </a:solidFill>
                <a:effectLst/>
                <a:uLnTx/>
                <a:uFillTx/>
                <a:latin typeface="Raleway" pitchFamily="2" charset="0"/>
              </a:rPr>
              <a:t>pour les parents au sujet </a:t>
            </a:r>
            <a:br>
              <a:rPr kumimoji="0" lang="fr-CA" b="0" i="0" u="none" strike="noStrike" kern="1200" cap="none" spc="0" normalizeH="0" baseline="0" noProof="0">
                <a:ln>
                  <a:noFill/>
                </a:ln>
                <a:solidFill>
                  <a:srgbClr val="000000"/>
                </a:solidFill>
                <a:effectLst/>
                <a:uLnTx/>
                <a:uFillTx/>
                <a:latin typeface="Raleway" pitchFamily="2" charset="0"/>
              </a:rPr>
            </a:br>
            <a:r>
              <a:rPr kumimoji="0" lang="fr-CA" b="0" i="0" u="none" strike="noStrike" kern="1200" cap="none" spc="0" normalizeH="0" baseline="0" noProof="0">
                <a:ln>
                  <a:noFill/>
                </a:ln>
                <a:solidFill>
                  <a:srgbClr val="000000"/>
                </a:solidFill>
                <a:effectLst/>
                <a:uLnTx/>
                <a:uFillTx/>
                <a:latin typeface="Raleway" pitchFamily="2" charset="0"/>
              </a:rPr>
              <a:t>de l’offre scolaire adaptée à la réalité de leur enfant.</a:t>
            </a:r>
          </a:p>
        </p:txBody>
      </p:sp>
      <p:sp>
        <p:nvSpPr>
          <p:cNvPr id="5" name="ZoneTexte 4">
            <a:extLst>
              <a:ext uri="{FF2B5EF4-FFF2-40B4-BE49-F238E27FC236}">
                <a16:creationId xmlns:a16="http://schemas.microsoft.com/office/drawing/2014/main" id="{9A8FD5E5-2EB9-33BD-CB8A-2BC163210C5F}"/>
              </a:ext>
            </a:extLst>
          </p:cNvPr>
          <p:cNvSpPr txBox="1"/>
          <p:nvPr/>
        </p:nvSpPr>
        <p:spPr>
          <a:xfrm>
            <a:off x="784641" y="114716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Transition scolaire</a:t>
            </a:r>
          </a:p>
        </p:txBody>
      </p:sp>
      <p:sp>
        <p:nvSpPr>
          <p:cNvPr id="11" name="ZoneTexte 10">
            <a:extLst>
              <a:ext uri="{FF2B5EF4-FFF2-40B4-BE49-F238E27FC236}">
                <a16:creationId xmlns:a16="http://schemas.microsoft.com/office/drawing/2014/main" id="{BA61F547-C5AB-D6B2-369D-DA926BE59188}"/>
              </a:ext>
            </a:extLst>
          </p:cNvPr>
          <p:cNvSpPr txBox="1"/>
          <p:nvPr/>
        </p:nvSpPr>
        <p:spPr>
          <a:xfrm>
            <a:off x="776802" y="5316093"/>
            <a:ext cx="6806184" cy="657616"/>
          </a:xfrm>
          <a:prstGeom prst="rect">
            <a:avLst/>
          </a:prstGeom>
          <a:noFill/>
        </p:spPr>
        <p:txBody>
          <a:bodyPr wrap="square">
            <a:spAutoFit/>
          </a:bodyPr>
          <a:lstStyle/>
          <a:p>
            <a:pPr>
              <a:lnSpc>
                <a:spcPts val="2250"/>
              </a:lnSpc>
            </a:pPr>
            <a:r>
              <a:rPr lang="fr-CA">
                <a:latin typeface="Raleway Medium" pitchFamily="2" charset="0"/>
              </a:rPr>
              <a:t>Le transfert d’un dossier physique </a:t>
            </a:r>
            <a:r>
              <a:rPr lang="fr-CA">
                <a:solidFill>
                  <a:srgbClr val="4A8371"/>
                </a:solidFill>
                <a:latin typeface="Raleway ExtraBold" pitchFamily="2" charset="0"/>
              </a:rPr>
              <a:t>n’est pas suffisant </a:t>
            </a:r>
          </a:p>
          <a:p>
            <a:pPr>
              <a:lnSpc>
                <a:spcPts val="2250"/>
              </a:lnSpc>
            </a:pPr>
            <a:r>
              <a:rPr lang="fr-CA">
                <a:latin typeface="Raleway Medium" pitchFamily="2" charset="0"/>
              </a:rPr>
              <a:t>pour assurer la continuité entre le service de garde et l’école.</a:t>
            </a:r>
          </a:p>
        </p:txBody>
      </p:sp>
      <p:pic>
        <p:nvPicPr>
          <p:cNvPr id="21" name="Picture 20" descr="A person and person holding hands with a child&#10;&#10;Description automatically generated">
            <a:extLst>
              <a:ext uri="{FF2B5EF4-FFF2-40B4-BE49-F238E27FC236}">
                <a16:creationId xmlns:a16="http://schemas.microsoft.com/office/drawing/2014/main" id="{9DD47E6C-1901-BA07-81D3-CCDEA3D00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271" y="1515472"/>
            <a:ext cx="5033275" cy="4419461"/>
          </a:xfrm>
          <a:prstGeom prst="rect">
            <a:avLst/>
          </a:prstGeom>
        </p:spPr>
      </p:pic>
      <p:sp>
        <p:nvSpPr>
          <p:cNvPr id="8" name="TextBox 7">
            <a:extLst>
              <a:ext uri="{FF2B5EF4-FFF2-40B4-BE49-F238E27FC236}">
                <a16:creationId xmlns:a16="http://schemas.microsoft.com/office/drawing/2014/main" id="{6CE192D9-6F16-8619-CC91-995DD470344C}"/>
              </a:ext>
            </a:extLst>
          </p:cNvPr>
          <p:cNvSpPr txBox="1"/>
          <p:nvPr/>
        </p:nvSpPr>
        <p:spPr>
          <a:xfrm>
            <a:off x="10626526" y="5402610"/>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3" name="Titre 1">
            <a:extLst>
              <a:ext uri="{FF2B5EF4-FFF2-40B4-BE49-F238E27FC236}">
                <a16:creationId xmlns:a16="http://schemas.microsoft.com/office/drawing/2014/main" id="{BD01F36A-A31F-0A0B-947D-B72550002D81}"/>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4" name="Straight Connector 13">
            <a:extLst>
              <a:ext uri="{FF2B5EF4-FFF2-40B4-BE49-F238E27FC236}">
                <a16:creationId xmlns:a16="http://schemas.microsoft.com/office/drawing/2014/main" id="{317DF226-9360-F1E9-79DE-F8221BE072DD}"/>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9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696E7-C71B-688D-3978-49436302EA41}"/>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4" name="TextBox 11">
            <a:extLst>
              <a:ext uri="{FF2B5EF4-FFF2-40B4-BE49-F238E27FC236}">
                <a16:creationId xmlns:a16="http://schemas.microsoft.com/office/drawing/2014/main" id="{F0581356-257D-C2E3-6076-8B067497A29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6" name="Picture 7">
            <a:extLst>
              <a:ext uri="{FF2B5EF4-FFF2-40B4-BE49-F238E27FC236}">
                <a16:creationId xmlns:a16="http://schemas.microsoft.com/office/drawing/2014/main" id="{5AB1068C-22D5-08D9-BBD6-B67DF7015111}"/>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ZoneTexte 4">
            <a:extLst>
              <a:ext uri="{FF2B5EF4-FFF2-40B4-BE49-F238E27FC236}">
                <a16:creationId xmlns:a16="http://schemas.microsoft.com/office/drawing/2014/main" id="{36A981AB-79B5-C617-9B4A-E60180571FAF}"/>
              </a:ext>
            </a:extLst>
          </p:cNvPr>
          <p:cNvSpPr txBox="1"/>
          <p:nvPr/>
        </p:nvSpPr>
        <p:spPr>
          <a:xfrm>
            <a:off x="764508" y="1138126"/>
            <a:ext cx="7317988" cy="461665"/>
          </a:xfrm>
          <a:prstGeom prst="rect">
            <a:avLst/>
          </a:prstGeom>
          <a:noFill/>
        </p:spPr>
        <p:txBody>
          <a:bodyPr wrap="square">
            <a:spAutoFit/>
          </a:bodyPr>
          <a:lstStyle/>
          <a:p>
            <a:r>
              <a:rPr lang="fr-CA" sz="2400" b="1">
                <a:latin typeface="Raleway" panose="020B0003030101060003" pitchFamily="34" charset="0"/>
              </a:rPr>
              <a:t>Une prise en charge collective</a:t>
            </a:r>
          </a:p>
        </p:txBody>
      </p:sp>
      <p:sp>
        <p:nvSpPr>
          <p:cNvPr id="23" name="ZoneTexte 4">
            <a:extLst>
              <a:ext uri="{FF2B5EF4-FFF2-40B4-BE49-F238E27FC236}">
                <a16:creationId xmlns:a16="http://schemas.microsoft.com/office/drawing/2014/main" id="{D5FA7FF6-10F4-2303-DF01-C13571F88924}"/>
              </a:ext>
            </a:extLst>
          </p:cNvPr>
          <p:cNvSpPr txBox="1"/>
          <p:nvPr/>
        </p:nvSpPr>
        <p:spPr>
          <a:xfrm>
            <a:off x="764508" y="1886590"/>
            <a:ext cx="10137954" cy="1542410"/>
          </a:xfrm>
          <a:prstGeom prst="rect">
            <a:avLst/>
          </a:prstGeom>
          <a:noFill/>
        </p:spPr>
        <p:txBody>
          <a:bodyPr wrap="square">
            <a:spAutoFit/>
          </a:bodyPr>
          <a:lstStyle/>
          <a:p>
            <a:pPr>
              <a:lnSpc>
                <a:spcPts val="2250"/>
              </a:lnSpc>
              <a:spcBef>
                <a:spcPts val="600"/>
              </a:spcBef>
            </a:pPr>
            <a:r>
              <a:rPr lang="fr-CA">
                <a:latin typeface="Raleway" pitchFamily="2" charset="0"/>
              </a:rPr>
              <a:t>L’inclusion des tout-petits ayant besoin de soutien particulier nécessite une </a:t>
            </a:r>
            <a:r>
              <a:rPr lang="fr-CA" b="1">
                <a:solidFill>
                  <a:srgbClr val="4A8371"/>
                </a:solidFill>
                <a:latin typeface="Raleway" pitchFamily="2" charset="0"/>
              </a:rPr>
              <a:t>prise en charge collective</a:t>
            </a:r>
            <a:r>
              <a:rPr lang="fr-CA">
                <a:latin typeface="Raleway" pitchFamily="2" charset="0"/>
              </a:rPr>
              <a:t>, un partage des responsabilités et une réponse appropriée aux besoins des enfants. Il est important que les </a:t>
            </a:r>
            <a:r>
              <a:rPr lang="fr-CA" b="1">
                <a:solidFill>
                  <a:srgbClr val="4A8371"/>
                </a:solidFill>
                <a:latin typeface="Raleway" pitchFamily="2" charset="0"/>
              </a:rPr>
              <a:t>rôles</a:t>
            </a:r>
            <a:r>
              <a:rPr lang="fr-CA">
                <a:latin typeface="Raleway" pitchFamily="2" charset="0"/>
              </a:rPr>
              <a:t> de chacun des partenaires concernés soient reconnus afin d’établir un </a:t>
            </a:r>
            <a:r>
              <a:rPr lang="fr-CA" b="1">
                <a:solidFill>
                  <a:srgbClr val="4A8371"/>
                </a:solidFill>
                <a:latin typeface="Raleway" pitchFamily="2" charset="0"/>
              </a:rPr>
              <a:t>cadre de collaboration </a:t>
            </a:r>
            <a:r>
              <a:rPr lang="fr-CA">
                <a:latin typeface="Raleway" pitchFamily="2" charset="0"/>
              </a:rPr>
              <a:t>(partage d’informations, de connaissances et d’outils, mécanismes de soutien intersectoriel).</a:t>
            </a:r>
          </a:p>
        </p:txBody>
      </p:sp>
      <p:sp>
        <p:nvSpPr>
          <p:cNvPr id="24" name="Rounded Rectangle 23">
            <a:extLst>
              <a:ext uri="{FF2B5EF4-FFF2-40B4-BE49-F238E27FC236}">
                <a16:creationId xmlns:a16="http://schemas.microsoft.com/office/drawing/2014/main" id="{BFFFC525-A57E-D236-BF56-D5299658487F}"/>
              </a:ext>
            </a:extLst>
          </p:cNvPr>
          <p:cNvSpPr/>
          <p:nvPr/>
        </p:nvSpPr>
        <p:spPr>
          <a:xfrm>
            <a:off x="879363" y="3811808"/>
            <a:ext cx="10561187" cy="1614302"/>
          </a:xfrm>
          <a:prstGeom prst="roundRect">
            <a:avLst/>
          </a:prstGeom>
          <a:solidFill>
            <a:srgbClr val="E0EF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202E4DBC-53F0-444C-0C52-46F293464C2E}"/>
              </a:ext>
            </a:extLst>
          </p:cNvPr>
          <p:cNvSpPr txBox="1"/>
          <p:nvPr/>
        </p:nvSpPr>
        <p:spPr>
          <a:xfrm>
            <a:off x="1108663" y="4044970"/>
            <a:ext cx="9879419" cy="1253613"/>
          </a:xfrm>
          <a:prstGeom prst="rect">
            <a:avLst/>
          </a:prstGeom>
          <a:noFill/>
        </p:spPr>
        <p:txBody>
          <a:bodyPr wrap="square">
            <a:spAutoFit/>
          </a:bodyPr>
          <a:lstStyle/>
          <a:p>
            <a:pPr>
              <a:lnSpc>
                <a:spcPts val="2250"/>
              </a:lnSpc>
            </a:pPr>
            <a:r>
              <a:rPr lang="fr-CA">
                <a:latin typeface="Raleway Medium" pitchFamily="2" charset="0"/>
              </a:rPr>
              <a:t>Des chercheurs soulignent qu’au Québec, les pratiques de collaboration entre les milieux </a:t>
            </a:r>
            <a:br>
              <a:rPr lang="fr-CA">
                <a:latin typeface="Raleway Medium" pitchFamily="2" charset="0"/>
              </a:rPr>
            </a:br>
            <a:r>
              <a:rPr lang="fr-CA">
                <a:latin typeface="Raleway Medium" pitchFamily="2" charset="0"/>
              </a:rPr>
              <a:t>(services de garde éducatifs, services de santé, services sociaux, milieu scolaire, etc.) lors des transitions sont encore </a:t>
            </a:r>
            <a:r>
              <a:rPr lang="fr-CA" b="1">
                <a:solidFill>
                  <a:srgbClr val="4A8371"/>
                </a:solidFill>
                <a:latin typeface="Raleway ExtraBold" pitchFamily="2" charset="0"/>
              </a:rPr>
              <a:t>difficiles à établir </a:t>
            </a:r>
            <a:r>
              <a:rPr lang="fr-CA" b="1">
                <a:latin typeface="Raleway SemiBold" panose="020B0003030101060003" pitchFamily="34" charset="0"/>
              </a:rPr>
              <a:t>et</a:t>
            </a:r>
            <a:r>
              <a:rPr lang="fr-CA">
                <a:latin typeface="Raleway Medium" pitchFamily="2" charset="0"/>
              </a:rPr>
              <a:t> </a:t>
            </a:r>
            <a:r>
              <a:rPr lang="fr-CA" b="1">
                <a:solidFill>
                  <a:srgbClr val="4A8371"/>
                </a:solidFill>
                <a:latin typeface="Raleway ExtraBold" pitchFamily="2" charset="0"/>
              </a:rPr>
              <a:t>peu adaptées aux besoins </a:t>
            </a:r>
            <a:r>
              <a:rPr lang="fr-CA">
                <a:latin typeface="Raleway Medium" pitchFamily="2" charset="0"/>
              </a:rPr>
              <a:t>complexes des enfants.</a:t>
            </a:r>
          </a:p>
        </p:txBody>
      </p:sp>
      <p:sp>
        <p:nvSpPr>
          <p:cNvPr id="9" name="Titre 1">
            <a:extLst>
              <a:ext uri="{FF2B5EF4-FFF2-40B4-BE49-F238E27FC236}">
                <a16:creationId xmlns:a16="http://schemas.microsoft.com/office/drawing/2014/main" id="{D5A93344-F982-CDB4-C4E3-F7633EE6FAAD}"/>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1" name="Straight Connector 10">
            <a:extLst>
              <a:ext uri="{FF2B5EF4-FFF2-40B4-BE49-F238E27FC236}">
                <a16:creationId xmlns:a16="http://schemas.microsoft.com/office/drawing/2014/main" id="{31046E86-B5BE-9C35-72A5-A4BD04438CE5}"/>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2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82B64-2015-7D03-369C-874D0B7725D4}"/>
              </a:ext>
            </a:extLst>
          </p:cNvPr>
          <p:cNvSpPr/>
          <p:nvPr/>
        </p:nvSpPr>
        <p:spPr>
          <a:xfrm>
            <a:off x="0" y="-1"/>
            <a:ext cx="12192000" cy="6310935"/>
          </a:xfrm>
          <a:prstGeom prst="rect">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0FF01629-F728-964B-441F-26555C95616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A95D4FA6-34E1-CA96-E506-CA38852A8C92}"/>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ZoneTexte 4">
            <a:extLst>
              <a:ext uri="{FF2B5EF4-FFF2-40B4-BE49-F238E27FC236}">
                <a16:creationId xmlns:a16="http://schemas.microsoft.com/office/drawing/2014/main" id="{36A981AB-79B5-C617-9B4A-E60180571FAF}"/>
              </a:ext>
            </a:extLst>
          </p:cNvPr>
          <p:cNvSpPr txBox="1"/>
          <p:nvPr/>
        </p:nvSpPr>
        <p:spPr>
          <a:xfrm>
            <a:off x="1095727" y="1750409"/>
            <a:ext cx="9457648" cy="461665"/>
          </a:xfrm>
          <a:prstGeom prst="rect">
            <a:avLst/>
          </a:prstGeom>
          <a:noFill/>
        </p:spPr>
        <p:txBody>
          <a:bodyPr wrap="square">
            <a:spAutoFit/>
          </a:bodyPr>
          <a:lstStyle/>
          <a:p>
            <a:r>
              <a:rPr lang="fr-CA" sz="2400" b="1">
                <a:latin typeface="Raleway" panose="020B0003030101060003" pitchFamily="34" charset="0"/>
              </a:rPr>
              <a:t>Pour éviter des bris de services</a:t>
            </a:r>
          </a:p>
        </p:txBody>
      </p:sp>
      <p:sp>
        <p:nvSpPr>
          <p:cNvPr id="3" name="Rectangle 2">
            <a:extLst>
              <a:ext uri="{FF2B5EF4-FFF2-40B4-BE49-F238E27FC236}">
                <a16:creationId xmlns:a16="http://schemas.microsoft.com/office/drawing/2014/main" id="{B9D49FEF-40BD-67C1-3633-A30DA3C9140D}"/>
              </a:ext>
            </a:extLst>
          </p:cNvPr>
          <p:cNvSpPr/>
          <p:nvPr/>
        </p:nvSpPr>
        <p:spPr>
          <a:xfrm>
            <a:off x="879363" y="1478770"/>
            <a:ext cx="8868134" cy="4242746"/>
          </a:xfrm>
          <a:prstGeom prst="rect">
            <a:avLst/>
          </a:prstGeom>
          <a:noFill/>
          <a:ln w="19050">
            <a:solidFill>
              <a:srgbClr val="4A83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 19">
            <a:extLst>
              <a:ext uri="{FF2B5EF4-FFF2-40B4-BE49-F238E27FC236}">
                <a16:creationId xmlns:a16="http://schemas.microsoft.com/office/drawing/2014/main" id="{1F3FB5FA-8930-F83F-7867-DDE8DF946E23}"/>
              </a:ext>
            </a:extLst>
          </p:cNvPr>
          <p:cNvGrpSpPr/>
          <p:nvPr/>
        </p:nvGrpSpPr>
        <p:grpSpPr>
          <a:xfrm>
            <a:off x="9186459" y="1323456"/>
            <a:ext cx="748602" cy="748602"/>
            <a:chOff x="9468099" y="1311309"/>
            <a:chExt cx="748602" cy="748602"/>
          </a:xfrm>
        </p:grpSpPr>
        <p:sp>
          <p:nvSpPr>
            <p:cNvPr id="21" name="Oval 20">
              <a:extLst>
                <a:ext uri="{FF2B5EF4-FFF2-40B4-BE49-F238E27FC236}">
                  <a16:creationId xmlns:a16="http://schemas.microsoft.com/office/drawing/2014/main" id="{0FB4187F-BEEF-8E8A-B202-FD5AE6BB95C2}"/>
                </a:ext>
              </a:extLst>
            </p:cNvPr>
            <p:cNvSpPr/>
            <p:nvPr/>
          </p:nvSpPr>
          <p:spPr>
            <a:xfrm>
              <a:off x="9468099" y="1311309"/>
              <a:ext cx="748602" cy="748602"/>
            </a:xfrm>
            <a:prstGeom prst="ellipse">
              <a:avLst/>
            </a:prstGeom>
            <a:solidFill>
              <a:srgbClr val="F6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Picture 21" descr="A green arrow pointing down&#10;&#10;Description automatically generated">
              <a:extLst>
                <a:ext uri="{FF2B5EF4-FFF2-40B4-BE49-F238E27FC236}">
                  <a16:creationId xmlns:a16="http://schemas.microsoft.com/office/drawing/2014/main" id="{5EAAA1DC-52C2-0380-E66B-E2B2D7790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450" y="1457010"/>
              <a:ext cx="469900" cy="457200"/>
            </a:xfrm>
            <a:prstGeom prst="rect">
              <a:avLst/>
            </a:prstGeom>
          </p:spPr>
        </p:pic>
      </p:grpSp>
      <p:sp>
        <p:nvSpPr>
          <p:cNvPr id="23" name="ZoneTexte 4">
            <a:extLst>
              <a:ext uri="{FF2B5EF4-FFF2-40B4-BE49-F238E27FC236}">
                <a16:creationId xmlns:a16="http://schemas.microsoft.com/office/drawing/2014/main" id="{B39611F6-0CAC-2ED3-E719-10CC5F18E0B8}"/>
              </a:ext>
            </a:extLst>
          </p:cNvPr>
          <p:cNvSpPr txBox="1"/>
          <p:nvPr/>
        </p:nvSpPr>
        <p:spPr>
          <a:xfrm>
            <a:off x="1104870" y="2380771"/>
            <a:ext cx="6726797" cy="2728376"/>
          </a:xfrm>
          <a:prstGeom prst="rect">
            <a:avLst/>
          </a:prstGeom>
          <a:noFill/>
        </p:spPr>
        <p:txBody>
          <a:bodyPr wrap="square">
            <a:spAutoFit/>
          </a:bodyPr>
          <a:lstStyle/>
          <a:p>
            <a:pPr>
              <a:lnSpc>
                <a:spcPts val="2250"/>
              </a:lnSpc>
            </a:pPr>
            <a:r>
              <a:rPr lang="fr-CA" dirty="0">
                <a:latin typeface="Raleway Medium" pitchFamily="2" charset="0"/>
              </a:rPr>
              <a:t>Certaines offres de services du réseau de la santé et des services sociaux ont été développées pour les enfants âgés de 0 à 5 ans, ce qui entraîne un bris de services quand le tout-petit entre à l’école. </a:t>
            </a:r>
          </a:p>
          <a:p>
            <a:pPr>
              <a:lnSpc>
                <a:spcPts val="2250"/>
              </a:lnSpc>
            </a:pPr>
            <a:endParaRPr lang="fr-CA" dirty="0">
              <a:latin typeface="Raleway Medium" pitchFamily="2" charset="0"/>
            </a:endParaRPr>
          </a:p>
          <a:p>
            <a:pPr>
              <a:lnSpc>
                <a:spcPts val="2250"/>
              </a:lnSpc>
            </a:pPr>
            <a:r>
              <a:rPr lang="fr-CA" dirty="0">
                <a:latin typeface="Raleway Medium" pitchFamily="2" charset="0"/>
              </a:rPr>
              <a:t>Une </a:t>
            </a:r>
            <a:r>
              <a:rPr lang="fr-CA" dirty="0">
                <a:solidFill>
                  <a:srgbClr val="4A8371"/>
                </a:solidFill>
                <a:latin typeface="Raleway ExtraBold" pitchFamily="2" charset="0"/>
              </a:rPr>
              <a:t>offre de services en continu de 0 à 8 ans </a:t>
            </a:r>
            <a:r>
              <a:rPr lang="fr-CA" dirty="0">
                <a:latin typeface="Raleway Medium" pitchFamily="2" charset="0"/>
              </a:rPr>
              <a:t>de la part du réseau de la santé et des services sociaux optimiserait le développement des enfants et faciliterait la continuité lors de la transition scolaire.</a:t>
            </a:r>
          </a:p>
        </p:txBody>
      </p:sp>
      <p:pic>
        <p:nvPicPr>
          <p:cNvPr id="10" name="Picture 9" descr="A child wearing a party hat and looking at a cake&#10;&#10;Description automatically generated">
            <a:extLst>
              <a:ext uri="{FF2B5EF4-FFF2-40B4-BE49-F238E27FC236}">
                <a16:creationId xmlns:a16="http://schemas.microsoft.com/office/drawing/2014/main" id="{300A935B-3060-4693-1D37-6476FB2DD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1610" y="2094465"/>
            <a:ext cx="4648200" cy="4381897"/>
          </a:xfrm>
          <a:prstGeom prst="rect">
            <a:avLst/>
          </a:prstGeom>
        </p:spPr>
      </p:pic>
      <p:sp>
        <p:nvSpPr>
          <p:cNvPr id="11" name="TextBox 10">
            <a:extLst>
              <a:ext uri="{FF2B5EF4-FFF2-40B4-BE49-F238E27FC236}">
                <a16:creationId xmlns:a16="http://schemas.microsoft.com/office/drawing/2014/main" id="{06708ACD-DDC1-DDB4-4E2B-3908169739D1}"/>
              </a:ext>
            </a:extLst>
          </p:cNvPr>
          <p:cNvSpPr txBox="1"/>
          <p:nvPr/>
        </p:nvSpPr>
        <p:spPr>
          <a:xfrm>
            <a:off x="10626526" y="572151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
        <p:nvSpPr>
          <p:cNvPr id="12" name="Titre 1">
            <a:extLst>
              <a:ext uri="{FF2B5EF4-FFF2-40B4-BE49-F238E27FC236}">
                <a16:creationId xmlns:a16="http://schemas.microsoft.com/office/drawing/2014/main" id="{908C14DA-937F-E807-CC61-14B9C384DC80}"/>
              </a:ext>
            </a:extLst>
          </p:cNvPr>
          <p:cNvSpPr>
            <a:spLocks noGrp="1"/>
          </p:cNvSpPr>
          <p:nvPr>
            <p:ph type="title"/>
          </p:nvPr>
        </p:nvSpPr>
        <p:spPr>
          <a:xfrm>
            <a:off x="799014" y="21906"/>
            <a:ext cx="10515600" cy="1325563"/>
          </a:xfrm>
        </p:spPr>
        <p:txBody>
          <a:bodyPr>
            <a:normAutofit/>
          </a:bodyPr>
          <a:lstStyle/>
          <a:p>
            <a:r>
              <a:rPr lang="fr-CA" sz="1400" b="1" u="none" strike="noStrike" baseline="0">
                <a:solidFill>
                  <a:srgbClr val="4A8371"/>
                </a:solidFill>
                <a:latin typeface="Raleway SemiBold" panose="020B0503030101060003" pitchFamily="34" charset="77"/>
              </a:rPr>
              <a:t>La collaboration entre les acteurs et la continuité entre les milieux (suite)</a:t>
            </a:r>
            <a:endParaRPr lang="fr-CA" sz="1400" b="1">
              <a:latin typeface="Raleway SemiBold" panose="020B0503030101060003" pitchFamily="34" charset="77"/>
            </a:endParaRPr>
          </a:p>
        </p:txBody>
      </p:sp>
      <p:cxnSp>
        <p:nvCxnSpPr>
          <p:cNvPr id="13" name="Straight Connector 12">
            <a:extLst>
              <a:ext uri="{FF2B5EF4-FFF2-40B4-BE49-F238E27FC236}">
                <a16:creationId xmlns:a16="http://schemas.microsoft.com/office/drawing/2014/main" id="{95B2888A-7251-EAA9-031F-440ECF118EF6}"/>
              </a:ext>
            </a:extLst>
          </p:cNvPr>
          <p:cNvCxnSpPr>
            <a:cxnSpLocks/>
          </p:cNvCxnSpPr>
          <p:nvPr/>
        </p:nvCxnSpPr>
        <p:spPr>
          <a:xfrm>
            <a:off x="889498" y="796631"/>
            <a:ext cx="6153199" cy="0"/>
          </a:xfrm>
          <a:prstGeom prst="line">
            <a:avLst/>
          </a:prstGeom>
          <a:ln w="19050">
            <a:solidFill>
              <a:srgbClr val="4A83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652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drawing on a piece of paper&#10;&#10;Description automatically generated">
            <a:extLst>
              <a:ext uri="{FF2B5EF4-FFF2-40B4-BE49-F238E27FC236}">
                <a16:creationId xmlns:a16="http://schemas.microsoft.com/office/drawing/2014/main" id="{071476DE-C578-CBED-CE48-CF0ABCC39F5F}"/>
              </a:ext>
            </a:extLst>
          </p:cNvPr>
          <p:cNvPicPr>
            <a:picLocks noChangeAspect="1"/>
          </p:cNvPicPr>
          <p:nvPr/>
        </p:nvPicPr>
        <p:blipFill rotWithShape="1">
          <a:blip r:embed="rId2">
            <a:extLst>
              <a:ext uri="{28A0092B-C50C-407E-A947-70E740481C1C}">
                <a14:useLocalDpi xmlns:a14="http://schemas.microsoft.com/office/drawing/2010/main" val="0"/>
              </a:ext>
            </a:extLst>
          </a:blip>
          <a:srcRect b="7977"/>
          <a:stretch/>
        </p:blipFill>
        <p:spPr>
          <a:xfrm>
            <a:off x="0" y="0"/>
            <a:ext cx="12192000" cy="6310934"/>
          </a:xfrm>
          <a:prstGeom prst="rect">
            <a:avLst/>
          </a:prstGeom>
        </p:spPr>
      </p:pic>
      <p:sp>
        <p:nvSpPr>
          <p:cNvPr id="4" name="Titre 1">
            <a:extLst>
              <a:ext uri="{FF2B5EF4-FFF2-40B4-BE49-F238E27FC236}">
                <a16:creationId xmlns:a16="http://schemas.microsoft.com/office/drawing/2014/main" id="{FE4F3A04-998C-2080-0E38-77C874A01DAD}"/>
              </a:ext>
            </a:extLst>
          </p:cNvPr>
          <p:cNvSpPr>
            <a:spLocks noGrp="1"/>
          </p:cNvSpPr>
          <p:nvPr>
            <p:ph type="title"/>
          </p:nvPr>
        </p:nvSpPr>
        <p:spPr>
          <a:xfrm>
            <a:off x="751447" y="2029859"/>
            <a:ext cx="7315422" cy="1622884"/>
          </a:xfrm>
        </p:spPr>
        <p:txBody>
          <a:bodyPr>
            <a:noAutofit/>
          </a:bodyPr>
          <a:lstStyle/>
          <a:p>
            <a:r>
              <a:rPr lang="fr-CA" sz="4500" b="1">
                <a:solidFill>
                  <a:srgbClr val="475E6E"/>
                </a:solidFill>
                <a:latin typeface="Raleway ExtraBold" panose="020B0503030101060003" pitchFamily="34" charset="77"/>
              </a:rPr>
              <a:t>Pourquoi est-il </a:t>
            </a:r>
            <a:br>
              <a:rPr lang="fr-CA" sz="4500" b="1">
                <a:solidFill>
                  <a:srgbClr val="475E6E"/>
                </a:solidFill>
                <a:latin typeface="Raleway ExtraBold" panose="020B0503030101060003" pitchFamily="34" charset="77"/>
              </a:rPr>
            </a:br>
            <a:r>
              <a:rPr lang="fr-CA" sz="4500" b="1">
                <a:solidFill>
                  <a:srgbClr val="475E6E"/>
                </a:solidFill>
                <a:latin typeface="Raleway ExtraBold" panose="020B0503030101060003" pitchFamily="34" charset="77"/>
              </a:rPr>
              <a:t>urgent d’agir ?</a:t>
            </a:r>
          </a:p>
        </p:txBody>
      </p:sp>
      <p:sp>
        <p:nvSpPr>
          <p:cNvPr id="6" name="TextBox 11">
            <a:extLst>
              <a:ext uri="{FF2B5EF4-FFF2-40B4-BE49-F238E27FC236}">
                <a16:creationId xmlns:a16="http://schemas.microsoft.com/office/drawing/2014/main" id="{EF5CE6C1-49DB-D4DC-4EAC-6CA923FA00B4}"/>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2C36C9E9-C729-3C63-3040-F47551E85D0C}"/>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4111069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D9E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3FB1F7-097D-A6B8-C771-F5021DB48C4D}"/>
              </a:ext>
            </a:extLst>
          </p:cNvPr>
          <p:cNvPicPr>
            <a:picLocks noChangeAspect="1"/>
          </p:cNvPicPr>
          <p:nvPr/>
        </p:nvPicPr>
        <p:blipFill>
          <a:blip r:embed="rId2"/>
          <a:stretch>
            <a:fillRect/>
          </a:stretch>
        </p:blipFill>
        <p:spPr>
          <a:xfrm>
            <a:off x="1050682" y="1859650"/>
            <a:ext cx="2791215" cy="714475"/>
          </a:xfrm>
          <a:prstGeom prst="rect">
            <a:avLst/>
          </a:prstGeom>
        </p:spPr>
      </p:pic>
      <p:sp>
        <p:nvSpPr>
          <p:cNvPr id="2" name="Titre 1">
            <a:extLst>
              <a:ext uri="{FF2B5EF4-FFF2-40B4-BE49-F238E27FC236}">
                <a16:creationId xmlns:a16="http://schemas.microsoft.com/office/drawing/2014/main" id="{EA06B687-A08C-07E7-0CA4-B1540262B28E}"/>
              </a:ext>
            </a:extLst>
          </p:cNvPr>
          <p:cNvSpPr>
            <a:spLocks noGrp="1"/>
          </p:cNvSpPr>
          <p:nvPr>
            <p:ph type="title"/>
          </p:nvPr>
        </p:nvSpPr>
        <p:spPr>
          <a:xfrm>
            <a:off x="751447" y="847536"/>
            <a:ext cx="7315422" cy="1622884"/>
          </a:xfrm>
        </p:spPr>
        <p:txBody>
          <a:bodyPr>
            <a:noAutofit/>
          </a:bodyPr>
          <a:lstStyle/>
          <a:p>
            <a:r>
              <a:rPr lang="fr-CA" sz="3500" b="1">
                <a:solidFill>
                  <a:srgbClr val="475E6E"/>
                </a:solidFill>
                <a:latin typeface="Raleway ExtraBold" panose="020B0503030101060003" pitchFamily="34" charset="77"/>
              </a:rPr>
              <a:t>Pourquoi est-il urgent d’agir ?</a:t>
            </a:r>
          </a:p>
        </p:txBody>
      </p:sp>
      <p:grpSp>
        <p:nvGrpSpPr>
          <p:cNvPr id="13" name="Group 12">
            <a:extLst>
              <a:ext uri="{FF2B5EF4-FFF2-40B4-BE49-F238E27FC236}">
                <a16:creationId xmlns:a16="http://schemas.microsoft.com/office/drawing/2014/main" id="{EF5D51C6-0816-C656-AEA9-A3E482248908}"/>
              </a:ext>
            </a:extLst>
          </p:cNvPr>
          <p:cNvGrpSpPr/>
          <p:nvPr/>
        </p:nvGrpSpPr>
        <p:grpSpPr>
          <a:xfrm>
            <a:off x="911690" y="2190573"/>
            <a:ext cx="7972931" cy="3526671"/>
            <a:chOff x="892097" y="3359338"/>
            <a:chExt cx="7972931" cy="3526671"/>
          </a:xfrm>
        </p:grpSpPr>
        <p:cxnSp>
          <p:nvCxnSpPr>
            <p:cNvPr id="6" name="Straight Connector 5">
              <a:extLst>
                <a:ext uri="{FF2B5EF4-FFF2-40B4-BE49-F238E27FC236}">
                  <a16:creationId xmlns:a16="http://schemas.microsoft.com/office/drawing/2014/main" id="{65733808-D240-C6DA-CF86-21D4B1A9304F}"/>
                </a:ext>
              </a:extLst>
            </p:cNvPr>
            <p:cNvCxnSpPr>
              <a:cxnSpLocks/>
            </p:cNvCxnSpPr>
            <p:nvPr/>
          </p:nvCxnSpPr>
          <p:spPr>
            <a:xfrm>
              <a:off x="892097" y="3714879"/>
              <a:ext cx="0" cy="3042382"/>
            </a:xfrm>
            <a:prstGeom prst="line">
              <a:avLst/>
            </a:prstGeom>
            <a:ln w="63500">
              <a:solidFill>
                <a:srgbClr val="475E6E"/>
              </a:solidFill>
            </a:ln>
          </p:spPr>
          <p:style>
            <a:lnRef idx="1">
              <a:schemeClr val="accent1"/>
            </a:lnRef>
            <a:fillRef idx="0">
              <a:schemeClr val="accent1"/>
            </a:fillRef>
            <a:effectRef idx="0">
              <a:schemeClr val="accent1"/>
            </a:effectRef>
            <a:fontRef idx="minor">
              <a:schemeClr val="tx1"/>
            </a:fontRef>
          </p:style>
        </p:cxnSp>
        <p:sp>
          <p:nvSpPr>
            <p:cNvPr id="10" name="ZoneTexte 8">
              <a:extLst>
                <a:ext uri="{FF2B5EF4-FFF2-40B4-BE49-F238E27FC236}">
                  <a16:creationId xmlns:a16="http://schemas.microsoft.com/office/drawing/2014/main" id="{200AA363-EB56-36F8-7B9F-55A0B29CBE86}"/>
                </a:ext>
              </a:extLst>
            </p:cNvPr>
            <p:cNvSpPr txBox="1"/>
            <p:nvPr/>
          </p:nvSpPr>
          <p:spPr>
            <a:xfrm>
              <a:off x="1078167" y="3359338"/>
              <a:ext cx="7786861" cy="3526671"/>
            </a:xfrm>
            <a:prstGeom prst="rect">
              <a:avLst/>
            </a:prstGeom>
            <a:noFill/>
          </p:spPr>
          <p:txBody>
            <a:bodyPr wrap="square">
              <a:spAutoFit/>
            </a:bodyPr>
            <a:lstStyle/>
            <a:p>
              <a:pPr algn="l"/>
              <a:endParaRPr lang="fr-CA" sz="1200" b="0" i="0" u="none" strike="noStrike" baseline="0">
                <a:solidFill>
                  <a:srgbClr val="000000"/>
                </a:solidFill>
                <a:latin typeface="Raleway Medium" pitchFamily="2" charset="0"/>
              </a:endParaRPr>
            </a:p>
            <a:p>
              <a:pPr marL="285750" indent="-285750">
                <a:lnSpc>
                  <a:spcPts val="2460"/>
                </a:lnSpc>
                <a:spcBef>
                  <a:spcPts val="600"/>
                </a:spcBef>
                <a:spcAft>
                  <a:spcPts val="600"/>
                </a:spcAft>
                <a:buClr>
                  <a:srgbClr val="475E6E"/>
                </a:buClr>
                <a:buFont typeface="System Font Regular"/>
                <a:buChar char="&gt;"/>
              </a:pPr>
              <a:r>
                <a:rPr lang="fr-CA" u="none" strike="noStrike" baseline="0">
                  <a:latin typeface="Raleway" panose="020B0503030101060003" pitchFamily="34" charset="77"/>
                </a:rPr>
                <a:t>Les obstacles rencontrés par les enfants ayant besoin de soutien particulier réduisent leur accès à des ressources qui maximiseraient leur potentiel et leur participation sociale. </a:t>
              </a:r>
            </a:p>
            <a:p>
              <a:pPr marL="285750" indent="-285750">
                <a:lnSpc>
                  <a:spcPts val="2460"/>
                </a:lnSpc>
                <a:spcBef>
                  <a:spcPts val="600"/>
                </a:spcBef>
                <a:spcAft>
                  <a:spcPts val="600"/>
                </a:spcAft>
                <a:buClr>
                  <a:srgbClr val="475E6E"/>
                </a:buClr>
                <a:buFont typeface="System Font Regular"/>
                <a:buChar char="&gt;"/>
              </a:pPr>
              <a:r>
                <a:rPr lang="fr-CA" u="none" strike="noStrike" baseline="0">
                  <a:latin typeface="Raleway" panose="020B0503030101060003" pitchFamily="34" charset="77"/>
                </a:rPr>
                <a:t>Au jour le jour, la lourdeur des démarches, la multiplication </a:t>
              </a:r>
              <a:br>
                <a:rPr lang="fr-CA" u="none" strike="noStrike" baseline="0">
                  <a:latin typeface="Raleway" panose="020B0503030101060003" pitchFamily="34" charset="77"/>
                </a:rPr>
              </a:br>
              <a:r>
                <a:rPr lang="fr-CA" u="none" strike="noStrike" baseline="0">
                  <a:latin typeface="Raleway" panose="020B0503030101060003" pitchFamily="34" charset="77"/>
                </a:rPr>
                <a:t>des délais et les nombreux rôles à endosser finissent par nuire </a:t>
              </a:r>
              <a:br>
                <a:rPr lang="fr-CA" u="none" strike="noStrike" baseline="0">
                  <a:latin typeface="Raleway" panose="020B0503030101060003" pitchFamily="34" charset="77"/>
                </a:rPr>
              </a:br>
              <a:r>
                <a:rPr lang="fr-CA" u="none" strike="noStrike" baseline="0">
                  <a:latin typeface="Raleway" panose="020B0503030101060003" pitchFamily="34" charset="77"/>
                </a:rPr>
                <a:t>aussi aux parents. </a:t>
              </a:r>
            </a:p>
            <a:p>
              <a:pPr marL="285750" indent="-285750">
                <a:lnSpc>
                  <a:spcPts val="2460"/>
                </a:lnSpc>
                <a:spcBef>
                  <a:spcPts val="600"/>
                </a:spcBef>
                <a:spcAft>
                  <a:spcPts val="600"/>
                </a:spcAft>
                <a:buClr>
                  <a:srgbClr val="475E6E"/>
                </a:buClr>
                <a:buFont typeface="System Font Regular"/>
                <a:buChar char="&gt;"/>
              </a:pPr>
              <a:r>
                <a:rPr lang="fr-CA">
                  <a:latin typeface="Raleway" panose="020B0503030101060003" pitchFamily="34" charset="77"/>
                </a:rPr>
                <a:t>Les parents </a:t>
              </a:r>
              <a:r>
                <a:rPr lang="fr-CA" u="none" strike="noStrike" baseline="0">
                  <a:latin typeface="Raleway" panose="020B0503030101060003" pitchFamily="34" charset="77"/>
                </a:rPr>
                <a:t>doivent souvent assumer des dépenses supplémentaires, et leurs multiples obligations les contraignent parfois à travailler à temps partiel ou à quitter leur emploi. </a:t>
              </a:r>
              <a:endParaRPr lang="fr-CA">
                <a:latin typeface="Raleway" panose="020B0503030101060003" pitchFamily="34" charset="77"/>
              </a:endParaRPr>
            </a:p>
          </p:txBody>
        </p:sp>
      </p:grpSp>
      <p:pic>
        <p:nvPicPr>
          <p:cNvPr id="21" name="Picture 20" descr="A drawing of a traffic cone&#10;&#10;Description automatically generated">
            <a:extLst>
              <a:ext uri="{FF2B5EF4-FFF2-40B4-BE49-F238E27FC236}">
                <a16:creationId xmlns:a16="http://schemas.microsoft.com/office/drawing/2014/main" id="{22CBF684-64BB-8B72-8E81-C5722B56DB2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599469" y="1330041"/>
            <a:ext cx="2998313" cy="3591729"/>
          </a:xfrm>
          <a:prstGeom prst="rect">
            <a:avLst/>
          </a:prstGeom>
        </p:spPr>
      </p:pic>
      <p:sp>
        <p:nvSpPr>
          <p:cNvPr id="4" name="TextBox 11">
            <a:extLst>
              <a:ext uri="{FF2B5EF4-FFF2-40B4-BE49-F238E27FC236}">
                <a16:creationId xmlns:a16="http://schemas.microsoft.com/office/drawing/2014/main" id="{93882B4D-AAFC-1F55-C5E9-F2F8B02668D2}"/>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E1A8B5F0-9B35-3A21-C401-3045A08C689D}"/>
              </a:ext>
            </a:extLst>
          </p:cNvPr>
          <p:cNvPicPr>
            <a:picLocks noChangeAspect="1"/>
          </p:cNvPicPr>
          <p:nvPr/>
        </p:nvPicPr>
        <p:blipFill>
          <a:blip r:embed="rId4"/>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646894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8C3984-55EC-BF4E-369D-7C72D427478A}"/>
              </a:ext>
            </a:extLst>
          </p:cNvPr>
          <p:cNvSpPr/>
          <p:nvPr/>
        </p:nvSpPr>
        <p:spPr>
          <a:xfrm>
            <a:off x="0" y="-80255"/>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12" name="ZoneTexte 11">
            <a:extLst>
              <a:ext uri="{FF2B5EF4-FFF2-40B4-BE49-F238E27FC236}">
                <a16:creationId xmlns:a16="http://schemas.microsoft.com/office/drawing/2014/main" id="{CFC6DCB5-EF89-66A2-54C3-4B77C5F87E3E}"/>
              </a:ext>
            </a:extLst>
          </p:cNvPr>
          <p:cNvSpPr txBox="1"/>
          <p:nvPr/>
        </p:nvSpPr>
        <p:spPr>
          <a:xfrm>
            <a:off x="778111" y="1602242"/>
            <a:ext cx="9256776" cy="2664255"/>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solidFill>
                  <a:prstClr val="black"/>
                </a:solidFill>
                <a:effectLst/>
                <a:uLnTx/>
                <a:uFillTx/>
                <a:latin typeface="Raleway" pitchFamily="2" charset="0"/>
              </a:rPr>
              <a:t>Les premières années sont décisives pour le </a:t>
            </a:r>
            <a:r>
              <a:rPr kumimoji="0" lang="fr-CA" b="0" i="0" u="none" strike="noStrike" kern="1200" cap="none" spc="0" normalizeH="0" baseline="0" noProof="0">
                <a:ln>
                  <a:noFill/>
                </a:ln>
                <a:effectLst/>
                <a:uLnTx/>
                <a:uFillTx/>
                <a:latin typeface="Raleway" pitchFamily="2" charset="0"/>
              </a:rPr>
              <a:t>développement de </a:t>
            </a:r>
            <a:r>
              <a:rPr kumimoji="0" lang="fr-CA" b="0" i="0" u="none" strike="noStrike" kern="1200" cap="none" spc="0" normalizeH="0" baseline="0" noProof="0">
                <a:ln>
                  <a:noFill/>
                </a:ln>
                <a:solidFill>
                  <a:srgbClr val="455B6D"/>
                </a:solidFill>
                <a:effectLst/>
                <a:uLnTx/>
                <a:uFillTx/>
                <a:latin typeface="Raleway" pitchFamily="2" charset="0"/>
              </a:rPr>
              <a:t>tous</a:t>
            </a:r>
            <a:r>
              <a:rPr kumimoji="0" lang="fr-CA" b="0" i="0" u="none" strike="noStrike" kern="1200" cap="none" spc="0" normalizeH="0" baseline="0" noProof="0">
                <a:ln>
                  <a:noFill/>
                </a:ln>
                <a:effectLst/>
                <a:uLnTx/>
                <a:uFillTx/>
                <a:latin typeface="Raleway" pitchFamily="2" charset="0"/>
              </a:rPr>
              <a:t> les enfants. </a:t>
            </a:r>
          </a:p>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Les enfants ayant besoin de soutien particulier sont </a:t>
            </a:r>
            <a:r>
              <a:rPr kumimoji="0" lang="fr-CA" b="1" i="0" u="none" strike="noStrike" kern="1200" cap="none" spc="0" normalizeH="0" baseline="0" noProof="0">
                <a:ln>
                  <a:noFill/>
                </a:ln>
                <a:solidFill>
                  <a:srgbClr val="455B6D"/>
                </a:solidFill>
                <a:effectLst/>
                <a:uLnTx/>
                <a:uFillTx/>
                <a:latin typeface="Raleway" pitchFamily="2" charset="0"/>
              </a:rPr>
              <a:t>plus souvent privés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de ces occasions de développement et d’apprentissage. </a:t>
            </a:r>
          </a:p>
          <a:p>
            <a:pPr marL="342900" marR="0" lvl="0" indent="-342900" algn="l" defTabSz="914400" rtl="0" eaLnBrk="1" fontAlgn="auto" latinLnBrk="0" hangingPunct="1">
              <a:lnSpc>
                <a:spcPts val="2250"/>
              </a:lnSpc>
              <a:spcBef>
                <a:spcPts val="600"/>
              </a:spcBef>
              <a:spcAft>
                <a:spcPts val="0"/>
              </a:spcAft>
              <a:buClr>
                <a:srgbClr val="475E6E"/>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Des </a:t>
            </a:r>
            <a:r>
              <a:rPr lang="fr-CA" b="1">
                <a:solidFill>
                  <a:srgbClr val="455B6D"/>
                </a:solidFill>
                <a:latin typeface="Raleway" pitchFamily="2" charset="0"/>
              </a:rPr>
              <a:t>interventions précoces </a:t>
            </a:r>
            <a:r>
              <a:rPr kumimoji="0" lang="fr-CA" b="0" i="0" u="none" strike="noStrike" kern="1200" cap="none" spc="0" normalizeH="0" baseline="0" noProof="0">
                <a:ln>
                  <a:noFill/>
                </a:ln>
                <a:effectLst/>
                <a:uLnTx/>
                <a:uFillTx/>
                <a:latin typeface="Raleway" pitchFamily="2" charset="0"/>
              </a:rPr>
              <a:t>de qualité peuvent influencer de façon significative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la vie des enfants avec des difficultés de développement.</a:t>
            </a:r>
          </a:p>
          <a:p>
            <a:pPr marL="342900" indent="-342900">
              <a:lnSpc>
                <a:spcPts val="2250"/>
              </a:lnSpc>
              <a:spcBef>
                <a:spcPts val="600"/>
              </a:spcBef>
              <a:buClr>
                <a:srgbClr val="475E6E"/>
              </a:buClr>
              <a:buFont typeface="System Font Regular"/>
              <a:buChar char="&gt;"/>
              <a:defRPr/>
            </a:pPr>
            <a:r>
              <a:rPr lang="fr-CA">
                <a:latin typeface="Raleway" pitchFamily="2" charset="0"/>
              </a:rPr>
              <a:t>N</a:t>
            </a:r>
            <a:r>
              <a:rPr kumimoji="0" lang="fr-CA" b="0" i="0" u="none" strike="noStrike" kern="1200" cap="none" spc="0" normalizeH="0" baseline="0" noProof="0">
                <a:ln>
                  <a:noFill/>
                </a:ln>
                <a:effectLst/>
                <a:uLnTx/>
                <a:uFillTx/>
                <a:latin typeface="Raleway" pitchFamily="2" charset="0"/>
              </a:rPr>
              <a:t>e pas avoir accès aux services qui permettent d’agir tôt peut </a:t>
            </a:r>
            <a:r>
              <a:rPr kumimoji="0" lang="fr-CA" b="1" i="0" u="none" strike="noStrike" kern="1200" cap="none" spc="0" normalizeH="0" baseline="0" noProof="0">
                <a:ln>
                  <a:noFill/>
                </a:ln>
                <a:solidFill>
                  <a:srgbClr val="455B6D"/>
                </a:solidFill>
                <a:effectLst/>
                <a:uLnTx/>
                <a:uFillTx/>
                <a:latin typeface="Raleway" pitchFamily="2" charset="0"/>
              </a:rPr>
              <a:t>amplifier les difficultés</a:t>
            </a:r>
            <a:r>
              <a:rPr kumimoji="0" lang="fr-CA" b="0" i="0" u="none" strike="noStrike" kern="1200" cap="none" spc="0" normalizeH="0" baseline="0" noProof="0">
                <a:ln>
                  <a:noFill/>
                </a:ln>
                <a:solidFill>
                  <a:srgbClr val="455B6D"/>
                </a:solidFill>
                <a:effectLst/>
                <a:uLnTx/>
                <a:uFillTx/>
                <a:latin typeface="Raleway" pitchFamily="2" charset="0"/>
              </a:rPr>
              <a:t> </a:t>
            </a:r>
            <a:r>
              <a:rPr kumimoji="0" lang="fr-CA" b="0" i="0" u="none" strike="noStrike" kern="1200" cap="none" spc="0" normalizeH="0" baseline="0" noProof="0">
                <a:ln>
                  <a:noFill/>
                </a:ln>
                <a:effectLst/>
                <a:uLnTx/>
                <a:uFillTx/>
                <a:latin typeface="Raleway" pitchFamily="2" charset="0"/>
              </a:rPr>
              <a:t>en entraînant des conséquences dans le développement social et scolaire.  </a:t>
            </a:r>
          </a:p>
        </p:txBody>
      </p:sp>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48064" y="41490"/>
            <a:ext cx="8193462" cy="1698729"/>
          </a:xfrm>
        </p:spPr>
        <p:txBody>
          <a:bodyPr>
            <a:normAutofit/>
          </a:bodyPr>
          <a:lstStyle/>
          <a:p>
            <a:r>
              <a:rPr lang="fr-CA" sz="3200" b="1" u="none" strike="noStrike" baseline="0">
                <a:solidFill>
                  <a:srgbClr val="485D6E"/>
                </a:solidFill>
                <a:latin typeface="Raleway ExtraBold" panose="020B0003030101060003" pitchFamily="34" charset="0"/>
              </a:rPr>
              <a:t>Le développement des tout-petits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est mis à risque</a:t>
            </a:r>
            <a:endParaRPr lang="fr-CA" sz="3200" b="1">
              <a:solidFill>
                <a:srgbClr val="485D6E"/>
              </a:solidFill>
              <a:latin typeface="Raleway ExtraBold" panose="020B0003030101060003" pitchFamily="34" charset="0"/>
            </a:endParaRPr>
          </a:p>
        </p:txBody>
      </p:sp>
      <p:sp>
        <p:nvSpPr>
          <p:cNvPr id="17" name="Rounded Rectangle 16">
            <a:extLst>
              <a:ext uri="{FF2B5EF4-FFF2-40B4-BE49-F238E27FC236}">
                <a16:creationId xmlns:a16="http://schemas.microsoft.com/office/drawing/2014/main" id="{3CA03C8E-6DFE-D575-541C-8F68B516CE3A}"/>
              </a:ext>
            </a:extLst>
          </p:cNvPr>
          <p:cNvSpPr/>
          <p:nvPr/>
        </p:nvSpPr>
        <p:spPr>
          <a:xfrm>
            <a:off x="879363" y="4354547"/>
            <a:ext cx="10561187" cy="1429566"/>
          </a:xfrm>
          <a:prstGeom prst="roundRect">
            <a:avLst/>
          </a:prstGeom>
          <a:solidFill>
            <a:srgbClr val="C9DAE1">
              <a:alpha val="598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283DD5FD-D9F5-5741-C036-618D93C9C194}"/>
              </a:ext>
            </a:extLst>
          </p:cNvPr>
          <p:cNvSpPr txBox="1"/>
          <p:nvPr/>
        </p:nvSpPr>
        <p:spPr>
          <a:xfrm>
            <a:off x="1113764" y="4552291"/>
            <a:ext cx="10018524" cy="95256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lang="fr-CA">
                <a:latin typeface="Raleway" panose="020B0503030101060003" pitchFamily="34" charset="0"/>
                <a:ea typeface="+mj-ea"/>
                <a:cs typeface="+mj-cs"/>
              </a:rPr>
              <a:t>Par exemple, un enfant qui éprouve des difficultés de langage et qui ne peut pas consulter en orthophonie sera plus à risque de manifester </a:t>
            </a:r>
            <a:r>
              <a:rPr lang="fr-CA" b="1">
                <a:solidFill>
                  <a:srgbClr val="455B6D"/>
                </a:solidFill>
                <a:latin typeface="Raleway ExtraBold" panose="020B0003030101060003" pitchFamily="34" charset="0"/>
                <a:ea typeface="+mj-ea"/>
                <a:cs typeface="+mj-cs"/>
              </a:rPr>
              <a:t>des problèmes de comportement, de rendement scolaire et d’adaptation sociale.</a:t>
            </a:r>
            <a:endParaRPr kumimoji="0" lang="fr-CA" b="0" i="0" u="none" strike="noStrike" kern="1200" cap="none" spc="0" normalizeH="0" baseline="0" noProof="0">
              <a:ln>
                <a:noFill/>
              </a:ln>
              <a:solidFill>
                <a:srgbClr val="455B6D"/>
              </a:solidFill>
              <a:effectLst/>
              <a:uLnTx/>
              <a:uFillTx/>
              <a:latin typeface="Raleway Medium" pitchFamily="2" charset="0"/>
              <a:ea typeface="+mn-ea"/>
              <a:cs typeface="+mn-cs"/>
            </a:endParaRPr>
          </a:p>
        </p:txBody>
      </p:sp>
      <p:sp>
        <p:nvSpPr>
          <p:cNvPr id="3" name="TextBox 11">
            <a:extLst>
              <a:ext uri="{FF2B5EF4-FFF2-40B4-BE49-F238E27FC236}">
                <a16:creationId xmlns:a16="http://schemas.microsoft.com/office/drawing/2014/main" id="{F741DFE0-A6F9-86FF-DBC9-05D88712DE5D}"/>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4" name="Picture 7">
            <a:extLst>
              <a:ext uri="{FF2B5EF4-FFF2-40B4-BE49-F238E27FC236}">
                <a16:creationId xmlns:a16="http://schemas.microsoft.com/office/drawing/2014/main" id="{8A3E94F3-3377-38D1-A4FC-8E4BFA25684E}"/>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1140515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5E8BF2-F9BF-26A1-5A3E-6B3861DE9EF3}"/>
              </a:ext>
            </a:extLst>
          </p:cNvPr>
          <p:cNvSpPr/>
          <p:nvPr/>
        </p:nvSpPr>
        <p:spPr>
          <a:xfrm>
            <a:off x="-9437" y="22782"/>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3D13EEF1-9FCC-F5BC-0A04-7BB74E61750F}"/>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182E16AF-EE50-8B8E-71CC-53A40B596DE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66353" y="227344"/>
            <a:ext cx="8749935" cy="1325563"/>
          </a:xfrm>
        </p:spPr>
        <p:txBody>
          <a:bodyPr>
            <a:normAutofit/>
          </a:bodyPr>
          <a:lstStyle/>
          <a:p>
            <a:r>
              <a:rPr lang="fr-CA" sz="3200" b="1" u="none" strike="noStrike" baseline="0">
                <a:solidFill>
                  <a:srgbClr val="485D6E"/>
                </a:solidFill>
                <a:latin typeface="Raleway ExtraBold" panose="020B0003030101060003" pitchFamily="34" charset="0"/>
              </a:rPr>
              <a:t>La santé physique et mentale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des parents est compromise</a:t>
            </a:r>
            <a:endParaRPr lang="fr-CA" sz="3200" b="1">
              <a:solidFill>
                <a:srgbClr val="485D6E"/>
              </a:solidFill>
              <a:latin typeface="Raleway ExtraBold" panose="020B0003030101060003" pitchFamily="34" charset="0"/>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84100" y="5706068"/>
            <a:ext cx="108516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Sources :  </a:t>
            </a:r>
            <a:r>
              <a:rPr lang="fr-CA" sz="800" b="0" i="0" u="none" strike="noStrike" baseline="0" dirty="0">
                <a:solidFill>
                  <a:srgbClr val="000000"/>
                </a:solidFill>
                <a:latin typeface="Raleway" pitchFamily="2" charset="0"/>
              </a:rPr>
              <a:t>LAVOIE, A. </a:t>
            </a:r>
            <a:r>
              <a:rPr lang="fr-CA" sz="800" b="0" i="1" u="none" strike="noStrike" baseline="0" dirty="0">
                <a:solidFill>
                  <a:srgbClr val="000000"/>
                </a:solidFill>
                <a:latin typeface="Raleway" pitchFamily="2" charset="0"/>
              </a:rPr>
              <a:t>L’expérience des parents ayant un enfant atteint d’un problème de santé ou de développement</a:t>
            </a:r>
            <a:r>
              <a:rPr lang="fr-CA" sz="800" b="0" i="0" u="none" strike="noStrike" baseline="0" dirty="0">
                <a:solidFill>
                  <a:srgbClr val="000000"/>
                </a:solidFill>
                <a:latin typeface="Raleway" pitchFamily="2" charset="0"/>
              </a:rPr>
              <a:t>, Gouvernement du Québec, Institut de la statistique du Québec, 2017; </a:t>
            </a:r>
            <a:r>
              <a:rPr lang="en-US" sz="800" b="0" i="0" u="none" strike="noStrike" baseline="0" dirty="0">
                <a:solidFill>
                  <a:srgbClr val="000000"/>
                </a:solidFill>
                <a:latin typeface="Raleway" pitchFamily="2" charset="0"/>
              </a:rPr>
              <a:t>HAYES, S.A., et S.L. WATSON. « The impact of parenting stress: A meta-analysis of studies comparing the experience of parenting stress in parents of children with and without autism spectrum disorder », Journal of Autism and Developmental Disorders, vol. 43, no 3, 2013, p. 629-642.</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47CB707E-ECDE-9150-309F-724129AA3FAC}"/>
              </a:ext>
            </a:extLst>
          </p:cNvPr>
          <p:cNvSpPr txBox="1"/>
          <p:nvPr/>
        </p:nvSpPr>
        <p:spPr>
          <a:xfrm>
            <a:off x="1155658" y="2034666"/>
            <a:ext cx="5168065" cy="1253613"/>
          </a:xfrm>
          <a:prstGeom prst="rect">
            <a:avLst/>
          </a:prstGeom>
          <a:noFill/>
        </p:spPr>
        <p:txBody>
          <a:bodyPr wrap="square">
            <a:spAutoFit/>
          </a:bodyPr>
          <a:lstStyle/>
          <a:p>
            <a:pPr>
              <a:lnSpc>
                <a:spcPts val="2250"/>
              </a:lnSpc>
            </a:pPr>
            <a:r>
              <a:rPr lang="fr-CA" sz="4400" b="1" i="0" u="none" strike="noStrike" baseline="0">
                <a:solidFill>
                  <a:srgbClr val="455B6D"/>
                </a:solidFill>
                <a:latin typeface="Arial" panose="020B0604020202020204" pitchFamily="34" charset="0"/>
                <a:cs typeface="Arial" panose="020B0604020202020204" pitchFamily="34" charset="0"/>
              </a:rPr>
              <a:t>18,9</a:t>
            </a:r>
            <a:r>
              <a:rPr lang="fr-CA" sz="4400" b="1" i="0" u="none" strike="noStrike" spc="-150" baseline="0">
                <a:solidFill>
                  <a:srgbClr val="455B6D"/>
                </a:solidFill>
                <a:latin typeface="Arial" panose="020B0604020202020204" pitchFamily="34" charset="0"/>
                <a:cs typeface="Arial" panose="020B0604020202020204" pitchFamily="34" charset="0"/>
              </a:rPr>
              <a:t> </a:t>
            </a:r>
            <a:r>
              <a:rPr lang="fr-CA" sz="4400" b="1" i="0" u="none" strike="noStrike" baseline="0">
                <a:solidFill>
                  <a:srgbClr val="455B6D"/>
                </a:solidFill>
                <a:latin typeface="Arial" panose="020B0604020202020204" pitchFamily="34" charset="0"/>
                <a:cs typeface="Arial" panose="020B0604020202020204" pitchFamily="34" charset="0"/>
              </a:rPr>
              <a:t>%</a:t>
            </a:r>
            <a:r>
              <a:rPr lang="fr-CA" sz="2400" b="1" i="0" u="none" strike="noStrike" baseline="0">
                <a:solidFill>
                  <a:srgbClr val="455B6D"/>
                </a:solidFill>
                <a:latin typeface="Arial" panose="020B0604020202020204" pitchFamily="34" charset="0"/>
                <a:cs typeface="Arial" panose="020B0604020202020204" pitchFamily="34" charset="0"/>
              </a:rPr>
              <a:t> </a:t>
            </a:r>
            <a:r>
              <a:rPr lang="fr-CA" b="1" i="0" u="none" strike="noStrike" baseline="0">
                <a:solidFill>
                  <a:srgbClr val="455B6D"/>
                </a:solidFill>
                <a:latin typeface="Raleway ExtraBold" pitchFamily="2" charset="0"/>
              </a:rPr>
              <a:t>des parents ayant un enfant </a:t>
            </a:r>
            <a:r>
              <a:rPr lang="fr-CA">
                <a:solidFill>
                  <a:prstClr val="black"/>
                </a:solidFill>
                <a:latin typeface="Raleway Medium" panose="020B0503030101060003" pitchFamily="34" charset="77"/>
              </a:rPr>
              <a:t>avec un problème de santé ou de développement décrivent leur</a:t>
            </a:r>
            <a:r>
              <a:rPr lang="fr-CA" u="none" strike="noStrike" baseline="0">
                <a:solidFill>
                  <a:srgbClr val="6A879B"/>
                </a:solidFill>
                <a:latin typeface="Raleway Medium" panose="020B0503030101060003" pitchFamily="34" charset="77"/>
              </a:rPr>
              <a:t> </a:t>
            </a:r>
            <a:r>
              <a:rPr lang="fr-CA" b="1" i="0" u="none" strike="noStrike" baseline="0">
                <a:solidFill>
                  <a:srgbClr val="455B6D"/>
                </a:solidFill>
                <a:latin typeface="Raleway ExtraBold" pitchFamily="2" charset="0"/>
              </a:rPr>
              <a:t>état de santé comme mauvais ou moyen</a:t>
            </a:r>
            <a:r>
              <a:rPr lang="fr-CA" u="none" strike="noStrike" baseline="0">
                <a:latin typeface="Raleway Medium" panose="020B0503030101060003" pitchFamily="34" charset="77"/>
              </a:rPr>
              <a:t> </a:t>
            </a:r>
            <a:endParaRPr lang="fr-CA">
              <a:latin typeface="Raleway Medium" panose="020B0503030101060003" pitchFamily="34" charset="77"/>
            </a:endParaRPr>
          </a:p>
        </p:txBody>
      </p:sp>
      <p:sp>
        <p:nvSpPr>
          <p:cNvPr id="15" name="ZoneTexte 14">
            <a:extLst>
              <a:ext uri="{FF2B5EF4-FFF2-40B4-BE49-F238E27FC236}">
                <a16:creationId xmlns:a16="http://schemas.microsoft.com/office/drawing/2014/main" id="{ABC8C577-CBE8-BD0C-A1CF-CA86A8A56104}"/>
              </a:ext>
            </a:extLst>
          </p:cNvPr>
          <p:cNvSpPr txBox="1"/>
          <p:nvPr/>
        </p:nvSpPr>
        <p:spPr>
          <a:xfrm>
            <a:off x="7717941" y="2034665"/>
            <a:ext cx="3565630" cy="952505"/>
          </a:xfrm>
          <a:prstGeom prst="rect">
            <a:avLst/>
          </a:prstGeom>
          <a:noFill/>
        </p:spPr>
        <p:txBody>
          <a:bodyPr wrap="square">
            <a:spAutoFit/>
          </a:bodyPr>
          <a:lstStyle/>
          <a:p>
            <a:pPr>
              <a:lnSpc>
                <a:spcPts val="2250"/>
              </a:lnSpc>
            </a:pPr>
            <a:r>
              <a:rPr lang="fr-CA" sz="4400" b="1" i="0" u="none" strike="noStrike" baseline="0">
                <a:solidFill>
                  <a:srgbClr val="455B6D"/>
                </a:solidFill>
                <a:latin typeface="Arial" panose="020B0604020202020204" pitchFamily="34" charset="0"/>
                <a:cs typeface="Arial" panose="020B0604020202020204" pitchFamily="34" charset="0"/>
              </a:rPr>
              <a:t>10,4</a:t>
            </a:r>
            <a:r>
              <a:rPr lang="fr-CA" sz="4400" b="1" i="0" u="none" strike="noStrike" spc="-150" baseline="0">
                <a:solidFill>
                  <a:srgbClr val="455B6D"/>
                </a:solidFill>
                <a:latin typeface="Arial" panose="020B0604020202020204" pitchFamily="34" charset="0"/>
                <a:cs typeface="Arial" panose="020B0604020202020204" pitchFamily="34" charset="0"/>
              </a:rPr>
              <a:t> </a:t>
            </a:r>
            <a:r>
              <a:rPr lang="fr-CA" sz="4400" b="1" i="0" u="none" strike="noStrike" baseline="0">
                <a:solidFill>
                  <a:srgbClr val="455B6D"/>
                </a:solidFill>
                <a:latin typeface="Arial" panose="020B0604020202020204" pitchFamily="34" charset="0"/>
                <a:cs typeface="Arial" panose="020B0604020202020204" pitchFamily="34" charset="0"/>
              </a:rPr>
              <a:t>%</a:t>
            </a:r>
            <a:r>
              <a:rPr lang="fr-CA" sz="2400" b="1" i="0" u="none" strike="noStrike" baseline="0">
                <a:solidFill>
                  <a:srgbClr val="455B6D"/>
                </a:solidFill>
                <a:latin typeface="Arial" panose="020B0604020202020204" pitchFamily="34" charset="0"/>
                <a:cs typeface="Arial" panose="020B0604020202020204" pitchFamily="34" charset="0"/>
              </a:rPr>
              <a:t> </a:t>
            </a:r>
            <a:r>
              <a:rPr lang="fr-CA" b="1">
                <a:solidFill>
                  <a:srgbClr val="455B6D"/>
                </a:solidFill>
                <a:latin typeface="Raleway ExtraBold" pitchFamily="2" charset="0"/>
              </a:rPr>
              <a:t>des parents sans enfant</a:t>
            </a:r>
            <a:r>
              <a:rPr lang="fr-CA" b="1">
                <a:solidFill>
                  <a:srgbClr val="6B879B"/>
                </a:solidFill>
                <a:latin typeface="Raleway ExtraBold" pitchFamily="2" charset="0"/>
              </a:rPr>
              <a:t> </a:t>
            </a:r>
            <a:r>
              <a:rPr lang="fr-CA">
                <a:solidFill>
                  <a:prstClr val="black"/>
                </a:solidFill>
                <a:latin typeface="Raleway Medium" panose="020B0503030101060003" pitchFamily="34" charset="77"/>
              </a:rPr>
              <a:t>avec un problème identifié.</a:t>
            </a:r>
          </a:p>
        </p:txBody>
      </p:sp>
      <p:sp>
        <p:nvSpPr>
          <p:cNvPr id="16" name="ZoneTexte 15">
            <a:extLst>
              <a:ext uri="{FF2B5EF4-FFF2-40B4-BE49-F238E27FC236}">
                <a16:creationId xmlns:a16="http://schemas.microsoft.com/office/drawing/2014/main" id="{E17082F1-EFF9-2245-1058-AA267765A301}"/>
              </a:ext>
            </a:extLst>
          </p:cNvPr>
          <p:cNvSpPr txBox="1"/>
          <p:nvPr/>
        </p:nvSpPr>
        <p:spPr>
          <a:xfrm>
            <a:off x="1133183" y="3887955"/>
            <a:ext cx="9340641" cy="66370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lang="fr-CA" sz="4400" b="1">
                <a:solidFill>
                  <a:srgbClr val="455B6D"/>
                </a:solidFill>
                <a:latin typeface="Arial" panose="020B0604020202020204" pitchFamily="34" charset="0"/>
                <a:cs typeface="Arial" panose="020B0604020202020204" pitchFamily="34" charset="0"/>
              </a:rPr>
              <a:t>30</a:t>
            </a:r>
            <a:r>
              <a:rPr lang="fr-CA" sz="2400" b="1">
                <a:solidFill>
                  <a:srgbClr val="455B6D"/>
                </a:solidFill>
                <a:latin typeface="Arial" panose="020B0604020202020204" pitchFamily="34" charset="0"/>
                <a:cs typeface="Arial" panose="020B0604020202020204" pitchFamily="34" charset="0"/>
              </a:rPr>
              <a:t> à </a:t>
            </a:r>
            <a:r>
              <a:rPr lang="fr-CA" sz="4400" b="1">
                <a:solidFill>
                  <a:srgbClr val="455B6D"/>
                </a:solidFill>
                <a:latin typeface="Arial" panose="020B0604020202020204" pitchFamily="34" charset="0"/>
                <a:cs typeface="Arial" panose="020B0604020202020204" pitchFamily="34" charset="0"/>
              </a:rPr>
              <a:t>50</a:t>
            </a:r>
            <a:r>
              <a:rPr lang="fr-CA" sz="4400" b="1" spc="-300">
                <a:solidFill>
                  <a:srgbClr val="455B6D"/>
                </a:solidFill>
                <a:latin typeface="Arial" panose="020B0604020202020204" pitchFamily="34" charset="0"/>
                <a:cs typeface="Arial" panose="020B0604020202020204" pitchFamily="34" charset="0"/>
              </a:rPr>
              <a:t> </a:t>
            </a:r>
            <a:r>
              <a:rPr lang="fr-CA" sz="4400" b="1">
                <a:solidFill>
                  <a:srgbClr val="455B6D"/>
                </a:solidFill>
                <a:latin typeface="Arial" panose="020B0604020202020204" pitchFamily="34" charset="0"/>
                <a:cs typeface="Arial" panose="020B0604020202020204" pitchFamily="34" charset="0"/>
              </a:rPr>
              <a:t>%</a:t>
            </a:r>
            <a:r>
              <a:rPr lang="fr-CA" sz="2400" b="1">
                <a:solidFill>
                  <a:srgbClr val="455B6D"/>
                </a:solidFill>
                <a:latin typeface="Arial" panose="020B0604020202020204" pitchFamily="34" charset="0"/>
                <a:cs typeface="Arial" panose="020B0604020202020204" pitchFamily="34" charset="0"/>
              </a:rPr>
              <a:t> </a:t>
            </a:r>
            <a:r>
              <a:rPr kumimoji="0" lang="fr-CA" u="none" strike="noStrike" kern="1200" cap="none" spc="0" normalizeH="0" baseline="0" noProof="0">
                <a:ln>
                  <a:noFill/>
                </a:ln>
                <a:effectLst/>
                <a:uLnTx/>
                <a:uFillTx/>
                <a:latin typeface="Raleway Medium" panose="020B0503030101060003" pitchFamily="34" charset="77"/>
              </a:rPr>
              <a:t>des parents d’enfant ayant un trouble neurodéveloppemental présentent des</a:t>
            </a:r>
            <a:r>
              <a:rPr kumimoji="0" lang="fr-CA" b="1" u="none" strike="noStrike" kern="1200" cap="none" spc="0" normalizeH="0" baseline="0" noProof="0">
                <a:ln>
                  <a:noFill/>
                </a:ln>
                <a:effectLst/>
                <a:uLnTx/>
                <a:uFillTx/>
                <a:latin typeface="Raleway" panose="020B0003030101060003" pitchFamily="34" charset="0"/>
              </a:rPr>
              <a:t> </a:t>
            </a:r>
            <a:r>
              <a:rPr kumimoji="0" lang="fr-CA" b="0" i="0" u="none" strike="noStrike" kern="1200" cap="none" spc="0" normalizeH="0" baseline="0" noProof="0">
                <a:ln>
                  <a:noFill/>
                </a:ln>
                <a:solidFill>
                  <a:srgbClr val="455B6D"/>
                </a:solidFill>
                <a:effectLst/>
                <a:uLnTx/>
                <a:uFillTx/>
                <a:latin typeface="Raleway ExtraBold" pitchFamily="2" charset="0"/>
              </a:rPr>
              <a:t>signes d’un trouble de santé mentale </a:t>
            </a:r>
            <a:r>
              <a:rPr kumimoji="0" lang="fr-CA" u="none" strike="noStrike" kern="1200" cap="none" spc="0" normalizeH="0" baseline="0" noProof="0">
                <a:ln>
                  <a:noFill/>
                </a:ln>
                <a:solidFill>
                  <a:prstClr val="black"/>
                </a:solidFill>
                <a:effectLst/>
                <a:uLnTx/>
                <a:uFillTx/>
                <a:latin typeface="Raleway Medium" panose="020B0503030101060003" pitchFamily="34" charset="77"/>
              </a:rPr>
              <a:t>(épuisement, dépression, etc.)</a:t>
            </a:r>
          </a:p>
        </p:txBody>
      </p:sp>
      <p:grpSp>
        <p:nvGrpSpPr>
          <p:cNvPr id="22" name="Group 21">
            <a:extLst>
              <a:ext uri="{FF2B5EF4-FFF2-40B4-BE49-F238E27FC236}">
                <a16:creationId xmlns:a16="http://schemas.microsoft.com/office/drawing/2014/main" id="{127ABC8A-8963-95B9-D7FB-ACAF7C36A985}"/>
              </a:ext>
            </a:extLst>
          </p:cNvPr>
          <p:cNvGrpSpPr/>
          <p:nvPr/>
        </p:nvGrpSpPr>
        <p:grpSpPr>
          <a:xfrm>
            <a:off x="908427" y="1887241"/>
            <a:ext cx="10578247" cy="2582017"/>
            <a:chOff x="875772" y="1555043"/>
            <a:chExt cx="10578247" cy="2582017"/>
          </a:xfrm>
        </p:grpSpPr>
        <p:cxnSp>
          <p:nvCxnSpPr>
            <p:cNvPr id="27" name="Straight Connector 26">
              <a:extLst>
                <a:ext uri="{FF2B5EF4-FFF2-40B4-BE49-F238E27FC236}">
                  <a16:creationId xmlns:a16="http://schemas.microsoft.com/office/drawing/2014/main" id="{E8622DC1-59D2-CD92-FB4C-4ECFA1946BF4}"/>
                </a:ext>
              </a:extLst>
            </p:cNvPr>
            <p:cNvCxnSpPr>
              <a:cxnSpLocks/>
            </p:cNvCxnSpPr>
            <p:nvPr/>
          </p:nvCxnSpPr>
          <p:spPr>
            <a:xfrm>
              <a:off x="875772" y="1555043"/>
              <a:ext cx="0" cy="2582017"/>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7DD0E5-51B9-3739-C728-9B237C8D3B84}"/>
                </a:ext>
              </a:extLst>
            </p:cNvPr>
            <p:cNvCxnSpPr>
              <a:cxnSpLocks/>
            </p:cNvCxnSpPr>
            <p:nvPr/>
          </p:nvCxnSpPr>
          <p:spPr>
            <a:xfrm>
              <a:off x="1241341" y="3154046"/>
              <a:ext cx="10212678" cy="0"/>
            </a:xfrm>
            <a:prstGeom prst="line">
              <a:avLst/>
            </a:prstGeom>
            <a:ln w="19050" cap="rnd">
              <a:solidFill>
                <a:srgbClr val="455B6D"/>
              </a:solidFill>
              <a:prstDash val="sysDot"/>
            </a:ln>
          </p:spPr>
          <p:style>
            <a:lnRef idx="1">
              <a:schemeClr val="accent1"/>
            </a:lnRef>
            <a:fillRef idx="0">
              <a:schemeClr val="accent1"/>
            </a:fillRef>
            <a:effectRef idx="0">
              <a:schemeClr val="accent1"/>
            </a:effectRef>
            <a:fontRef idx="minor">
              <a:schemeClr val="tx1"/>
            </a:fontRef>
          </p:style>
        </p:cxnSp>
      </p:grpSp>
      <p:sp>
        <p:nvSpPr>
          <p:cNvPr id="2" name="Ellipse 1">
            <a:extLst>
              <a:ext uri="{FF2B5EF4-FFF2-40B4-BE49-F238E27FC236}">
                <a16:creationId xmlns:a16="http://schemas.microsoft.com/office/drawing/2014/main" id="{ED30DE0B-AD50-703F-2F97-95E220FAFE49}"/>
              </a:ext>
            </a:extLst>
          </p:cNvPr>
          <p:cNvSpPr>
            <a:spLocks noChangeAspect="1"/>
          </p:cNvSpPr>
          <p:nvPr/>
        </p:nvSpPr>
        <p:spPr>
          <a:xfrm>
            <a:off x="6536550" y="2186917"/>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2980321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4BCEA-89B1-D9DF-D53C-1DE82459992C}"/>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5" name="TextBox 11">
            <a:extLst>
              <a:ext uri="{FF2B5EF4-FFF2-40B4-BE49-F238E27FC236}">
                <a16:creationId xmlns:a16="http://schemas.microsoft.com/office/drawing/2014/main" id="{F323C4F5-EF3C-6C5C-5AA5-A4E99598E7CB}"/>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7D351204-E712-9660-232C-E867BBA37D3E}"/>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4921" y="1237741"/>
            <a:ext cx="9205102" cy="4401205"/>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solidFill>
                  <a:prstClr val="black"/>
                </a:solidFill>
                <a:effectLst/>
                <a:uLnTx/>
                <a:uFillTx/>
                <a:latin typeface="Raleway" pitchFamily="2" charset="0"/>
              </a:rPr>
              <a:t>De </a:t>
            </a:r>
            <a:r>
              <a:rPr kumimoji="0" lang="fr-CA" b="0" i="0" u="none" strike="noStrike" kern="1200" cap="none" spc="0" normalizeH="0" baseline="0" noProof="0">
                <a:ln>
                  <a:noFill/>
                </a:ln>
                <a:effectLst/>
                <a:uLnTx/>
                <a:uFillTx/>
                <a:latin typeface="Raleway" pitchFamily="2" charset="0"/>
              </a:rPr>
              <a:t>nombreuses études ont démontré que la différence entre l’expérience des parents dont l’un des enfants a un problème de santé ou de développement et celle des autres parents se situe sur le plan du </a:t>
            </a:r>
            <a:r>
              <a:rPr kumimoji="0" lang="fr-CA" b="1" i="0" u="none" strike="noStrike" kern="1200" cap="none" spc="0" normalizeH="0" baseline="0" noProof="0">
                <a:ln>
                  <a:noFill/>
                </a:ln>
                <a:solidFill>
                  <a:srgbClr val="455B6D"/>
                </a:solidFill>
                <a:effectLst/>
                <a:uLnTx/>
                <a:uFillTx/>
                <a:latin typeface="Raleway" pitchFamily="2" charset="0"/>
              </a:rPr>
              <a:t>stress ressenti </a:t>
            </a:r>
            <a:r>
              <a:rPr kumimoji="0" lang="fr-CA" b="0" i="0" u="none" strike="noStrike" kern="1200" cap="none" spc="0" normalizeH="0" baseline="0" noProof="0">
                <a:ln>
                  <a:noFill/>
                </a:ln>
                <a:effectLst/>
                <a:uLnTx/>
                <a:uFillTx/>
                <a:latin typeface="Raleway" pitchFamily="2" charset="0"/>
              </a:rPr>
              <a:t>et de son </a:t>
            </a:r>
            <a:r>
              <a:rPr lang="fr-CA" b="1">
                <a:solidFill>
                  <a:srgbClr val="455B6D"/>
                </a:solidFill>
                <a:latin typeface="Raleway" pitchFamily="2" charset="0"/>
              </a:rPr>
              <a:t>intensité</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Les </a:t>
            </a:r>
            <a:r>
              <a:rPr lang="fr-CA" b="1">
                <a:solidFill>
                  <a:srgbClr val="455B6D"/>
                </a:solidFill>
                <a:latin typeface="Raleway" pitchFamily="2" charset="0"/>
              </a:rPr>
              <a:t>périodes d’attente </a:t>
            </a:r>
            <a:r>
              <a:rPr kumimoji="0" lang="fr-CA" b="0" i="0" u="none" strike="noStrike" kern="1200" cap="none" spc="0" normalizeH="0" baseline="0" noProof="0">
                <a:ln>
                  <a:noFill/>
                </a:ln>
                <a:effectLst/>
                <a:uLnTx/>
                <a:uFillTx/>
                <a:latin typeface="Raleway" pitchFamily="2" charset="0"/>
              </a:rPr>
              <a:t>pour accéder aux services sont décrites comme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particulièrement stressantes, voire </a:t>
            </a:r>
            <a:r>
              <a:rPr lang="fr-CA" b="1">
                <a:solidFill>
                  <a:srgbClr val="455B6D"/>
                </a:solidFill>
                <a:latin typeface="Raleway" pitchFamily="2" charset="0"/>
              </a:rPr>
              <a:t>source de détresse </a:t>
            </a:r>
            <a:r>
              <a:rPr kumimoji="0" lang="fr-CA" b="0" i="0" u="none" strike="noStrike" kern="1200" cap="none" spc="0" normalizeH="0" baseline="0" noProof="0">
                <a:ln>
                  <a:noFill/>
                </a:ln>
                <a:effectLst/>
                <a:uLnTx/>
                <a:uFillTx/>
                <a:latin typeface="Raleway" pitchFamily="2" charset="0"/>
              </a:rPr>
              <a:t>pour les parents</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lang="fr-CA">
                <a:latin typeface="Raleway" pitchFamily="2" charset="0"/>
              </a:rPr>
              <a:t>L</a:t>
            </a:r>
            <a:r>
              <a:rPr kumimoji="0" lang="fr-CA" b="0" i="0" u="none" strike="noStrike" kern="1200" cap="none" spc="0" normalizeH="0" baseline="0" noProof="0">
                <a:ln>
                  <a:noFill/>
                </a:ln>
                <a:effectLst/>
                <a:uLnTx/>
                <a:uFillTx/>
                <a:latin typeface="Raleway" pitchFamily="2" charset="0"/>
              </a:rPr>
              <a:t>es </a:t>
            </a:r>
            <a:r>
              <a:rPr lang="fr-CA" b="1">
                <a:solidFill>
                  <a:srgbClr val="455B6D"/>
                </a:solidFill>
                <a:latin typeface="Raleway" pitchFamily="2" charset="0"/>
              </a:rPr>
              <a:t>besoins psychosociaux </a:t>
            </a:r>
            <a:r>
              <a:rPr kumimoji="0" lang="fr-CA" b="0" i="0" u="none" strike="noStrike" kern="1200" cap="none" spc="0" normalizeH="0" baseline="0" noProof="0">
                <a:ln>
                  <a:noFill/>
                </a:ln>
                <a:effectLst/>
                <a:uLnTx/>
                <a:uFillTx/>
                <a:latin typeface="Raleway" pitchFamily="2" charset="0"/>
              </a:rPr>
              <a:t>des parents sont peu considérés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dans l’offre de services destinée aux familles avec un enfant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ayant besoin de soutien particulier</a:t>
            </a:r>
          </a:p>
          <a:p>
            <a:pPr marL="342900" marR="0" lvl="0" indent="-342900" algn="l" defTabSz="914400" rtl="0" eaLnBrk="1" fontAlgn="auto" latinLnBrk="0" hangingPunct="1">
              <a:lnSpc>
                <a:spcPts val="2250"/>
              </a:lnSpc>
              <a:spcBef>
                <a:spcPts val="600"/>
              </a:spcBef>
              <a:spcAft>
                <a:spcPts val="300"/>
              </a:spcAft>
              <a:buClr>
                <a:srgbClr val="455B6D"/>
              </a:buClr>
              <a:buSzTx/>
              <a:buFont typeface="System Font Regular"/>
              <a:buChar char="&gt;"/>
              <a:tabLst/>
              <a:defRPr/>
            </a:pPr>
            <a:r>
              <a:rPr kumimoji="0" lang="fr-CA" b="0" i="0" u="none" strike="noStrike" kern="1200" cap="none" spc="0" normalizeH="0" baseline="0" noProof="0">
                <a:ln>
                  <a:noFill/>
                </a:ln>
                <a:effectLst/>
                <a:uLnTx/>
                <a:uFillTx/>
                <a:latin typeface="Raleway" pitchFamily="2" charset="0"/>
              </a:rPr>
              <a:t>Le </a:t>
            </a:r>
            <a:r>
              <a:rPr lang="fr-CA" b="1">
                <a:solidFill>
                  <a:srgbClr val="455B6D"/>
                </a:solidFill>
                <a:latin typeface="Raleway" pitchFamily="2" charset="0"/>
              </a:rPr>
              <a:t>peu de soutien psychologique </a:t>
            </a:r>
            <a:r>
              <a:rPr kumimoji="0" lang="fr-CA" b="0" i="0" u="none" strike="noStrike" kern="1200" cap="none" spc="0" normalizeH="0" baseline="0" noProof="0">
                <a:ln>
                  <a:noFill/>
                </a:ln>
                <a:effectLst/>
                <a:uLnTx/>
                <a:uFillTx/>
                <a:latin typeface="Raleway" pitchFamily="2" charset="0"/>
              </a:rPr>
              <a:t>offert à ces parents,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combiné aux </a:t>
            </a:r>
            <a:r>
              <a:rPr lang="fr-CA" b="1">
                <a:solidFill>
                  <a:srgbClr val="455B6D"/>
                </a:solidFill>
                <a:latin typeface="Raleway" pitchFamily="2" charset="0"/>
              </a:rPr>
              <a:t>barrières dans l’accès aux services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pour soutenir le développement de leur enfant, </a:t>
            </a:r>
            <a:br>
              <a:rPr kumimoji="0" lang="fr-CA" b="0" i="0" u="none" strike="noStrike" kern="1200" cap="none" spc="0" normalizeH="0" baseline="0" noProof="0">
                <a:ln>
                  <a:noFill/>
                </a:ln>
                <a:effectLst/>
                <a:uLnTx/>
                <a:uFillTx/>
                <a:latin typeface="Raleway" pitchFamily="2" charset="0"/>
              </a:rPr>
            </a:br>
            <a:r>
              <a:rPr kumimoji="0" lang="fr-CA" b="0" i="0" u="none" strike="noStrike" kern="1200" cap="none" spc="0" normalizeH="0" baseline="0" noProof="0">
                <a:ln>
                  <a:noFill/>
                </a:ln>
                <a:effectLst/>
                <a:uLnTx/>
                <a:uFillTx/>
                <a:latin typeface="Raleway" pitchFamily="2" charset="0"/>
              </a:rPr>
              <a:t>contribue à cette problématique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CA" sz="2000" b="0" i="0" u="none" strike="noStrike" kern="1200" cap="none" spc="0" normalizeH="0" baseline="0" noProof="0">
              <a:ln>
                <a:noFill/>
              </a:ln>
              <a:solidFill>
                <a:prstClr val="black"/>
              </a:solidFill>
              <a:effectLst/>
              <a:uLnTx/>
              <a:uFillTx/>
              <a:latin typeface="Raleway Medium" pitchFamily="2" charset="0"/>
              <a:ea typeface="+mn-ea"/>
              <a:cs typeface="+mn-cs"/>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D0BBB40F-2B74-2429-E0C9-390CEF99D2B1}"/>
              </a:ext>
            </a:extLst>
          </p:cNvPr>
          <p:cNvSpPr txBox="1">
            <a:spLocks/>
          </p:cNvSpPr>
          <p:nvPr/>
        </p:nvSpPr>
        <p:spPr>
          <a:xfrm>
            <a:off x="772884" y="12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santé physique et mentale des parents est compromise (suite)</a:t>
            </a:r>
          </a:p>
        </p:txBody>
      </p:sp>
      <p:pic>
        <p:nvPicPr>
          <p:cNvPr id="17" name="Picture 16" descr="A person talking on the phone while a person and a child sitting at a table with laptops&#10;&#10;Description automatically generated">
            <a:extLst>
              <a:ext uri="{FF2B5EF4-FFF2-40B4-BE49-F238E27FC236}">
                <a16:creationId xmlns:a16="http://schemas.microsoft.com/office/drawing/2014/main" id="{B4940959-7AB3-A1C5-E906-9A7725660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193" y="2206000"/>
            <a:ext cx="4819497" cy="4189496"/>
          </a:xfrm>
          <a:prstGeom prst="rect">
            <a:avLst/>
          </a:prstGeom>
        </p:spPr>
      </p:pic>
      <p:cxnSp>
        <p:nvCxnSpPr>
          <p:cNvPr id="3" name="Straight Connector 2">
            <a:extLst>
              <a:ext uri="{FF2B5EF4-FFF2-40B4-BE49-F238E27FC236}">
                <a16:creationId xmlns:a16="http://schemas.microsoft.com/office/drawing/2014/main" id="{06A50C0B-7A5E-27AC-59D0-F37FE1455F04}"/>
              </a:ext>
            </a:extLst>
          </p:cNvPr>
          <p:cNvCxnSpPr>
            <a:cxnSpLocks/>
          </p:cNvCxnSpPr>
          <p:nvPr/>
        </p:nvCxnSpPr>
        <p:spPr>
          <a:xfrm>
            <a:off x="877386" y="802547"/>
            <a:ext cx="5502149"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831FD2-7CE2-DEF4-97FC-EAA96142B03F}"/>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27765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B6C4DDD5-F452-7E6B-1064-9EE4E5B802D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E3D0E0B7-FA9A-D7F9-7F89-7E322FA7C4D6}"/>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5" name="Rectangle 4">
            <a:extLst>
              <a:ext uri="{FF2B5EF4-FFF2-40B4-BE49-F238E27FC236}">
                <a16:creationId xmlns:a16="http://schemas.microsoft.com/office/drawing/2014/main" id="{C1465E65-4268-54F5-DB7A-B44B9E0A2503}"/>
              </a:ext>
            </a:extLst>
          </p:cNvPr>
          <p:cNvSpPr/>
          <p:nvPr/>
        </p:nvSpPr>
        <p:spPr>
          <a:xfrm>
            <a:off x="0" y="-142765"/>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CB8990C0-515D-99B0-A506-18B62BD0F457}"/>
              </a:ext>
            </a:extLst>
          </p:cNvPr>
          <p:cNvSpPr>
            <a:spLocks noGrp="1"/>
          </p:cNvSpPr>
          <p:nvPr>
            <p:ph type="title"/>
          </p:nvPr>
        </p:nvSpPr>
        <p:spPr>
          <a:xfrm>
            <a:off x="751446" y="968230"/>
            <a:ext cx="5392479" cy="1786121"/>
          </a:xfrm>
        </p:spPr>
        <p:txBody>
          <a:bodyPr>
            <a:noAutofit/>
          </a:bodyPr>
          <a:lstStyle/>
          <a:p>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L’inclusion est fondée </a:t>
            </a:r>
            <a:b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br>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sur des principes </a:t>
            </a:r>
            <a:b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br>
            <a:r>
              <a:rPr lang="fr-CA" sz="3500" b="1" kern="100">
                <a:solidFill>
                  <a:srgbClr val="811524"/>
                </a:solidFill>
                <a:latin typeface="Raleway ExtraBold" panose="020B0503030101060003" pitchFamily="34" charset="77"/>
                <a:ea typeface="Calibri" panose="020F0502020204030204" pitchFamily="34" charset="0"/>
                <a:cs typeface="Arial" panose="020B0604020202020204" pitchFamily="34" charset="0"/>
              </a:rPr>
              <a:t>d’égalité des droits. </a:t>
            </a:r>
            <a:endParaRPr lang="fr-CA" sz="3500" b="1">
              <a:solidFill>
                <a:srgbClr val="811524"/>
              </a:solidFill>
              <a:latin typeface="Raleway ExtraBold" panose="020B0503030101060003" pitchFamily="34" charset="77"/>
            </a:endParaRPr>
          </a:p>
        </p:txBody>
      </p:sp>
      <p:sp>
        <p:nvSpPr>
          <p:cNvPr id="3" name="Espace réservé du contenu 2">
            <a:extLst>
              <a:ext uri="{FF2B5EF4-FFF2-40B4-BE49-F238E27FC236}">
                <a16:creationId xmlns:a16="http://schemas.microsoft.com/office/drawing/2014/main" id="{65BE11F4-4C45-92CB-50EE-59DA634D286D}"/>
              </a:ext>
            </a:extLst>
          </p:cNvPr>
          <p:cNvSpPr>
            <a:spLocks noGrp="1"/>
          </p:cNvSpPr>
          <p:nvPr>
            <p:ph idx="1"/>
          </p:nvPr>
        </p:nvSpPr>
        <p:spPr>
          <a:xfrm>
            <a:off x="842602" y="3003934"/>
            <a:ext cx="5058042" cy="2065520"/>
          </a:xfrm>
        </p:spPr>
        <p:txBody>
          <a:bodyPr>
            <a:noAutofit/>
          </a:bodyPr>
          <a:lstStyle/>
          <a:p>
            <a:pPr marL="0" indent="0">
              <a:lnSpc>
                <a:spcPts val="2250"/>
              </a:lnSpc>
              <a:spcAft>
                <a:spcPts val="800"/>
              </a:spcAft>
              <a:buNone/>
            </a:pPr>
            <a:r>
              <a:rPr lang="fr-CA" sz="1800" b="0" i="0" u="none" strike="noStrike" baseline="0">
                <a:solidFill>
                  <a:srgbClr val="000000"/>
                </a:solidFill>
                <a:latin typeface="Raleway" pitchFamily="2" charset="0"/>
              </a:rPr>
              <a:t>Les </a:t>
            </a:r>
            <a:r>
              <a:rPr lang="fr-CA" sz="1800" b="1" i="0" u="none" strike="noStrike" baseline="0">
                <a:solidFill>
                  <a:srgbClr val="811524"/>
                </a:solidFill>
                <a:latin typeface="Raleway" pitchFamily="2" charset="0"/>
              </a:rPr>
              <a:t>chartes des droits et libertés</a:t>
            </a:r>
            <a:r>
              <a:rPr lang="fr-CA" sz="1800" b="0" i="0" u="none" strike="noStrike" baseline="0">
                <a:solidFill>
                  <a:srgbClr val="000000"/>
                </a:solidFill>
                <a:latin typeface="Raleway" pitchFamily="2" charset="0"/>
              </a:rPr>
              <a:t>, internationales, canadienne et québécoise, nous rappellent le droit des enfants d’accéder aux conditions qui leur permettent de se sentir inclus dans la société, d’aborder avec confiance les différentes étapes de leur vie et de devenir des citoyens à part entière. </a:t>
            </a:r>
            <a:endParaRPr lang="fr-CA" sz="1800" b="1" kern="100">
              <a:solidFill>
                <a:srgbClr val="2F5496"/>
              </a:solidFill>
              <a:latin typeface="Raleway" pitchFamily="2" charset="0"/>
              <a:ea typeface="Calibri" panose="020F0502020204030204" pitchFamily="34" charset="0"/>
              <a:cs typeface="Arial" panose="020B0604020202020204" pitchFamily="34" charset="0"/>
            </a:endParaRPr>
          </a:p>
          <a:p>
            <a:pPr marL="0" indent="0">
              <a:lnSpc>
                <a:spcPct val="107000"/>
              </a:lnSpc>
              <a:spcAft>
                <a:spcPts val="800"/>
              </a:spcAft>
              <a:buNone/>
            </a:pPr>
            <a:endParaRPr lang="fr-CA"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cartoon of a child and two kids&#10;&#10;Description automatically generated">
            <a:extLst>
              <a:ext uri="{FF2B5EF4-FFF2-40B4-BE49-F238E27FC236}">
                <a16:creationId xmlns:a16="http://schemas.microsoft.com/office/drawing/2014/main" id="{91D1A2E0-3A01-CEF3-F48B-F2B1E493D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644" y="718647"/>
            <a:ext cx="5634218" cy="5131163"/>
          </a:xfrm>
          <a:prstGeom prst="rect">
            <a:avLst/>
          </a:prstGeom>
        </p:spPr>
      </p:pic>
      <p:sp>
        <p:nvSpPr>
          <p:cNvPr id="13" name="TextBox 12">
            <a:extLst>
              <a:ext uri="{FF2B5EF4-FFF2-40B4-BE49-F238E27FC236}">
                <a16:creationId xmlns:a16="http://schemas.microsoft.com/office/drawing/2014/main" id="{88B3F043-00EC-3F78-4D99-9E531DD8353B}"/>
              </a:ext>
            </a:extLst>
          </p:cNvPr>
          <p:cNvSpPr txBox="1"/>
          <p:nvPr/>
        </p:nvSpPr>
        <p:spPr>
          <a:xfrm>
            <a:off x="10525495" y="527907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11076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29555E-7927-FB1B-6A70-5B67B53F9352}"/>
              </a:ext>
            </a:extLst>
          </p:cNvPr>
          <p:cNvSpPr/>
          <p:nvPr/>
        </p:nvSpPr>
        <p:spPr>
          <a:xfrm>
            <a:off x="0" y="11113"/>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76821C41-80F0-1AC6-69D3-70757E42BCE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58FBE084-2017-B8DE-21E0-38B1432CB1AA}"/>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12" name="ZoneTexte 11">
            <a:extLst>
              <a:ext uri="{FF2B5EF4-FFF2-40B4-BE49-F238E27FC236}">
                <a16:creationId xmlns:a16="http://schemas.microsoft.com/office/drawing/2014/main" id="{CFC6DCB5-EF89-66A2-54C3-4B77C5F87E3E}"/>
              </a:ext>
            </a:extLst>
          </p:cNvPr>
          <p:cNvSpPr txBox="1"/>
          <p:nvPr/>
        </p:nvSpPr>
        <p:spPr>
          <a:xfrm>
            <a:off x="771040" y="1231547"/>
            <a:ext cx="10515600" cy="2990562"/>
          </a:xfrm>
          <a:prstGeom prst="rect">
            <a:avLst/>
          </a:prstGeom>
          <a:noFill/>
        </p:spPr>
        <p:txBody>
          <a:bodyPr wrap="square">
            <a:spAutoFit/>
          </a:bodyPr>
          <a:lstStyle/>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solidFill>
                  <a:prstClr val="black"/>
                </a:solidFill>
                <a:effectLst/>
                <a:uLnTx/>
                <a:uFillTx/>
                <a:latin typeface="Raleway" pitchFamily="2" charset="0"/>
              </a:rPr>
              <a:t>Les services de </a:t>
            </a:r>
            <a:r>
              <a:rPr kumimoji="0" lang="fr-CA" b="0" i="0" u="none" strike="noStrike" kern="1200" cap="none" spc="0" normalizeH="0" baseline="0" noProof="0" dirty="0">
                <a:ln>
                  <a:noFill/>
                </a:ln>
                <a:effectLst/>
                <a:uLnTx/>
                <a:uFillTx/>
                <a:latin typeface="Raleway" pitchFamily="2" charset="0"/>
              </a:rPr>
              <a:t>répit sont souvent </a:t>
            </a:r>
            <a:r>
              <a:rPr lang="fr-CA" b="1" dirty="0">
                <a:solidFill>
                  <a:srgbClr val="455B6D"/>
                </a:solidFill>
                <a:latin typeface="Raleway" pitchFamily="2" charset="0"/>
              </a:rPr>
              <a:t>dispendieux</a:t>
            </a:r>
            <a:r>
              <a:rPr kumimoji="0" lang="fr-CA" b="0" i="0" u="none" strike="noStrike" kern="1200" cap="none" spc="0" normalizeH="0" baseline="0" noProof="0" dirty="0">
                <a:ln>
                  <a:noFill/>
                </a:ln>
                <a:effectLst/>
                <a:uLnTx/>
                <a:uFillTx/>
                <a:latin typeface="Raleway" pitchFamily="2" charset="0"/>
              </a:rPr>
              <a:t> et les </a:t>
            </a:r>
            <a:r>
              <a:rPr lang="fr-CA" b="1" dirty="0">
                <a:solidFill>
                  <a:srgbClr val="455B6D"/>
                </a:solidFill>
                <a:latin typeface="Raleway" pitchFamily="2" charset="0"/>
              </a:rPr>
              <a:t>places sont insuffisantes</a:t>
            </a:r>
            <a:r>
              <a:rPr kumimoji="0" lang="fr-CA" b="0" i="0" u="none" strike="noStrike" kern="1200" cap="none" spc="0" normalizeH="0" baseline="0" noProof="0" dirty="0">
                <a:ln>
                  <a:noFill/>
                </a:ln>
                <a:effectLst/>
                <a:uLnTx/>
                <a:uFillTx/>
                <a:latin typeface="Raleway" pitchFamily="2" charset="0"/>
              </a:rPr>
              <a:t>.</a:t>
            </a:r>
          </a:p>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effectLst/>
                <a:uLnTx/>
                <a:uFillTx/>
                <a:latin typeface="Raleway" pitchFamily="2" charset="0"/>
              </a:rPr>
              <a:t>Le </a:t>
            </a:r>
            <a:r>
              <a:rPr lang="fr-CA" b="1" dirty="0">
                <a:solidFill>
                  <a:srgbClr val="455B6D"/>
                </a:solidFill>
                <a:latin typeface="Raleway" pitchFamily="2" charset="0"/>
              </a:rPr>
              <a:t>manque de communication </a:t>
            </a:r>
            <a:r>
              <a:rPr kumimoji="0" lang="fr-CA" b="0" i="0" u="none" strike="noStrike" kern="1200" cap="none" spc="0" normalizeH="0" baseline="0" noProof="0" dirty="0">
                <a:ln>
                  <a:noFill/>
                </a:ln>
                <a:effectLst/>
                <a:uLnTx/>
                <a:uFillTx/>
                <a:latin typeface="Raleway" pitchFamily="2" charset="0"/>
              </a:rPr>
              <a:t>entre les intervenants de l’école et ceux du réseau de la santé </a:t>
            </a:r>
            <a:br>
              <a:rPr kumimoji="0" lang="fr-CA" b="0" i="0" u="none" strike="noStrike" kern="1200" cap="none" spc="0" normalizeH="0" baseline="0" noProof="0" dirty="0">
                <a:ln>
                  <a:noFill/>
                </a:ln>
                <a:effectLst/>
                <a:uLnTx/>
                <a:uFillTx/>
                <a:latin typeface="Raleway" pitchFamily="2" charset="0"/>
              </a:rPr>
            </a:br>
            <a:r>
              <a:rPr kumimoji="0" lang="fr-CA" b="0" i="0" u="none" strike="noStrike" kern="1200" cap="none" spc="0" normalizeH="0" baseline="0" noProof="0" dirty="0">
                <a:ln>
                  <a:noFill/>
                </a:ln>
                <a:effectLst/>
                <a:uLnTx/>
                <a:uFillTx/>
                <a:latin typeface="Raleway" pitchFamily="2" charset="0"/>
              </a:rPr>
              <a:t>et des services sociaux a été identifié comme un élément stressant par les parents. Ils doivent fréquemment agir à titre d’intermédiaires entre les deux milieux, ce qui alourdit leur charge mentale</a:t>
            </a:r>
          </a:p>
          <a:p>
            <a:pPr marL="342900" marR="0" lvl="0" indent="-342900" algn="l" defTabSz="914400" rtl="0" eaLnBrk="1" fontAlgn="auto" latinLnBrk="0" hangingPunct="1">
              <a:lnSpc>
                <a:spcPts val="2250"/>
              </a:lnSpc>
              <a:spcBef>
                <a:spcPts val="600"/>
              </a:spcBef>
              <a:spcAft>
                <a:spcPts val="0"/>
              </a:spcAft>
              <a:buClr>
                <a:srgbClr val="455B6D"/>
              </a:buClr>
              <a:buSzTx/>
              <a:buFont typeface="System Font Regular"/>
              <a:buChar char="&gt;"/>
              <a:tabLst/>
              <a:defRPr/>
            </a:pPr>
            <a:r>
              <a:rPr kumimoji="0" lang="fr-CA" b="0" i="0" u="none" strike="noStrike" kern="1200" cap="none" spc="0" normalizeH="0" baseline="0" noProof="0" dirty="0">
                <a:ln>
                  <a:noFill/>
                </a:ln>
                <a:effectLst/>
                <a:uLnTx/>
                <a:uFillTx/>
                <a:latin typeface="Raleway" pitchFamily="2" charset="0"/>
              </a:rPr>
              <a:t>les parents doivent endosser </a:t>
            </a:r>
            <a:r>
              <a:rPr lang="fr-CA" b="1" dirty="0">
                <a:solidFill>
                  <a:srgbClr val="455B6D"/>
                </a:solidFill>
                <a:latin typeface="Raleway" pitchFamily="2" charset="0"/>
              </a:rPr>
              <a:t>plusieurs rôles </a:t>
            </a:r>
            <a:r>
              <a:rPr kumimoji="0" lang="fr-CA" b="0" i="0" u="none" strike="noStrike" kern="1200" cap="none" spc="0" normalizeH="0" baseline="0" noProof="0" dirty="0">
                <a:ln>
                  <a:noFill/>
                </a:ln>
                <a:effectLst/>
                <a:uLnTx/>
                <a:uFillTx/>
                <a:latin typeface="Raleway" pitchFamily="2" charset="0"/>
              </a:rPr>
              <a:t>: recherchiste pour trouver l’information, coordonnateur entre les intervenants, plaideur pour faire respecter les droits de son enfant, etc.</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r-CA" sz="2000" b="0" i="0" u="none" strike="noStrike" kern="1200" cap="none" spc="0" normalizeH="0" baseline="0" noProof="0" dirty="0">
              <a:ln>
                <a:noFill/>
              </a:ln>
              <a:solidFill>
                <a:prstClr val="black"/>
              </a:solidFill>
              <a:effectLst/>
              <a:uLnTx/>
              <a:uFillTx/>
              <a:latin typeface="Raleway Medium" pitchFamily="2" charset="0"/>
              <a:ea typeface="+mn-ea"/>
              <a:cs typeface="+mn-cs"/>
            </a:endParaRPr>
          </a:p>
        </p:txBody>
      </p:sp>
      <p:grpSp>
        <p:nvGrpSpPr>
          <p:cNvPr id="23" name="Group 22">
            <a:extLst>
              <a:ext uri="{FF2B5EF4-FFF2-40B4-BE49-F238E27FC236}">
                <a16:creationId xmlns:a16="http://schemas.microsoft.com/office/drawing/2014/main" id="{A2D09AF6-6289-4D1F-A7D8-E492A318C405}"/>
              </a:ext>
            </a:extLst>
          </p:cNvPr>
          <p:cNvGrpSpPr/>
          <p:nvPr/>
        </p:nvGrpSpPr>
        <p:grpSpPr>
          <a:xfrm>
            <a:off x="879363" y="3888724"/>
            <a:ext cx="10561179" cy="1622287"/>
            <a:chOff x="879363" y="3175293"/>
            <a:chExt cx="10561179" cy="1622287"/>
          </a:xfrm>
        </p:grpSpPr>
        <p:sp>
          <p:nvSpPr>
            <p:cNvPr id="22" name="Rounded Rectangle 21">
              <a:extLst>
                <a:ext uri="{FF2B5EF4-FFF2-40B4-BE49-F238E27FC236}">
                  <a16:creationId xmlns:a16="http://schemas.microsoft.com/office/drawing/2014/main" id="{62469D69-E875-C2F0-0947-07450E733241}"/>
                </a:ext>
              </a:extLst>
            </p:cNvPr>
            <p:cNvSpPr/>
            <p:nvPr/>
          </p:nvSpPr>
          <p:spPr>
            <a:xfrm>
              <a:off x="879363" y="3175293"/>
              <a:ext cx="10561179" cy="1622287"/>
            </a:xfrm>
            <a:prstGeom prst="roundRect">
              <a:avLst/>
            </a:prstGeom>
            <a:solidFill>
              <a:srgbClr val="C9DAE1">
                <a:alpha val="60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51067160-72CE-3EE3-A8CE-A652B9546B7E}"/>
                </a:ext>
              </a:extLst>
            </p:cNvPr>
            <p:cNvSpPr txBox="1"/>
            <p:nvPr/>
          </p:nvSpPr>
          <p:spPr>
            <a:xfrm>
              <a:off x="1136337" y="3359629"/>
              <a:ext cx="10245565" cy="1253613"/>
            </a:xfrm>
            <a:prstGeom prst="rect">
              <a:avLst/>
            </a:prstGeom>
            <a:noFill/>
          </p:spPr>
          <p:txBody>
            <a:bodyPr wrap="square">
              <a:spAutoFit/>
            </a:bodyPr>
            <a:lstStyle/>
            <a:p>
              <a:pPr marR="0" lvl="0" algn="l" defTabSz="914400" rtl="0" eaLnBrk="1" fontAlgn="auto" latinLnBrk="0" hangingPunct="1">
                <a:lnSpc>
                  <a:spcPts val="2250"/>
                </a:lnSpc>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L’écart entre l’importance </a:t>
              </a:r>
              <a:r>
                <a:rPr kumimoji="0" lang="fr-CA" b="0" i="0" u="none" strike="noStrike" kern="1200" cap="none" spc="0" normalizeH="0" baseline="0" noProof="0">
                  <a:ln>
                    <a:noFill/>
                  </a:ln>
                  <a:effectLst/>
                  <a:uLnTx/>
                  <a:uFillTx/>
                  <a:latin typeface="Raleway Medium" pitchFamily="2" charset="0"/>
                  <a:ea typeface="+mn-ea"/>
                  <a:cs typeface="+mn-cs"/>
                </a:rPr>
                <a:t>des difficultés de ces familles et le peu de services offerts augmente la vulnérabilité de ces ménages. Le </a:t>
              </a:r>
              <a:r>
                <a:rPr lang="fr-CA">
                  <a:solidFill>
                    <a:srgbClr val="455B6D"/>
                  </a:solidFill>
                  <a:latin typeface="Raleway ExtraBold" pitchFamily="2" charset="0"/>
                </a:rPr>
                <a:t>surplus de responsabilités </a:t>
              </a:r>
              <a:r>
                <a:rPr kumimoji="0" lang="fr-CA" b="0" i="0" u="none" strike="noStrike" kern="1200" cap="none" spc="0" normalizeH="0" baseline="0" noProof="0">
                  <a:ln>
                    <a:noFill/>
                  </a:ln>
                  <a:effectLst/>
                  <a:uLnTx/>
                  <a:uFillTx/>
                  <a:latin typeface="Raleway Medium" pitchFamily="2" charset="0"/>
                  <a:ea typeface="+mn-ea"/>
                  <a:cs typeface="+mn-cs"/>
                </a:rPr>
                <a:t>nuit à leur santé physique et mentale, laissant moins de place pour qu’ils puissent jouer pleinement </a:t>
              </a: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leur rôle</a:t>
              </a:r>
            </a:p>
            <a:p>
              <a:pPr marR="0" lvl="0" algn="l" defTabSz="914400" rtl="0" eaLnBrk="1" fontAlgn="auto" latinLnBrk="0" hangingPunct="1">
                <a:lnSpc>
                  <a:spcPts val="2250"/>
                </a:lnSpc>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le plus important, celui de parents.</a:t>
              </a:r>
            </a:p>
          </p:txBody>
        </p:sp>
      </p:grpSp>
      <p:sp>
        <p:nvSpPr>
          <p:cNvPr id="8" name="ZoneTexte 8">
            <a:extLst>
              <a:ext uri="{FF2B5EF4-FFF2-40B4-BE49-F238E27FC236}">
                <a16:creationId xmlns:a16="http://schemas.microsoft.com/office/drawing/2014/main" id="{FC71694A-4EF4-5365-BD04-5ADB77AAA9FA}"/>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re 1">
            <a:extLst>
              <a:ext uri="{FF2B5EF4-FFF2-40B4-BE49-F238E27FC236}">
                <a16:creationId xmlns:a16="http://schemas.microsoft.com/office/drawing/2014/main" id="{FCD728C8-5800-DF17-0A96-33281E51ECC4}"/>
              </a:ext>
            </a:extLst>
          </p:cNvPr>
          <p:cNvSpPr txBox="1">
            <a:spLocks/>
          </p:cNvSpPr>
          <p:nvPr/>
        </p:nvSpPr>
        <p:spPr>
          <a:xfrm>
            <a:off x="772884" y="127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santé physique et mentale des parents est compromise (suite)</a:t>
            </a:r>
          </a:p>
        </p:txBody>
      </p:sp>
      <p:cxnSp>
        <p:nvCxnSpPr>
          <p:cNvPr id="10" name="Straight Connector 9">
            <a:extLst>
              <a:ext uri="{FF2B5EF4-FFF2-40B4-BE49-F238E27FC236}">
                <a16:creationId xmlns:a16="http://schemas.microsoft.com/office/drawing/2014/main" id="{7ED6B481-292D-CD1D-1D10-8EA8585BF219}"/>
              </a:ext>
            </a:extLst>
          </p:cNvPr>
          <p:cNvCxnSpPr>
            <a:cxnSpLocks/>
          </p:cNvCxnSpPr>
          <p:nvPr/>
        </p:nvCxnSpPr>
        <p:spPr>
          <a:xfrm>
            <a:off x="877386" y="802547"/>
            <a:ext cx="5502149"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771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220FBF-B8BF-A369-D675-5868475EE807}"/>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6" name="TextBox 11">
            <a:extLst>
              <a:ext uri="{FF2B5EF4-FFF2-40B4-BE49-F238E27FC236}">
                <a16:creationId xmlns:a16="http://schemas.microsoft.com/office/drawing/2014/main" id="{58C0A693-8275-0C50-D709-C0CEF06DA7B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7">
            <a:extLst>
              <a:ext uri="{FF2B5EF4-FFF2-40B4-BE49-F238E27FC236}">
                <a16:creationId xmlns:a16="http://schemas.microsoft.com/office/drawing/2014/main" id="{A0EAC61C-DB1D-4121-4996-51CE255C8889}"/>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8" name="Titre 1">
            <a:extLst>
              <a:ext uri="{FF2B5EF4-FFF2-40B4-BE49-F238E27FC236}">
                <a16:creationId xmlns:a16="http://schemas.microsoft.com/office/drawing/2014/main" id="{1F47C31A-C380-B12F-2450-4CDC4253F74A}"/>
              </a:ext>
            </a:extLst>
          </p:cNvPr>
          <p:cNvSpPr>
            <a:spLocks noGrp="1"/>
          </p:cNvSpPr>
          <p:nvPr>
            <p:ph type="title"/>
          </p:nvPr>
        </p:nvSpPr>
        <p:spPr>
          <a:xfrm>
            <a:off x="763997" y="189558"/>
            <a:ext cx="8014244" cy="1408537"/>
          </a:xfrm>
        </p:spPr>
        <p:txBody>
          <a:bodyPr>
            <a:normAutofit/>
          </a:bodyPr>
          <a:lstStyle/>
          <a:p>
            <a:r>
              <a:rPr lang="fr-CA" sz="3200" b="1" u="none" strike="noStrike" baseline="0">
                <a:solidFill>
                  <a:srgbClr val="485D6E"/>
                </a:solidFill>
                <a:latin typeface="Raleway ExtraBold" panose="020B0003030101060003" pitchFamily="34" charset="0"/>
              </a:rPr>
              <a:t>La situation financière des familles </a:t>
            </a:r>
            <a:br>
              <a:rPr lang="fr-CA" sz="3200" b="1" u="none" strike="noStrike" baseline="0">
                <a:solidFill>
                  <a:srgbClr val="485D6E"/>
                </a:solidFill>
                <a:latin typeface="Raleway ExtraBold" panose="020B0003030101060003" pitchFamily="34" charset="0"/>
              </a:rPr>
            </a:br>
            <a:r>
              <a:rPr lang="fr-CA" sz="3200" b="1" u="none" strike="noStrike" baseline="0">
                <a:solidFill>
                  <a:srgbClr val="485D6E"/>
                </a:solidFill>
                <a:latin typeface="Raleway ExtraBold" panose="020B0003030101060003" pitchFamily="34" charset="0"/>
              </a:rPr>
              <a:t>est précarisée</a:t>
            </a:r>
            <a:endParaRPr lang="fr-CA" sz="3200" b="1">
              <a:solidFill>
                <a:srgbClr val="485D6E"/>
              </a:solidFill>
              <a:latin typeface="Raleway ExtraBold" panose="020B0003030101060003" pitchFamily="34" charset="0"/>
            </a:endParaRPr>
          </a:p>
        </p:txBody>
      </p:sp>
      <p:sp>
        <p:nvSpPr>
          <p:cNvPr id="9" name="ZoneTexte 8">
            <a:extLst>
              <a:ext uri="{FF2B5EF4-FFF2-40B4-BE49-F238E27FC236}">
                <a16:creationId xmlns:a16="http://schemas.microsoft.com/office/drawing/2014/main" id="{ECAB7B28-130E-FFFA-668D-7A27DB4CBA49}"/>
              </a:ext>
            </a:extLst>
          </p:cNvPr>
          <p:cNvSpPr txBox="1"/>
          <p:nvPr/>
        </p:nvSpPr>
        <p:spPr>
          <a:xfrm>
            <a:off x="777570" y="5953456"/>
            <a:ext cx="96897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lang="fr-CA" sz="800" b="0" i="0" u="none" strike="noStrike" baseline="0">
                <a:solidFill>
                  <a:srgbClr val="000000"/>
                </a:solidFill>
                <a:latin typeface="Raleway" pitchFamily="2" charset="0"/>
              </a:rPr>
              <a:t>INSTITUT DE LA STATISTIQUE DU QUÉBEC. « Enquête québécoise sur l’expérience des parents d’enfants de 0 à 5 ans », 2015.</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92BB3351-AE0C-2003-27C9-1B3F3D151CD4}"/>
              </a:ext>
            </a:extLst>
          </p:cNvPr>
          <p:cNvSpPr txBox="1"/>
          <p:nvPr/>
        </p:nvSpPr>
        <p:spPr>
          <a:xfrm>
            <a:off x="769778" y="3612088"/>
            <a:ext cx="10140611" cy="2253887"/>
          </a:xfrm>
          <a:prstGeom prst="rect">
            <a:avLst/>
          </a:prstGeom>
          <a:noFill/>
        </p:spPr>
        <p:txBody>
          <a:bodyPr wrap="square">
            <a:spAutoFit/>
          </a:bodyPr>
          <a:lstStyle/>
          <a:p>
            <a:pPr>
              <a:lnSpc>
                <a:spcPts val="2250"/>
              </a:lnSpc>
              <a:spcAft>
                <a:spcPts val="300"/>
              </a:spcAft>
            </a:pPr>
            <a:r>
              <a:rPr lang="fr-CA">
                <a:solidFill>
                  <a:srgbClr val="000000"/>
                </a:solidFill>
                <a:latin typeface="Raleway" pitchFamily="2" charset="0"/>
              </a:rPr>
              <a:t>Facteurs qui contribuent à la précarisation : </a:t>
            </a:r>
            <a:endParaRPr lang="fr-CA" u="none" strike="noStrike" baseline="0">
              <a:solidFill>
                <a:srgbClr val="000000"/>
              </a:solidFill>
              <a:latin typeface="Raleway" pitchFamily="2" charset="0"/>
            </a:endParaRP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Le </a:t>
            </a:r>
            <a:r>
              <a:rPr lang="fr-CA" b="1" u="none" strike="noStrike" baseline="0">
                <a:solidFill>
                  <a:srgbClr val="455B6D"/>
                </a:solidFill>
                <a:latin typeface="Raleway" pitchFamily="2" charset="0"/>
              </a:rPr>
              <a:t>recours au privé</a:t>
            </a: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Le </a:t>
            </a:r>
            <a:r>
              <a:rPr lang="fr-CA" b="1" u="none" strike="noStrike" baseline="0">
                <a:solidFill>
                  <a:srgbClr val="455B6D"/>
                </a:solidFill>
                <a:latin typeface="Raleway" pitchFamily="2" charset="0"/>
              </a:rPr>
              <a:t>nombre d’heures travaillées </a:t>
            </a:r>
            <a:r>
              <a:rPr lang="fr-CA" b="0" i="0" u="none" strike="noStrike" baseline="0">
                <a:solidFill>
                  <a:srgbClr val="000000"/>
                </a:solidFill>
                <a:latin typeface="Raleway" pitchFamily="2" charset="0"/>
              </a:rPr>
              <a:t>par les parents est souvent réduit en raison des nombreux rendez-vous, des démarches auprès de diverses instances, etc.</a:t>
            </a:r>
          </a:p>
          <a:p>
            <a:pPr marL="742950" lvl="1" indent="-285750">
              <a:lnSpc>
                <a:spcPts val="2250"/>
              </a:lnSpc>
              <a:spcAft>
                <a:spcPts val="300"/>
              </a:spcAft>
              <a:buClr>
                <a:srgbClr val="455B6D"/>
              </a:buClr>
              <a:buFont typeface="System Font Regular"/>
              <a:buChar char="&gt;"/>
            </a:pPr>
            <a:r>
              <a:rPr lang="fr-CA" b="0" i="0" u="none" strike="noStrike" baseline="0">
                <a:solidFill>
                  <a:srgbClr val="000000"/>
                </a:solidFill>
                <a:latin typeface="Raleway" pitchFamily="2" charset="0"/>
              </a:rPr>
              <a:t>La condition du tout-petit peut entraîner des </a:t>
            </a:r>
            <a:r>
              <a:rPr lang="fr-CA" b="1" u="none" strike="noStrike" baseline="0">
                <a:solidFill>
                  <a:srgbClr val="455B6D"/>
                </a:solidFill>
                <a:latin typeface="Raleway" pitchFamily="2" charset="0"/>
              </a:rPr>
              <a:t>dépenses</a:t>
            </a:r>
            <a:r>
              <a:rPr lang="fr-CA" b="0" i="0" u="none" strike="noStrike" baseline="0">
                <a:solidFill>
                  <a:srgbClr val="000000"/>
                </a:solidFill>
                <a:latin typeface="Raleway" pitchFamily="2" charset="0"/>
              </a:rPr>
              <a:t>, comme l’achat de matériel adapté pour la maison ou le service de garde (chaise de positionnement, jouets de stimulation, etc.) </a:t>
            </a:r>
          </a:p>
        </p:txBody>
      </p:sp>
      <p:sp>
        <p:nvSpPr>
          <p:cNvPr id="10" name="ZoneTexte 9">
            <a:extLst>
              <a:ext uri="{FF2B5EF4-FFF2-40B4-BE49-F238E27FC236}">
                <a16:creationId xmlns:a16="http://schemas.microsoft.com/office/drawing/2014/main" id="{AEDEA109-87D1-18C2-0FB0-F65618391EAD}"/>
              </a:ext>
            </a:extLst>
          </p:cNvPr>
          <p:cNvSpPr txBox="1"/>
          <p:nvPr/>
        </p:nvSpPr>
        <p:spPr>
          <a:xfrm>
            <a:off x="1034049" y="1763573"/>
            <a:ext cx="9876340" cy="338554"/>
          </a:xfrm>
          <a:prstGeom prst="rect">
            <a:avLst/>
          </a:prstGeom>
          <a:noFill/>
        </p:spPr>
        <p:txBody>
          <a:bodyPr wrap="square">
            <a:spAutoFit/>
          </a:bodyPr>
          <a:lstStyle/>
          <a:p>
            <a:r>
              <a:rPr lang="fr-CA" sz="1600">
                <a:latin typeface="Raleway Medium" pitchFamily="2" charset="0"/>
              </a:rPr>
              <a:t>Selon l’Enquête québécoise sur l’expérience des parents d’enfants de 0 à 5 ans 2015 (EQEPE) :</a:t>
            </a:r>
          </a:p>
        </p:txBody>
      </p:sp>
      <p:grpSp>
        <p:nvGrpSpPr>
          <p:cNvPr id="31" name="Group 30">
            <a:extLst>
              <a:ext uri="{FF2B5EF4-FFF2-40B4-BE49-F238E27FC236}">
                <a16:creationId xmlns:a16="http://schemas.microsoft.com/office/drawing/2014/main" id="{4A741E08-7287-0E69-6BC5-01901681F9A3}"/>
              </a:ext>
            </a:extLst>
          </p:cNvPr>
          <p:cNvGrpSpPr/>
          <p:nvPr/>
        </p:nvGrpSpPr>
        <p:grpSpPr>
          <a:xfrm>
            <a:off x="907463" y="1779509"/>
            <a:ext cx="10723501" cy="1548000"/>
            <a:chOff x="868277" y="1719642"/>
            <a:chExt cx="10723501" cy="1548000"/>
          </a:xfrm>
        </p:grpSpPr>
        <p:sp>
          <p:nvSpPr>
            <p:cNvPr id="13" name="ZoneTexte 12">
              <a:extLst>
                <a:ext uri="{FF2B5EF4-FFF2-40B4-BE49-F238E27FC236}">
                  <a16:creationId xmlns:a16="http://schemas.microsoft.com/office/drawing/2014/main" id="{47CB707E-ECDE-9150-309F-724129AA3FAC}"/>
                </a:ext>
              </a:extLst>
            </p:cNvPr>
            <p:cNvSpPr txBox="1"/>
            <p:nvPr/>
          </p:nvSpPr>
          <p:spPr>
            <a:xfrm>
              <a:off x="1104601" y="1945961"/>
              <a:ext cx="5562425" cy="1235659"/>
            </a:xfrm>
            <a:prstGeom prst="rect">
              <a:avLst/>
            </a:prstGeom>
            <a:noFill/>
          </p:spPr>
          <p:txBody>
            <a:bodyPr wrap="square">
              <a:spAutoFit/>
            </a:bodyPr>
            <a:lstStyle/>
            <a:p>
              <a:endParaRPr lang="fr-CA">
                <a:latin typeface="Raleway Medium" pitchFamily="2" charset="0"/>
              </a:endParaRPr>
            </a:p>
            <a:p>
              <a:pPr>
                <a:lnSpc>
                  <a:spcPts val="2250"/>
                </a:lnSpc>
              </a:pPr>
              <a:r>
                <a:rPr lang="fr-CA" sz="4400" b="1">
                  <a:solidFill>
                    <a:srgbClr val="6B879B"/>
                  </a:solidFill>
                  <a:latin typeface="Arial" panose="020B0604020202020204" pitchFamily="34" charset="0"/>
                  <a:cs typeface="Arial" panose="020B0604020202020204" pitchFamily="34" charset="0"/>
                </a:rPr>
                <a:t>30,4</a:t>
              </a:r>
              <a:r>
                <a:rPr lang="fr-CA" sz="4400" b="1" spc="-300">
                  <a:solidFill>
                    <a:srgbClr val="6B879B"/>
                  </a:solidFill>
                  <a:latin typeface="Arial" panose="020B0604020202020204" pitchFamily="34" charset="0"/>
                  <a:cs typeface="Arial" panose="020B0604020202020204" pitchFamily="34" charset="0"/>
                </a:rPr>
                <a:t> </a:t>
              </a:r>
              <a:r>
                <a:rPr lang="fr-CA" sz="4400" b="1">
                  <a:solidFill>
                    <a:srgbClr val="6B879B"/>
                  </a:solidFill>
                  <a:latin typeface="Arial" panose="020B0604020202020204" pitchFamily="34" charset="0"/>
                  <a:cs typeface="Arial" panose="020B0604020202020204" pitchFamily="34" charset="0"/>
                </a:rPr>
                <a:t>%</a:t>
              </a:r>
              <a:r>
                <a:rPr lang="fr-CA" sz="2400" b="1">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ayant un enfant </a:t>
              </a:r>
            </a:p>
            <a:p>
              <a:pPr>
                <a:lnSpc>
                  <a:spcPts val="2250"/>
                </a:lnSpc>
              </a:pPr>
              <a:r>
                <a:rPr lang="fr-CA">
                  <a:latin typeface="Raleway Medium" panose="020B0503030101060003" pitchFamily="34" charset="77"/>
                </a:rPr>
                <a:t>avec d’</a:t>
              </a:r>
              <a:r>
                <a:rPr lang="fr-CA" b="1">
                  <a:solidFill>
                    <a:srgbClr val="455B6D"/>
                  </a:solidFill>
                  <a:latin typeface="Raleway ExtraBold" panose="020B0503030101060003" pitchFamily="34" charset="77"/>
                </a:rPr>
                <a:t>importantes difficultés </a:t>
              </a:r>
              <a:r>
                <a:rPr lang="fr-CA">
                  <a:latin typeface="Raleway Medium" panose="020B0503030101060003" pitchFamily="34" charset="77"/>
                </a:rPr>
                <a:t>auraient eu </a:t>
              </a:r>
            </a:p>
            <a:p>
              <a:pPr>
                <a:lnSpc>
                  <a:spcPts val="2250"/>
                </a:lnSpc>
              </a:pPr>
              <a:r>
                <a:rPr lang="fr-CA">
                  <a:latin typeface="Raleway Medium" panose="020B0503030101060003" pitchFamily="34" charset="77"/>
                </a:rPr>
                <a:t>des </a:t>
              </a:r>
              <a:r>
                <a:rPr lang="fr-CA">
                  <a:solidFill>
                    <a:srgbClr val="455B6D"/>
                  </a:solidFill>
                  <a:latin typeface="Raleway ExtraBold" pitchFamily="2" charset="0"/>
                </a:rPr>
                <a:t>problèmes</a:t>
              </a:r>
              <a:r>
                <a:rPr lang="fr-CA">
                  <a:solidFill>
                    <a:srgbClr val="455B6D"/>
                  </a:solidFill>
                  <a:latin typeface="Raleway Medium" pitchFamily="2" charset="0"/>
                </a:rPr>
                <a:t> </a:t>
              </a:r>
              <a:r>
                <a:rPr lang="fr-CA">
                  <a:solidFill>
                    <a:srgbClr val="455B6D"/>
                  </a:solidFill>
                  <a:latin typeface="Raleway ExtraBold" pitchFamily="2" charset="0"/>
                </a:rPr>
                <a:t>financiers</a:t>
              </a:r>
              <a:r>
                <a:rPr lang="fr-CA">
                  <a:solidFill>
                    <a:srgbClr val="455B6D"/>
                  </a:solidFill>
                  <a:latin typeface="Raleway Medium" pitchFamily="2" charset="0"/>
                </a:rPr>
                <a:t> </a:t>
              </a:r>
              <a:r>
                <a:rPr lang="fr-CA">
                  <a:latin typeface="Raleway Medium" panose="020B0503030101060003" pitchFamily="34" charset="77"/>
                </a:rPr>
                <a:t>dans la dernière année</a:t>
              </a:r>
            </a:p>
          </p:txBody>
        </p:sp>
        <p:sp>
          <p:nvSpPr>
            <p:cNvPr id="15" name="ZoneTexte 14">
              <a:extLst>
                <a:ext uri="{FF2B5EF4-FFF2-40B4-BE49-F238E27FC236}">
                  <a16:creationId xmlns:a16="http://schemas.microsoft.com/office/drawing/2014/main" id="{ABC8C577-CBE8-BD0C-A1CF-CA86A8A56104}"/>
                </a:ext>
              </a:extLst>
            </p:cNvPr>
            <p:cNvSpPr txBox="1"/>
            <p:nvPr/>
          </p:nvSpPr>
          <p:spPr>
            <a:xfrm>
              <a:off x="7775265" y="2215744"/>
              <a:ext cx="3816513" cy="958660"/>
            </a:xfrm>
            <a:prstGeom prst="rect">
              <a:avLst/>
            </a:prstGeom>
            <a:noFill/>
          </p:spPr>
          <p:txBody>
            <a:bodyPr wrap="square">
              <a:spAutoFit/>
            </a:bodyPr>
            <a:lstStyle/>
            <a:p>
              <a:pPr>
                <a:lnSpc>
                  <a:spcPts val="2250"/>
                </a:lnSpc>
              </a:pPr>
              <a:r>
                <a:rPr lang="fr-CA" sz="4400" b="1">
                  <a:solidFill>
                    <a:srgbClr val="6B879B"/>
                  </a:solidFill>
                  <a:latin typeface="Arial" panose="020B0604020202020204" pitchFamily="34" charset="0"/>
                  <a:cs typeface="Arial" panose="020B0604020202020204" pitchFamily="34" charset="0"/>
                </a:rPr>
                <a:t>8,6</a:t>
              </a:r>
              <a:r>
                <a:rPr lang="fr-CA" sz="4400" b="1" spc="-300">
                  <a:solidFill>
                    <a:srgbClr val="6B879B"/>
                  </a:solidFill>
                  <a:latin typeface="Arial" panose="020B0604020202020204" pitchFamily="34" charset="0"/>
                  <a:cs typeface="Arial" panose="020B0604020202020204" pitchFamily="34" charset="0"/>
                </a:rPr>
                <a:t> </a:t>
              </a:r>
              <a:r>
                <a:rPr lang="fr-CA" sz="4400" b="1">
                  <a:solidFill>
                    <a:srgbClr val="6B879B"/>
                  </a:solidFill>
                  <a:latin typeface="Arial" panose="020B0604020202020204" pitchFamily="34" charset="0"/>
                  <a:cs typeface="Arial" panose="020B0604020202020204" pitchFamily="34" charset="0"/>
                </a:rPr>
                <a:t>%</a:t>
              </a:r>
              <a:r>
                <a:rPr lang="fr-CA" sz="2400" b="1">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t>
              </a:r>
              <a:br>
                <a:rPr lang="fr-CA">
                  <a:latin typeface="Raleway Medium" panose="020B0503030101060003" pitchFamily="34" charset="77"/>
                </a:rPr>
              </a:br>
              <a:r>
                <a:rPr lang="fr-CA">
                  <a:latin typeface="Raleway Medium" panose="020B0503030101060003" pitchFamily="34" charset="77"/>
                </a:rPr>
                <a:t>ayant un enfant avec des besoins </a:t>
              </a:r>
              <a:br>
                <a:rPr lang="fr-CA">
                  <a:latin typeface="Raleway Medium" panose="020B0503030101060003" pitchFamily="34" charset="77"/>
                </a:rPr>
              </a:br>
              <a:r>
                <a:rPr lang="fr-CA">
                  <a:latin typeface="Raleway Medium" panose="020B0503030101060003" pitchFamily="34" charset="77"/>
                </a:rPr>
                <a:t>de </a:t>
              </a:r>
              <a:r>
                <a:rPr lang="fr-CA">
                  <a:solidFill>
                    <a:srgbClr val="455B6D"/>
                  </a:solidFill>
                  <a:latin typeface="Raleway ExtraBold" pitchFamily="2" charset="0"/>
                </a:rPr>
                <a:t>moins</a:t>
              </a:r>
              <a:r>
                <a:rPr lang="fr-CA">
                  <a:solidFill>
                    <a:srgbClr val="455B6D"/>
                  </a:solidFill>
                  <a:latin typeface="Raleway Medium" pitchFamily="2" charset="0"/>
                </a:rPr>
                <a:t> </a:t>
              </a:r>
              <a:r>
                <a:rPr lang="fr-CA">
                  <a:solidFill>
                    <a:srgbClr val="455B6D"/>
                  </a:solidFill>
                  <a:latin typeface="Raleway ExtraBold" pitchFamily="2" charset="0"/>
                </a:rPr>
                <a:t>grands</a:t>
              </a:r>
              <a:r>
                <a:rPr lang="fr-CA">
                  <a:latin typeface="Raleway Medium" panose="020B0503030101060003" pitchFamily="34" charset="77"/>
                </a:rPr>
                <a:t>.</a:t>
              </a:r>
            </a:p>
          </p:txBody>
        </p:sp>
        <p:cxnSp>
          <p:nvCxnSpPr>
            <p:cNvPr id="23" name="Straight Connector 22">
              <a:extLst>
                <a:ext uri="{FF2B5EF4-FFF2-40B4-BE49-F238E27FC236}">
                  <a16:creationId xmlns:a16="http://schemas.microsoft.com/office/drawing/2014/main" id="{4B4C042D-A014-CF07-B4E3-F83440F6D2B7}"/>
                </a:ext>
              </a:extLst>
            </p:cNvPr>
            <p:cNvCxnSpPr>
              <a:cxnSpLocks/>
            </p:cNvCxnSpPr>
            <p:nvPr/>
          </p:nvCxnSpPr>
          <p:spPr>
            <a:xfrm>
              <a:off x="868277" y="1719642"/>
              <a:ext cx="0" cy="1548000"/>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grpSp>
      <p:sp>
        <p:nvSpPr>
          <p:cNvPr id="2" name="Ellipse 1">
            <a:extLst>
              <a:ext uri="{FF2B5EF4-FFF2-40B4-BE49-F238E27FC236}">
                <a16:creationId xmlns:a16="http://schemas.microsoft.com/office/drawing/2014/main" id="{BEF9CCA4-657A-498B-6F88-BDF381580258}"/>
              </a:ext>
            </a:extLst>
          </p:cNvPr>
          <p:cNvSpPr>
            <a:spLocks noChangeAspect="1"/>
          </p:cNvSpPr>
          <p:nvPr/>
        </p:nvSpPr>
        <p:spPr>
          <a:xfrm>
            <a:off x="6687270" y="2186917"/>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3436022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321735-CD1B-387D-0A7A-2A4CD3269A16}"/>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D4CBCFCE-B0B0-3969-492D-1B46AAAB0638}"/>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7">
            <a:extLst>
              <a:ext uri="{FF2B5EF4-FFF2-40B4-BE49-F238E27FC236}">
                <a16:creationId xmlns:a16="http://schemas.microsoft.com/office/drawing/2014/main" id="{CC28AEAA-9A81-6952-ABBA-87CB3B7273E3}"/>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4" name="Titre 1">
            <a:extLst>
              <a:ext uri="{FF2B5EF4-FFF2-40B4-BE49-F238E27FC236}">
                <a16:creationId xmlns:a16="http://schemas.microsoft.com/office/drawing/2014/main" id="{D0BBB40F-2B74-2429-E0C9-390CEF99D2B1}"/>
              </a:ext>
            </a:extLst>
          </p:cNvPr>
          <p:cNvSpPr txBox="1">
            <a:spLocks/>
          </p:cNvSpPr>
          <p:nvPr/>
        </p:nvSpPr>
        <p:spPr>
          <a:xfrm>
            <a:off x="777511"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situation financière des familles est précarisée (suite)</a:t>
            </a:r>
          </a:p>
        </p:txBody>
      </p:sp>
      <p:sp>
        <p:nvSpPr>
          <p:cNvPr id="5" name="ZoneTexte 4">
            <a:extLst>
              <a:ext uri="{FF2B5EF4-FFF2-40B4-BE49-F238E27FC236}">
                <a16:creationId xmlns:a16="http://schemas.microsoft.com/office/drawing/2014/main" id="{B358A814-A1AD-8F38-3996-08D4DEF4F684}"/>
              </a:ext>
            </a:extLst>
          </p:cNvPr>
          <p:cNvSpPr txBox="1"/>
          <p:nvPr/>
        </p:nvSpPr>
        <p:spPr>
          <a:xfrm>
            <a:off x="1148128" y="1509654"/>
            <a:ext cx="5775184" cy="1548565"/>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25,6</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solidFill>
                  <a:srgbClr val="6B879B"/>
                </a:solidFill>
                <a:latin typeface="Raleway ExtraBold" pitchFamily="2" charset="0"/>
              </a:rPr>
              <a:t>des parents avec au moins un enfant </a:t>
            </a:r>
            <a:r>
              <a:rPr lang="fr-CA">
                <a:latin typeface="Raleway Medium" panose="020B0503030101060003" pitchFamily="34" charset="77"/>
              </a:rPr>
              <a:t>avec une incapacité physique ou un problème de santé chronique vivent dans une famille dont au moins un des deux parents (ou le parent seul) </a:t>
            </a:r>
            <a:r>
              <a:rPr lang="fr-CA">
                <a:solidFill>
                  <a:srgbClr val="6B879B"/>
                </a:solidFill>
                <a:latin typeface="Raleway ExtraBold" pitchFamily="2" charset="0"/>
              </a:rPr>
              <a:t>travaille à temps partiel</a:t>
            </a:r>
            <a:endParaRPr lang="fr-CA">
              <a:latin typeface="Raleway Medium" panose="020B0503030101060003" pitchFamily="34" charset="77"/>
            </a:endParaRPr>
          </a:p>
        </p:txBody>
      </p:sp>
      <p:sp>
        <p:nvSpPr>
          <p:cNvPr id="10" name="ZoneTexte 9">
            <a:extLst>
              <a:ext uri="{FF2B5EF4-FFF2-40B4-BE49-F238E27FC236}">
                <a16:creationId xmlns:a16="http://schemas.microsoft.com/office/drawing/2014/main" id="{98D44B7A-EAAF-023C-7B05-D746AE92DDBE}"/>
              </a:ext>
            </a:extLst>
          </p:cNvPr>
          <p:cNvSpPr txBox="1"/>
          <p:nvPr/>
        </p:nvSpPr>
        <p:spPr>
          <a:xfrm>
            <a:off x="8051395" y="1509944"/>
            <a:ext cx="3544401"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17,9</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spc="-150" baseline="0">
                <a:solidFill>
                  <a:srgbClr val="6B879B"/>
                </a:solidFill>
                <a:latin typeface="Arial" panose="020B0604020202020204" pitchFamily="34" charset="0"/>
                <a:cs typeface="Arial" panose="020B0604020202020204" pitchFamily="34" charset="0"/>
              </a:rPr>
              <a:t> </a:t>
            </a:r>
            <a:r>
              <a:rPr lang="fr-CA">
                <a:solidFill>
                  <a:srgbClr val="6B879B"/>
                </a:solidFill>
                <a:latin typeface="Raleway ExtraBold" pitchFamily="2" charset="0"/>
              </a:rPr>
              <a:t>des parents sans enfant </a:t>
            </a:r>
            <a:r>
              <a:rPr lang="fr-CA">
                <a:latin typeface="Raleway Medium" panose="020B0503030101060003" pitchFamily="34" charset="77"/>
              </a:rPr>
              <a:t>avec une incapacité physique ou un problème de santé chronique.</a:t>
            </a:r>
          </a:p>
        </p:txBody>
      </p:sp>
      <p:sp>
        <p:nvSpPr>
          <p:cNvPr id="15" name="ZoneTexte 14">
            <a:extLst>
              <a:ext uri="{FF2B5EF4-FFF2-40B4-BE49-F238E27FC236}">
                <a16:creationId xmlns:a16="http://schemas.microsoft.com/office/drawing/2014/main" id="{C15918F3-5052-E9AE-D74D-3613B69A76AD}"/>
              </a:ext>
            </a:extLst>
          </p:cNvPr>
          <p:cNvSpPr txBox="1"/>
          <p:nvPr/>
        </p:nvSpPr>
        <p:spPr>
          <a:xfrm>
            <a:off x="1148127" y="3775909"/>
            <a:ext cx="6334517"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14,6</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des familles ayant </a:t>
            </a:r>
            <a:r>
              <a:rPr lang="fr-CA">
                <a:solidFill>
                  <a:srgbClr val="6B879B"/>
                </a:solidFill>
                <a:latin typeface="Raleway ExtraBold" pitchFamily="2" charset="0"/>
              </a:rPr>
              <a:t>au moins un </a:t>
            </a:r>
          </a:p>
          <a:p>
            <a:pPr>
              <a:lnSpc>
                <a:spcPts val="2250"/>
              </a:lnSpc>
            </a:pPr>
            <a:r>
              <a:rPr lang="fr-CA">
                <a:solidFill>
                  <a:srgbClr val="6B879B"/>
                </a:solidFill>
                <a:latin typeface="Raleway ExtraBold" pitchFamily="2" charset="0"/>
              </a:rPr>
              <a:t>enfant </a:t>
            </a:r>
            <a:r>
              <a:rPr lang="fr-CA">
                <a:latin typeface="Raleway Medium" panose="020B0503030101060003" pitchFamily="34" charset="77"/>
              </a:rPr>
              <a:t>avec un problème de santé ou de développement ont un</a:t>
            </a:r>
            <a:r>
              <a:rPr lang="fr-CA" u="none" strike="noStrike" baseline="0">
                <a:solidFill>
                  <a:srgbClr val="6A879B"/>
                </a:solidFill>
                <a:latin typeface="Raleway Medium" panose="020B0503030101060003" pitchFamily="34" charset="77"/>
              </a:rPr>
              <a:t> </a:t>
            </a:r>
            <a:r>
              <a:rPr lang="fr-CA">
                <a:solidFill>
                  <a:srgbClr val="6B879B"/>
                </a:solidFill>
                <a:latin typeface="Raleway ExtraBold" pitchFamily="2" charset="0"/>
              </a:rPr>
              <a:t>parent qui est resté </a:t>
            </a:r>
          </a:p>
          <a:p>
            <a:pPr>
              <a:lnSpc>
                <a:spcPts val="2250"/>
              </a:lnSpc>
            </a:pPr>
            <a:r>
              <a:rPr lang="fr-CA">
                <a:solidFill>
                  <a:srgbClr val="6B879B"/>
                </a:solidFill>
                <a:latin typeface="Raleway ExtraBold" pitchFamily="2" charset="0"/>
              </a:rPr>
              <a:t>à la maison </a:t>
            </a:r>
            <a:r>
              <a:rPr lang="fr-CA">
                <a:latin typeface="Raleway Medium" panose="020B0503030101060003" pitchFamily="34" charset="77"/>
              </a:rPr>
              <a:t>par choix</a:t>
            </a:r>
          </a:p>
        </p:txBody>
      </p:sp>
      <p:sp>
        <p:nvSpPr>
          <p:cNvPr id="17" name="ZoneTexte 16">
            <a:extLst>
              <a:ext uri="{FF2B5EF4-FFF2-40B4-BE49-F238E27FC236}">
                <a16:creationId xmlns:a16="http://schemas.microsoft.com/office/drawing/2014/main" id="{31179E22-D896-CC4E-0D09-DCC36A0D57D5}"/>
              </a:ext>
            </a:extLst>
          </p:cNvPr>
          <p:cNvSpPr txBox="1"/>
          <p:nvPr/>
        </p:nvSpPr>
        <p:spPr>
          <a:xfrm>
            <a:off x="8051395" y="3775909"/>
            <a:ext cx="3223173" cy="1253613"/>
          </a:xfrm>
          <a:prstGeom prst="rect">
            <a:avLst/>
          </a:prstGeom>
          <a:noFill/>
        </p:spPr>
        <p:txBody>
          <a:bodyPr wrap="square">
            <a:spAutoFit/>
          </a:bodyPr>
          <a:lstStyle/>
          <a:p>
            <a:pPr>
              <a:lnSpc>
                <a:spcPts val="2250"/>
              </a:lnSpc>
            </a:pPr>
            <a:r>
              <a:rPr lang="fr-CA" sz="4400" b="1" i="0" u="none" strike="noStrike" baseline="0">
                <a:solidFill>
                  <a:srgbClr val="6B879B"/>
                </a:solidFill>
                <a:latin typeface="Arial" panose="020B0604020202020204" pitchFamily="34" charset="0"/>
                <a:cs typeface="Arial" panose="020B0604020202020204" pitchFamily="34" charset="0"/>
              </a:rPr>
              <a:t>9,8</a:t>
            </a:r>
            <a:r>
              <a:rPr lang="fr-CA" sz="4400" b="1" i="0" u="none" strike="noStrike" spc="-300" baseline="0">
                <a:solidFill>
                  <a:srgbClr val="6B879B"/>
                </a:solidFill>
                <a:latin typeface="Arial" panose="020B0604020202020204" pitchFamily="34" charset="0"/>
                <a:cs typeface="Arial" panose="020B0604020202020204" pitchFamily="34" charset="0"/>
              </a:rPr>
              <a:t> </a:t>
            </a:r>
            <a:r>
              <a:rPr lang="fr-CA" sz="4400" b="1" i="0" u="none" strike="noStrike" baseline="0">
                <a:solidFill>
                  <a:srgbClr val="6B879B"/>
                </a:solidFill>
                <a:latin typeface="Arial" panose="020B0604020202020204" pitchFamily="34" charset="0"/>
                <a:cs typeface="Arial" panose="020B0604020202020204" pitchFamily="34" charset="0"/>
              </a:rPr>
              <a:t>%</a:t>
            </a:r>
            <a:r>
              <a:rPr lang="fr-CA" sz="2400" b="1" i="0" u="none" strike="noStrike" baseline="0">
                <a:solidFill>
                  <a:srgbClr val="6B879B"/>
                </a:solidFill>
                <a:latin typeface="Arial" panose="020B0604020202020204" pitchFamily="34" charset="0"/>
                <a:cs typeface="Arial" panose="020B0604020202020204" pitchFamily="34" charset="0"/>
              </a:rPr>
              <a:t> </a:t>
            </a:r>
            <a:r>
              <a:rPr lang="fr-CA">
                <a:latin typeface="Raleway Medium" panose="020B0503030101060003" pitchFamily="34" charset="77"/>
              </a:rPr>
              <a:t>pour les familles n’ayant </a:t>
            </a:r>
            <a:r>
              <a:rPr lang="fr-CA">
                <a:solidFill>
                  <a:srgbClr val="6B879B"/>
                </a:solidFill>
                <a:latin typeface="Raleway ExtraBold" pitchFamily="2" charset="0"/>
              </a:rPr>
              <a:t>pas d’enfant </a:t>
            </a:r>
            <a:r>
              <a:rPr lang="fr-CA">
                <a:latin typeface="Raleway Medium" panose="020B0503030101060003" pitchFamily="34" charset="77"/>
              </a:rPr>
              <a:t>avec un problème identifié. </a:t>
            </a:r>
          </a:p>
        </p:txBody>
      </p:sp>
      <p:grpSp>
        <p:nvGrpSpPr>
          <p:cNvPr id="23" name="Group 22">
            <a:extLst>
              <a:ext uri="{FF2B5EF4-FFF2-40B4-BE49-F238E27FC236}">
                <a16:creationId xmlns:a16="http://schemas.microsoft.com/office/drawing/2014/main" id="{66EDDCA0-C788-5AC1-0F74-66F7DDD4A3F3}"/>
              </a:ext>
            </a:extLst>
          </p:cNvPr>
          <p:cNvGrpSpPr/>
          <p:nvPr/>
        </p:nvGrpSpPr>
        <p:grpSpPr>
          <a:xfrm>
            <a:off x="915827" y="1392759"/>
            <a:ext cx="10603099" cy="3564000"/>
            <a:chOff x="837455" y="1392759"/>
            <a:chExt cx="10603099" cy="3564000"/>
          </a:xfrm>
        </p:grpSpPr>
        <p:cxnSp>
          <p:nvCxnSpPr>
            <p:cNvPr id="26" name="Straight Connector 25">
              <a:extLst>
                <a:ext uri="{FF2B5EF4-FFF2-40B4-BE49-F238E27FC236}">
                  <a16:creationId xmlns:a16="http://schemas.microsoft.com/office/drawing/2014/main" id="{7A9E11D1-0152-7578-92C2-13D6AFF610C0}"/>
                </a:ext>
              </a:extLst>
            </p:cNvPr>
            <p:cNvCxnSpPr>
              <a:cxnSpLocks/>
            </p:cNvCxnSpPr>
            <p:nvPr/>
          </p:nvCxnSpPr>
          <p:spPr>
            <a:xfrm>
              <a:off x="837455" y="1392759"/>
              <a:ext cx="0" cy="3564000"/>
            </a:xfrm>
            <a:prstGeom prst="line">
              <a:avLst/>
            </a:prstGeom>
            <a:ln w="63500">
              <a:solidFill>
                <a:srgbClr val="C9DAE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2760C04-8EC1-E58A-188B-FB7D7029A2E5}"/>
                </a:ext>
              </a:extLst>
            </p:cNvPr>
            <p:cNvCxnSpPr>
              <a:cxnSpLocks/>
            </p:cNvCxnSpPr>
            <p:nvPr/>
          </p:nvCxnSpPr>
          <p:spPr>
            <a:xfrm>
              <a:off x="1203918" y="3323263"/>
              <a:ext cx="10236636" cy="0"/>
            </a:xfrm>
            <a:prstGeom prst="line">
              <a:avLst/>
            </a:prstGeom>
            <a:ln w="19050" cap="rnd">
              <a:solidFill>
                <a:srgbClr val="455B6D"/>
              </a:solidFill>
              <a:prstDash val="sysDot"/>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6B7276FC-3568-4550-89F0-C3A152DA96E5}"/>
              </a:ext>
            </a:extLst>
          </p:cNvPr>
          <p:cNvCxnSpPr>
            <a:cxnSpLocks/>
          </p:cNvCxnSpPr>
          <p:nvPr/>
        </p:nvCxnSpPr>
        <p:spPr>
          <a:xfrm>
            <a:off x="877386" y="802547"/>
            <a:ext cx="4725972"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2" name="ZoneTexte 8">
            <a:extLst>
              <a:ext uri="{FF2B5EF4-FFF2-40B4-BE49-F238E27FC236}">
                <a16:creationId xmlns:a16="http://schemas.microsoft.com/office/drawing/2014/main" id="{547CBD7E-B0D1-F96C-9D11-DB9EB0F65359}"/>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Ellipse 7">
            <a:extLst>
              <a:ext uri="{FF2B5EF4-FFF2-40B4-BE49-F238E27FC236}">
                <a16:creationId xmlns:a16="http://schemas.microsoft.com/office/drawing/2014/main" id="{57E6ADC8-8ABA-5ADD-241F-4D94E97E8C2D}"/>
              </a:ext>
            </a:extLst>
          </p:cNvPr>
          <p:cNvSpPr>
            <a:spLocks noChangeAspect="1"/>
          </p:cNvSpPr>
          <p:nvPr/>
        </p:nvSpPr>
        <p:spPr>
          <a:xfrm>
            <a:off x="6938750" y="1800729"/>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
        <p:nvSpPr>
          <p:cNvPr id="9" name="Ellipse 8">
            <a:extLst>
              <a:ext uri="{FF2B5EF4-FFF2-40B4-BE49-F238E27FC236}">
                <a16:creationId xmlns:a16="http://schemas.microsoft.com/office/drawing/2014/main" id="{0E6E31E8-10C1-87B3-BC8A-797AB7E6369B}"/>
              </a:ext>
            </a:extLst>
          </p:cNvPr>
          <p:cNvSpPr>
            <a:spLocks noChangeAspect="1"/>
          </p:cNvSpPr>
          <p:nvPr/>
        </p:nvSpPr>
        <p:spPr>
          <a:xfrm>
            <a:off x="6938750" y="3848204"/>
            <a:ext cx="831289" cy="792000"/>
          </a:xfrm>
          <a:prstGeom prst="ellipse">
            <a:avLst/>
          </a:prstGeom>
          <a:solidFill>
            <a:srgbClr val="D4E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b="1">
                <a:solidFill>
                  <a:srgbClr val="455B6D"/>
                </a:solidFill>
                <a:latin typeface="Raleway Black" pitchFamily="2" charset="0"/>
              </a:rPr>
              <a:t>VS</a:t>
            </a:r>
          </a:p>
        </p:txBody>
      </p:sp>
    </p:spTree>
    <p:extLst>
      <p:ext uri="{BB962C8B-B14F-4D97-AF65-F5344CB8AC3E}">
        <p14:creationId xmlns:p14="http://schemas.microsoft.com/office/powerpoint/2010/main" val="3474949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CBCBA-E9E5-1E60-3785-0FC94C7D6CB6}"/>
              </a:ext>
            </a:extLst>
          </p:cNvPr>
          <p:cNvSpPr/>
          <p:nvPr/>
        </p:nvSpPr>
        <p:spPr>
          <a:xfrm>
            <a:off x="0" y="0"/>
            <a:ext cx="12192000" cy="6310934"/>
          </a:xfrm>
          <a:prstGeom prst="rect">
            <a:avLst/>
          </a:prstGeom>
          <a:solidFill>
            <a:srgbClr val="C9DAE1">
              <a:alpha val="29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7" name="TextBox 11">
            <a:extLst>
              <a:ext uri="{FF2B5EF4-FFF2-40B4-BE49-F238E27FC236}">
                <a16:creationId xmlns:a16="http://schemas.microsoft.com/office/drawing/2014/main" id="{E998FD1A-D90B-AA29-1B3A-14B9AC0FC96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7">
            <a:extLst>
              <a:ext uri="{FF2B5EF4-FFF2-40B4-BE49-F238E27FC236}">
                <a16:creationId xmlns:a16="http://schemas.microsoft.com/office/drawing/2014/main" id="{CE7AF6E7-E982-EA2C-8E6A-24388A4CFE77}"/>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2" name="Rounded Rectangle 21">
            <a:extLst>
              <a:ext uri="{FF2B5EF4-FFF2-40B4-BE49-F238E27FC236}">
                <a16:creationId xmlns:a16="http://schemas.microsoft.com/office/drawing/2014/main" id="{8ECBE520-6DB1-6C1D-D840-BD7040B002E8}"/>
              </a:ext>
            </a:extLst>
          </p:cNvPr>
          <p:cNvSpPr/>
          <p:nvPr/>
        </p:nvSpPr>
        <p:spPr>
          <a:xfrm>
            <a:off x="880740" y="1379270"/>
            <a:ext cx="5905412" cy="3644906"/>
          </a:xfrm>
          <a:prstGeom prst="roundRect">
            <a:avLst/>
          </a:prstGeom>
          <a:solidFill>
            <a:srgbClr val="C9DAE1">
              <a:alpha val="602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Picture 24" descr="A person and person sitting at a table with a baby&#10;&#10;Description automatically generated">
            <a:extLst>
              <a:ext uri="{FF2B5EF4-FFF2-40B4-BE49-F238E27FC236}">
                <a16:creationId xmlns:a16="http://schemas.microsoft.com/office/drawing/2014/main" id="{A288B83D-E342-F0AE-C51B-E847BE0F2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262" y="1794623"/>
            <a:ext cx="7786095" cy="4653758"/>
          </a:xfrm>
          <a:prstGeom prst="rect">
            <a:avLst/>
          </a:prstGeom>
        </p:spPr>
      </p:pic>
      <p:sp>
        <p:nvSpPr>
          <p:cNvPr id="19" name="ZoneTexte 18">
            <a:extLst>
              <a:ext uri="{FF2B5EF4-FFF2-40B4-BE49-F238E27FC236}">
                <a16:creationId xmlns:a16="http://schemas.microsoft.com/office/drawing/2014/main" id="{81B6858B-9F97-8CF5-F4B3-094F02F00565}"/>
              </a:ext>
            </a:extLst>
          </p:cNvPr>
          <p:cNvSpPr txBox="1"/>
          <p:nvPr/>
        </p:nvSpPr>
        <p:spPr>
          <a:xfrm>
            <a:off x="1115211" y="1665178"/>
            <a:ext cx="5300571" cy="1843518"/>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La fragilisation de la situation financière des familles avec un tout-petit ayant besoin de soutien particulier est un dommage collatéral causé par les nombreux obstacles rencontrés tout au long du parcours </a:t>
            </a:r>
            <a:b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b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du tout-petit.</a:t>
            </a:r>
          </a:p>
        </p:txBody>
      </p:sp>
      <p:sp>
        <p:nvSpPr>
          <p:cNvPr id="2" name="ZoneTexte 8">
            <a:extLst>
              <a:ext uri="{FF2B5EF4-FFF2-40B4-BE49-F238E27FC236}">
                <a16:creationId xmlns:a16="http://schemas.microsoft.com/office/drawing/2014/main" id="{BBEE91AD-990F-8AD4-2E0B-A4FEF60ADDC6}"/>
              </a:ext>
            </a:extLst>
          </p:cNvPr>
          <p:cNvSpPr txBox="1"/>
          <p:nvPr/>
        </p:nvSpPr>
        <p:spPr>
          <a:xfrm>
            <a:off x="784101" y="5827845"/>
            <a:ext cx="968972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Source :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HAYES, S.A., et S.L. WATSON. «</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The impact of parenting stress: A meta-analysis of studies comparing the experience of parenting </a:t>
            </a:r>
            <a:b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b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stress in parents of children with and without autism spectrum disorder</a:t>
            </a:r>
            <a:r>
              <a:rPr kumimoji="0" lang="en-US" sz="800" b="0" i="0" u="none" strike="noStrike" kern="1200" cap="none" spc="-300" normalizeH="0" baseline="0" noProof="0">
                <a:ln>
                  <a:noFill/>
                </a:ln>
                <a:solidFill>
                  <a:srgbClr val="000000"/>
                </a:solidFill>
                <a:effectLst/>
                <a:uLnTx/>
                <a:uFillTx/>
                <a:latin typeface="Raleway" pitchFamily="2" charset="0"/>
                <a:ea typeface="+mn-ea"/>
                <a:cs typeface="+mn-cs"/>
              </a:rPr>
              <a:t> </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a:t>
            </a:r>
            <a:r>
              <a:rPr kumimoji="0" lang="en-US" sz="800" b="0" i="1" u="none" strike="noStrike" kern="1200" cap="none" spc="0" normalizeH="0" baseline="0" noProof="0">
                <a:ln>
                  <a:noFill/>
                </a:ln>
                <a:solidFill>
                  <a:srgbClr val="000000"/>
                </a:solidFill>
                <a:effectLst/>
                <a:uLnTx/>
                <a:uFillTx/>
                <a:latin typeface="Raleway" pitchFamily="2" charset="0"/>
                <a:ea typeface="+mn-ea"/>
                <a:cs typeface="+mn-cs"/>
              </a:rPr>
              <a:t>Journal of Autism and Developmental Disorders</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vol. 43, n</a:t>
            </a:r>
            <a:r>
              <a:rPr kumimoji="0" lang="en-US" sz="800" b="0" i="0" u="none" strike="noStrike" kern="1200" cap="none" spc="0" normalizeH="0" baseline="30000" noProof="0">
                <a:ln>
                  <a:noFill/>
                </a:ln>
                <a:solidFill>
                  <a:srgbClr val="000000"/>
                </a:solidFill>
                <a:effectLst/>
                <a:uLnTx/>
                <a:uFillTx/>
                <a:latin typeface="Raleway" pitchFamily="2" charset="0"/>
                <a:ea typeface="+mn-ea"/>
                <a:cs typeface="+mn-cs"/>
              </a:rPr>
              <a:t>o</a:t>
            </a:r>
            <a:r>
              <a:rPr kumimoji="0" lang="en-US" sz="800" b="0" i="0" u="none" strike="noStrike" kern="1200" cap="none" spc="0" normalizeH="0" baseline="0" noProof="0">
                <a:ln>
                  <a:noFill/>
                </a:ln>
                <a:solidFill>
                  <a:srgbClr val="000000"/>
                </a:solidFill>
                <a:effectLst/>
                <a:uLnTx/>
                <a:uFillTx/>
                <a:latin typeface="Raleway" pitchFamily="2" charset="0"/>
                <a:ea typeface="+mn-ea"/>
                <a:cs typeface="+mn-cs"/>
              </a:rPr>
              <a:t> 3, 2013, p. 629-642.</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1404D494-DFFE-1E14-9055-A0CD7720F215}"/>
              </a:ext>
            </a:extLst>
          </p:cNvPr>
          <p:cNvSpPr txBox="1">
            <a:spLocks/>
          </p:cNvSpPr>
          <p:nvPr/>
        </p:nvSpPr>
        <p:spPr>
          <a:xfrm>
            <a:off x="777511"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485D6E"/>
                </a:solidFill>
                <a:latin typeface="Raleway SemiBold" panose="020B0503030101060003" pitchFamily="34" charset="77"/>
              </a:rPr>
              <a:t>La situation financière des familles est précarisée (suite)</a:t>
            </a:r>
          </a:p>
        </p:txBody>
      </p:sp>
      <p:cxnSp>
        <p:nvCxnSpPr>
          <p:cNvPr id="8" name="Straight Connector 7">
            <a:extLst>
              <a:ext uri="{FF2B5EF4-FFF2-40B4-BE49-F238E27FC236}">
                <a16:creationId xmlns:a16="http://schemas.microsoft.com/office/drawing/2014/main" id="{5D5BC360-5C7C-37E8-4380-E72B59374791}"/>
              </a:ext>
            </a:extLst>
          </p:cNvPr>
          <p:cNvCxnSpPr>
            <a:cxnSpLocks/>
          </p:cNvCxnSpPr>
          <p:nvPr/>
        </p:nvCxnSpPr>
        <p:spPr>
          <a:xfrm>
            <a:off x="877386" y="802547"/>
            <a:ext cx="4725972" cy="0"/>
          </a:xfrm>
          <a:prstGeom prst="line">
            <a:avLst/>
          </a:prstGeom>
          <a:ln w="19050">
            <a:solidFill>
              <a:srgbClr val="6B879B"/>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5334DDA-0036-CEC7-397C-AFB3376C7F43}"/>
              </a:ext>
            </a:extLst>
          </p:cNvPr>
          <p:cNvSpPr txBox="1"/>
          <p:nvPr/>
        </p:nvSpPr>
        <p:spPr>
          <a:xfrm>
            <a:off x="1115211" y="3508696"/>
            <a:ext cx="4190319" cy="1253613"/>
          </a:xfrm>
          <a:prstGeom prst="rect">
            <a:avLst/>
          </a:prstGeom>
          <a:noFill/>
        </p:spPr>
        <p:txBody>
          <a:bodyPr wrap="square">
            <a:spAutoFit/>
          </a:bodyPr>
          <a:lstStyle/>
          <a:p>
            <a:pPr marR="0" lvl="0" algn="l" defTabSz="914400" rtl="0" eaLnBrk="1" fontAlgn="auto" latinLnBrk="0" hangingPunct="1">
              <a:lnSpc>
                <a:spcPts val="2250"/>
              </a:lnSpc>
              <a:spcBef>
                <a:spcPts val="600"/>
              </a:spcBef>
              <a:spcAft>
                <a:spcPts val="0"/>
              </a:spcAft>
              <a:buClrTx/>
              <a:buSzTx/>
              <a:tabLst/>
              <a:defRPr/>
            </a:pPr>
            <a:r>
              <a:rPr kumimoji="0" lang="fr-CA" b="0" i="0" u="none" strike="noStrike" kern="1200" cap="none" spc="0" normalizeH="0" baseline="0" noProof="0">
                <a:ln>
                  <a:noFill/>
                </a:ln>
                <a:solidFill>
                  <a:srgbClr val="485D6E"/>
                </a:solidFill>
                <a:effectLst/>
                <a:uLnTx/>
                <a:uFillTx/>
                <a:latin typeface="Raleway ExtraBold" pitchFamily="2" charset="0"/>
              </a:rPr>
              <a:t>Le poids économique est réel </a:t>
            </a:r>
            <a:br>
              <a:rPr kumimoji="0" lang="fr-CA" b="0" i="0" u="none" strike="noStrike" kern="1200" cap="none" spc="0" normalizeH="0" baseline="0" noProof="0">
                <a:ln>
                  <a:noFill/>
                </a:ln>
                <a:solidFill>
                  <a:srgbClr val="485D6E"/>
                </a:solidFill>
                <a:effectLst/>
                <a:uLnTx/>
                <a:uFillTx/>
                <a:latin typeface="Raleway ExtraBold" pitchFamily="2" charset="0"/>
              </a:rPr>
            </a:br>
            <a:r>
              <a:rPr kumimoji="0" lang="fr-CA" b="0" i="0" u="none" strike="noStrike" kern="1200" cap="none" spc="0" normalizeH="0" baseline="0" noProof="0">
                <a:ln>
                  <a:noFill/>
                </a:ln>
                <a:solidFill>
                  <a:srgbClr val="485D6E"/>
                </a:solidFill>
                <a:effectLst/>
                <a:uLnTx/>
                <a:uFillTx/>
                <a:latin typeface="Raleway ExtraBold" pitchFamily="2" charset="0"/>
              </a:rPr>
              <a:t>pour les familles et contribue à la détérioration de la santé mentale des parents</a:t>
            </a:r>
            <a:r>
              <a:rPr kumimoji="0" lang="fr-CA" b="0" i="0" u="none" strike="noStrike" kern="1200" cap="none" spc="0" normalizeH="0" baseline="0" noProof="0">
                <a:ln>
                  <a:noFill/>
                </a:ln>
                <a:solidFill>
                  <a:prstClr val="black"/>
                </a:solidFill>
                <a:effectLst/>
                <a:uLnTx/>
                <a:uFillTx/>
                <a:latin typeface="Raleway Medium" pitchFamily="2" charset="0"/>
                <a:ea typeface="+mn-ea"/>
                <a:cs typeface="+mn-cs"/>
              </a:rPr>
              <a:t>.</a:t>
            </a:r>
          </a:p>
        </p:txBody>
      </p:sp>
      <p:sp>
        <p:nvSpPr>
          <p:cNvPr id="6" name="TextBox 6">
            <a:extLst>
              <a:ext uri="{FF2B5EF4-FFF2-40B4-BE49-F238E27FC236}">
                <a16:creationId xmlns:a16="http://schemas.microsoft.com/office/drawing/2014/main" id="{5DC15913-780F-D3B9-B408-2C750F61A0D4}"/>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4138945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774C1767-B53E-D54D-6064-56F1DDD22FCD}"/>
              </a:ext>
            </a:extLst>
          </p:cNvPr>
          <p:cNvPicPr>
            <a:picLocks noChangeAspect="1"/>
          </p:cNvPicPr>
          <p:nvPr/>
        </p:nvPicPr>
        <p:blipFill rotWithShape="1">
          <a:blip r:embed="rId2">
            <a:extLst>
              <a:ext uri="{28A0092B-C50C-407E-A947-70E740481C1C}">
                <a14:useLocalDpi xmlns:a14="http://schemas.microsoft.com/office/drawing/2010/main" val="0"/>
              </a:ext>
            </a:extLst>
          </a:blip>
          <a:srcRect b="7997"/>
          <a:stretch/>
        </p:blipFill>
        <p:spPr>
          <a:xfrm>
            <a:off x="0" y="0"/>
            <a:ext cx="12192000" cy="6309614"/>
          </a:xfrm>
          <a:prstGeom prst="rect">
            <a:avLst/>
          </a:prstGeom>
        </p:spPr>
      </p:pic>
      <p:sp>
        <p:nvSpPr>
          <p:cNvPr id="2" name="Titre 1">
            <a:extLst>
              <a:ext uri="{FF2B5EF4-FFF2-40B4-BE49-F238E27FC236}">
                <a16:creationId xmlns:a16="http://schemas.microsoft.com/office/drawing/2014/main" id="{5E2E5ED1-5BAC-7676-1B51-7A7F84FF9EF8}"/>
              </a:ext>
            </a:extLst>
          </p:cNvPr>
          <p:cNvSpPr>
            <a:spLocks noGrp="1"/>
          </p:cNvSpPr>
          <p:nvPr>
            <p:ph type="title"/>
          </p:nvPr>
        </p:nvSpPr>
        <p:spPr>
          <a:xfrm>
            <a:off x="751447" y="2163422"/>
            <a:ext cx="7315422" cy="2531156"/>
          </a:xfrm>
        </p:spPr>
        <p:txBody>
          <a:bodyPr>
            <a:noAutofit/>
          </a:bodyPr>
          <a:lstStyle/>
          <a:p>
            <a:r>
              <a:rPr lang="fr-CA" sz="4500" b="1">
                <a:solidFill>
                  <a:srgbClr val="674168"/>
                </a:solidFill>
                <a:latin typeface="Raleway ExtraBold" panose="020B0503030101060003" pitchFamily="34" charset="77"/>
              </a:rPr>
              <a:t>Comment mieux </a:t>
            </a:r>
            <a:br>
              <a:rPr lang="fr-CA" sz="4500" b="1">
                <a:solidFill>
                  <a:srgbClr val="674168"/>
                </a:solidFill>
                <a:latin typeface="Raleway ExtraBold" panose="020B0503030101060003" pitchFamily="34" charset="77"/>
              </a:rPr>
            </a:br>
            <a:r>
              <a:rPr lang="fr-CA" sz="4500" b="1">
                <a:solidFill>
                  <a:srgbClr val="674168"/>
                </a:solidFill>
                <a:latin typeface="Raleway ExtraBold" panose="020B0503030101060003" pitchFamily="34" charset="77"/>
              </a:rPr>
              <a:t>soutenir l’inclusion des tout-petits ayant besoin de soutien particulier ?</a:t>
            </a:r>
          </a:p>
        </p:txBody>
      </p:sp>
      <p:sp>
        <p:nvSpPr>
          <p:cNvPr id="7" name="TextBox 11">
            <a:extLst>
              <a:ext uri="{FF2B5EF4-FFF2-40B4-BE49-F238E27FC236}">
                <a16:creationId xmlns:a16="http://schemas.microsoft.com/office/drawing/2014/main" id="{80DBBAC5-3AD0-945C-8052-9DE6B0482F3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5DEDA533-A2E2-CDEE-6C64-7477410FF348}"/>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2279851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BD8DB"/>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66A878B-1449-37F3-E913-606CD16A6544}"/>
              </a:ext>
            </a:extLst>
          </p:cNvPr>
          <p:cNvSpPr txBox="1"/>
          <p:nvPr/>
        </p:nvSpPr>
        <p:spPr>
          <a:xfrm>
            <a:off x="1098715" y="3052856"/>
            <a:ext cx="7404020" cy="2316083"/>
          </a:xfrm>
          <a:prstGeom prst="rect">
            <a:avLst/>
          </a:prstGeom>
          <a:noFill/>
        </p:spPr>
        <p:txBody>
          <a:bodyPr wrap="square">
            <a:spAutoFit/>
          </a:bodyPr>
          <a:lstStyle/>
          <a:p>
            <a:pPr>
              <a:lnSpc>
                <a:spcPts val="2460"/>
              </a:lnSpc>
            </a:pPr>
            <a:r>
              <a:rPr lang="fr-CA" u="none" strike="noStrike" baseline="0">
                <a:solidFill>
                  <a:srgbClr val="000000"/>
                </a:solidFill>
                <a:latin typeface="Raleway" panose="020B0503030101060003" pitchFamily="34" charset="77"/>
              </a:rPr>
              <a:t>La littérature scientifique combinée à l’expérience terrain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et aux enquêtes auprès des parents, du personnel des milieux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de garde éducatifs, scolaires et du réseau de la santé et des services sociaux présentent des pistes d’action pour mieux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soutenir les tout-petits ayant besoin de soutien particulier.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Certaines initiatives sont déjà en place, d’autres sont prometteuses. </a:t>
            </a:r>
            <a:br>
              <a:rPr lang="fr-CA" u="none" strike="noStrike" baseline="0">
                <a:solidFill>
                  <a:srgbClr val="000000"/>
                </a:solidFill>
                <a:latin typeface="Raleway" panose="020B0503030101060003" pitchFamily="34" charset="77"/>
              </a:rPr>
            </a:br>
            <a:r>
              <a:rPr lang="fr-CA" u="none" strike="noStrike" baseline="0">
                <a:solidFill>
                  <a:srgbClr val="000000"/>
                </a:solidFill>
                <a:latin typeface="Raleway" panose="020B0503030101060003" pitchFamily="34" charset="77"/>
              </a:rPr>
              <a:t>En voici quelques-unes, à titre d’inspiration. </a:t>
            </a:r>
            <a:endParaRPr lang="fr-CA">
              <a:latin typeface="Raleway" panose="020B0503030101060003" pitchFamily="34" charset="77"/>
            </a:endParaRPr>
          </a:p>
        </p:txBody>
      </p:sp>
      <p:sp>
        <p:nvSpPr>
          <p:cNvPr id="3" name="Titre 1">
            <a:extLst>
              <a:ext uri="{FF2B5EF4-FFF2-40B4-BE49-F238E27FC236}">
                <a16:creationId xmlns:a16="http://schemas.microsoft.com/office/drawing/2014/main" id="{E46A788E-CC8B-2322-148F-4C524A08D333}"/>
              </a:ext>
            </a:extLst>
          </p:cNvPr>
          <p:cNvSpPr>
            <a:spLocks noGrp="1"/>
          </p:cNvSpPr>
          <p:nvPr>
            <p:ph type="title"/>
          </p:nvPr>
        </p:nvSpPr>
        <p:spPr>
          <a:xfrm>
            <a:off x="751447" y="577261"/>
            <a:ext cx="7315422" cy="2531156"/>
          </a:xfrm>
        </p:spPr>
        <p:txBody>
          <a:bodyPr>
            <a:noAutofit/>
          </a:bodyPr>
          <a:lstStyle/>
          <a:p>
            <a:r>
              <a:rPr lang="fr-CA" sz="3500" b="1">
                <a:solidFill>
                  <a:srgbClr val="674168"/>
                </a:solidFill>
                <a:latin typeface="Raleway ExtraBold" panose="020B0503030101060003" pitchFamily="34" charset="77"/>
              </a:rPr>
              <a:t>Comment mieux soutenir l’inclusion des tout-petits ayant besoin de soutien particulier ?</a:t>
            </a:r>
          </a:p>
        </p:txBody>
      </p:sp>
      <p:cxnSp>
        <p:nvCxnSpPr>
          <p:cNvPr id="8" name="Straight Connector 7">
            <a:extLst>
              <a:ext uri="{FF2B5EF4-FFF2-40B4-BE49-F238E27FC236}">
                <a16:creationId xmlns:a16="http://schemas.microsoft.com/office/drawing/2014/main" id="{8B7313B5-5F5F-9337-B728-7808F5981EEA}"/>
              </a:ext>
            </a:extLst>
          </p:cNvPr>
          <p:cNvCxnSpPr>
            <a:cxnSpLocks/>
          </p:cNvCxnSpPr>
          <p:nvPr/>
        </p:nvCxnSpPr>
        <p:spPr>
          <a:xfrm>
            <a:off x="902371" y="3149193"/>
            <a:ext cx="0" cy="2112483"/>
          </a:xfrm>
          <a:prstGeom prst="line">
            <a:avLst/>
          </a:prstGeom>
          <a:ln w="63500">
            <a:solidFill>
              <a:srgbClr val="674168"/>
            </a:solidFill>
          </a:ln>
        </p:spPr>
        <p:style>
          <a:lnRef idx="1">
            <a:schemeClr val="accent1"/>
          </a:lnRef>
          <a:fillRef idx="0">
            <a:schemeClr val="accent1"/>
          </a:fillRef>
          <a:effectRef idx="0">
            <a:schemeClr val="accent1"/>
          </a:effectRef>
          <a:fontRef idx="minor">
            <a:schemeClr val="tx1"/>
          </a:fontRef>
        </p:style>
      </p:cxnSp>
      <p:pic>
        <p:nvPicPr>
          <p:cNvPr id="17" name="Picture 16" descr="A drawing of a group of hands&#10;&#10;Description automatically generated">
            <a:extLst>
              <a:ext uri="{FF2B5EF4-FFF2-40B4-BE49-F238E27FC236}">
                <a16:creationId xmlns:a16="http://schemas.microsoft.com/office/drawing/2014/main" id="{A5596A1C-969F-C750-9028-8C32E2EF2FB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7821082" y="1141506"/>
            <a:ext cx="3872189" cy="3430494"/>
          </a:xfrm>
          <a:prstGeom prst="rect">
            <a:avLst/>
          </a:prstGeom>
        </p:spPr>
      </p:pic>
      <p:sp>
        <p:nvSpPr>
          <p:cNvPr id="4" name="TextBox 11">
            <a:extLst>
              <a:ext uri="{FF2B5EF4-FFF2-40B4-BE49-F238E27FC236}">
                <a16:creationId xmlns:a16="http://schemas.microsoft.com/office/drawing/2014/main" id="{0F3037E6-BDD8-28A6-71BC-08EF6C331A3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5" name="Picture 7">
            <a:extLst>
              <a:ext uri="{FF2B5EF4-FFF2-40B4-BE49-F238E27FC236}">
                <a16:creationId xmlns:a16="http://schemas.microsoft.com/office/drawing/2014/main" id="{52EE07CB-1270-FE81-7074-11041FED0420}"/>
              </a:ext>
            </a:extLst>
          </p:cNvPr>
          <p:cNvPicPr>
            <a:picLocks noChangeAspect="1"/>
          </p:cNvPicPr>
          <p:nvPr/>
        </p:nvPicPr>
        <p:blipFill>
          <a:blip r:embed="rId3"/>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102261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0DB8A3-69AF-BD0A-0D82-D3CCF5EEEF0F}"/>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pic>
        <p:nvPicPr>
          <p:cNvPr id="5" name="Image 4">
            <a:extLst>
              <a:ext uri="{FF2B5EF4-FFF2-40B4-BE49-F238E27FC236}">
                <a16:creationId xmlns:a16="http://schemas.microsoft.com/office/drawing/2014/main" id="{63B6C495-493B-A2AE-2862-C5B830C40688}"/>
              </a:ext>
            </a:extLst>
          </p:cNvPr>
          <p:cNvPicPr>
            <a:picLocks noChangeAspect="1"/>
          </p:cNvPicPr>
          <p:nvPr/>
        </p:nvPicPr>
        <p:blipFill>
          <a:blip r:embed="rId3"/>
          <a:stretch>
            <a:fillRect/>
          </a:stretch>
        </p:blipFill>
        <p:spPr>
          <a:xfrm>
            <a:off x="5333893" y="4064678"/>
            <a:ext cx="1524213" cy="876422"/>
          </a:xfrm>
          <a:prstGeom prst="rect">
            <a:avLst/>
          </a:prstGeom>
        </p:spPr>
      </p:pic>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59393" y="19979"/>
            <a:ext cx="10515600" cy="1325563"/>
          </a:xfrm>
        </p:spPr>
        <p:txBody>
          <a:bodyPr>
            <a:normAutofit/>
          </a:bodyPr>
          <a:lstStyle/>
          <a:p>
            <a:r>
              <a:rPr lang="fr-CA" sz="3200" b="1" u="none" strike="noStrike" baseline="0">
                <a:solidFill>
                  <a:srgbClr val="915573"/>
                </a:solidFill>
                <a:latin typeface="Raleway ExtraBold" panose="020B0003030101060003" pitchFamily="34" charset="0"/>
              </a:rPr>
              <a:t>Adopter une approche centrée sur les besoins</a:t>
            </a:r>
            <a:endParaRPr lang="fr-CA" sz="3200" b="1">
              <a:solidFill>
                <a:srgbClr val="915573"/>
              </a:solidFill>
              <a:latin typeface="Raleway ExtraBold" panose="020B0003030101060003" pitchFamily="34" charset="0"/>
            </a:endParaRPr>
          </a:p>
        </p:txBody>
      </p:sp>
      <p:sp>
        <p:nvSpPr>
          <p:cNvPr id="18" name="ZoneTexte 17">
            <a:extLst>
              <a:ext uri="{FF2B5EF4-FFF2-40B4-BE49-F238E27FC236}">
                <a16:creationId xmlns:a16="http://schemas.microsoft.com/office/drawing/2014/main" id="{386B4669-8DBE-E16D-02DF-885968E311FE}"/>
              </a:ext>
            </a:extLst>
          </p:cNvPr>
          <p:cNvSpPr txBox="1"/>
          <p:nvPr/>
        </p:nvSpPr>
        <p:spPr>
          <a:xfrm>
            <a:off x="752862" y="1291378"/>
            <a:ext cx="94375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de l’accompagnement, de la formation, de l’aménagement et des politiques</a:t>
            </a:r>
          </a:p>
        </p:txBody>
      </p:sp>
      <p:grpSp>
        <p:nvGrpSpPr>
          <p:cNvPr id="13" name="Group 12">
            <a:extLst>
              <a:ext uri="{FF2B5EF4-FFF2-40B4-BE49-F238E27FC236}">
                <a16:creationId xmlns:a16="http://schemas.microsoft.com/office/drawing/2014/main" id="{358AB203-F417-D69D-0443-5352D3911FD2}"/>
              </a:ext>
            </a:extLst>
          </p:cNvPr>
          <p:cNvGrpSpPr/>
          <p:nvPr/>
        </p:nvGrpSpPr>
        <p:grpSpPr>
          <a:xfrm>
            <a:off x="838621" y="2442088"/>
            <a:ext cx="9625888" cy="2138471"/>
            <a:chOff x="838621" y="2453494"/>
            <a:chExt cx="9625888" cy="2138471"/>
          </a:xfrm>
        </p:grpSpPr>
        <p:sp>
          <p:nvSpPr>
            <p:cNvPr id="15" name="ZoneTexte 14">
              <a:extLst>
                <a:ext uri="{FF2B5EF4-FFF2-40B4-BE49-F238E27FC236}">
                  <a16:creationId xmlns:a16="http://schemas.microsoft.com/office/drawing/2014/main" id="{79FDB28D-F150-044D-1E52-E6BBFC8EAFBC}"/>
                </a:ext>
              </a:extLst>
            </p:cNvPr>
            <p:cNvSpPr txBox="1"/>
            <p:nvPr/>
          </p:nvSpPr>
          <p:spPr>
            <a:xfrm>
              <a:off x="1751243" y="2453494"/>
              <a:ext cx="8713266" cy="213847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CPE-Bureau coordonnateur de la garde en milieu familial Enfants Soleil, de la région de Montréal, a positionné </a:t>
              </a:r>
              <a:r>
                <a:rPr lang="fr-CA" b="1" u="none" strike="noStrike" baseline="0">
                  <a:solidFill>
                    <a:srgbClr val="915573"/>
                  </a:solidFill>
                  <a:latin typeface="Raleway" pitchFamily="2" charset="0"/>
                </a:rPr>
                <a:t>l’inclusion des enfants ayant besoin de soutien particulier au </a:t>
              </a:r>
              <a:r>
                <a:rPr lang="fr-CA" b="1" u="none" strike="noStrike" baseline="0" err="1">
                  <a:solidFill>
                    <a:srgbClr val="915573"/>
                  </a:solidFill>
                  <a:latin typeface="Raleway" pitchFamily="2" charset="0"/>
                </a:rPr>
                <a:t>coeur</a:t>
              </a:r>
              <a:r>
                <a:rPr lang="fr-CA" b="1" u="none" strike="noStrike" baseline="0">
                  <a:solidFill>
                    <a:srgbClr val="915573"/>
                  </a:solidFill>
                  <a:latin typeface="Raleway" pitchFamily="2" charset="0"/>
                </a:rPr>
                <a:t> de sa mission </a:t>
              </a:r>
              <a:r>
                <a:rPr lang="fr-CA" b="0" i="0" u="none" strike="noStrike" baseline="0">
                  <a:solidFill>
                    <a:srgbClr val="000000"/>
                  </a:solidFill>
                  <a:latin typeface="Raleway" pitchFamily="2" charset="0"/>
                </a:rPr>
                <a:t>et s’assure que les conditions sont en place pour en faire une réalité. Par exemple, des formations continues en lien avec l’inclusion sont offertes ainsi qu’un accompagnement, en collaboration avec des ressources spécialisées, pour adapter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le soutien offert aux tout-petits ayant besoin de soutien particulier. </a:t>
              </a:r>
              <a:endParaRPr lang="fr-CA">
                <a:latin typeface="Raleway" pitchFamily="2" charset="0"/>
              </a:endParaRPr>
            </a:p>
          </p:txBody>
        </p:sp>
        <p:grpSp>
          <p:nvGrpSpPr>
            <p:cNvPr id="33" name="Group 32">
              <a:extLst>
                <a:ext uri="{FF2B5EF4-FFF2-40B4-BE49-F238E27FC236}">
                  <a16:creationId xmlns:a16="http://schemas.microsoft.com/office/drawing/2014/main" id="{F87F62A5-DF0F-543F-AF41-251D62EAB0E2}"/>
                </a:ext>
              </a:extLst>
            </p:cNvPr>
            <p:cNvGrpSpPr/>
            <p:nvPr/>
          </p:nvGrpSpPr>
          <p:grpSpPr>
            <a:xfrm>
              <a:off x="838621" y="2555239"/>
              <a:ext cx="669431" cy="1944000"/>
              <a:chOff x="838621" y="2555239"/>
              <a:chExt cx="669431" cy="1944000"/>
            </a:xfrm>
          </p:grpSpPr>
          <p:cxnSp>
            <p:nvCxnSpPr>
              <p:cNvPr id="16" name="Straight Connector 15">
                <a:extLst>
                  <a:ext uri="{FF2B5EF4-FFF2-40B4-BE49-F238E27FC236}">
                    <a16:creationId xmlns:a16="http://schemas.microsoft.com/office/drawing/2014/main" id="{3DBFC3A7-12FF-F833-F12A-C36E1DA34098}"/>
                  </a:ext>
                </a:extLst>
              </p:cNvPr>
              <p:cNvCxnSpPr>
                <a:cxnSpLocks/>
              </p:cNvCxnSpPr>
              <p:nvPr/>
            </p:nvCxnSpPr>
            <p:spPr>
              <a:xfrm>
                <a:off x="1508052" y="2555239"/>
                <a:ext cx="0" cy="19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0" name="Picture 29" descr="A black background with a black square&#10;&#10;Description automatically generated with medium confidence">
                <a:extLst>
                  <a:ext uri="{FF2B5EF4-FFF2-40B4-BE49-F238E27FC236}">
                    <a16:creationId xmlns:a16="http://schemas.microsoft.com/office/drawing/2014/main" id="{3ADEE782-5C8A-6AEC-E4E4-8F0B280E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3037069"/>
                <a:ext cx="496689" cy="528734"/>
              </a:xfrm>
              <a:prstGeom prst="rect">
                <a:avLst/>
              </a:prstGeom>
            </p:spPr>
          </p:pic>
        </p:grpSp>
      </p:grpSp>
      <p:grpSp>
        <p:nvGrpSpPr>
          <p:cNvPr id="14" name="Group 13">
            <a:extLst>
              <a:ext uri="{FF2B5EF4-FFF2-40B4-BE49-F238E27FC236}">
                <a16:creationId xmlns:a16="http://schemas.microsoft.com/office/drawing/2014/main" id="{8A47C39F-183A-77C3-2A1C-3BD4C6C422D6}"/>
              </a:ext>
            </a:extLst>
          </p:cNvPr>
          <p:cNvGrpSpPr/>
          <p:nvPr/>
        </p:nvGrpSpPr>
        <p:grpSpPr>
          <a:xfrm>
            <a:off x="838102" y="4694490"/>
            <a:ext cx="9550226" cy="1258101"/>
            <a:chOff x="838102" y="4699958"/>
            <a:chExt cx="9550226" cy="1258101"/>
          </a:xfrm>
        </p:grpSpPr>
        <p:sp>
          <p:nvSpPr>
            <p:cNvPr id="17" name="ZoneTexte 16">
              <a:extLst>
                <a:ext uri="{FF2B5EF4-FFF2-40B4-BE49-F238E27FC236}">
                  <a16:creationId xmlns:a16="http://schemas.microsoft.com/office/drawing/2014/main" id="{58BC0C63-7A02-753D-2D7B-7A06D8DE1923}"/>
                </a:ext>
              </a:extLst>
            </p:cNvPr>
            <p:cNvSpPr txBox="1"/>
            <p:nvPr/>
          </p:nvSpPr>
          <p:spPr>
            <a:xfrm>
              <a:off x="1751243" y="4699958"/>
              <a:ext cx="8637085" cy="125810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a:t>
              </a:r>
              <a:r>
                <a:rPr lang="fr-CA">
                  <a:solidFill>
                    <a:srgbClr val="000000"/>
                  </a:solidFill>
                  <a:latin typeface="Raleway" pitchFamily="2" charset="0"/>
                </a:rPr>
                <a:t>CPE La Grosse Maison </a:t>
              </a:r>
              <a:r>
                <a:rPr lang="fr-CA" b="0" i="0" u="none" strike="noStrike" baseline="0">
                  <a:solidFill>
                    <a:srgbClr val="000000"/>
                  </a:solidFill>
                  <a:latin typeface="Raleway" pitchFamily="2" charset="0"/>
                </a:rPr>
                <a:t>permet aux tout-petits ayant besoin de soutien particulier d’être pleinement accueillis. Outre les lieux physiques adaptés (une</a:t>
              </a:r>
              <a:r>
                <a:rPr lang="fr-CA" b="0" i="0" u="none" strike="noStrike" baseline="0">
                  <a:solidFill>
                    <a:srgbClr val="915573"/>
                  </a:solidFill>
                  <a:latin typeface="Raleway" pitchFamily="2" charset="0"/>
                </a:rPr>
                <a:t> </a:t>
              </a:r>
              <a:r>
                <a:rPr lang="fr-CA" b="1" i="0" u="none" strike="noStrike" baseline="0">
                  <a:solidFill>
                    <a:srgbClr val="915573"/>
                  </a:solidFill>
                  <a:latin typeface="Raleway" pitchFamily="2" charset="0"/>
                </a:rPr>
                <a:t>salle sensorielle</a:t>
              </a:r>
              <a:r>
                <a:rPr lang="fr-CA" b="0" i="0" u="none" strike="noStrike" baseline="0">
                  <a:solidFill>
                    <a:srgbClr val="000000"/>
                  </a:solidFill>
                  <a:latin typeface="Raleway" pitchFamily="2" charset="0"/>
                </a:rPr>
                <a:t>, une </a:t>
              </a:r>
              <a:r>
                <a:rPr lang="fr-CA" b="1" i="0" u="none" strike="noStrike" baseline="0">
                  <a:solidFill>
                    <a:srgbClr val="915573"/>
                  </a:solidFill>
                  <a:latin typeface="Raleway" pitchFamily="2" charset="0"/>
                </a:rPr>
                <a:t>salle de psychomotricité </a:t>
              </a:r>
              <a:r>
                <a:rPr lang="fr-CA" b="0" i="0" u="none" strike="noStrike" baseline="0">
                  <a:solidFill>
                    <a:srgbClr val="000000"/>
                  </a:solidFill>
                  <a:latin typeface="Raleway" pitchFamily="2" charset="0"/>
                </a:rPr>
                <a:t>et une cour extérieure accessible), les </a:t>
              </a:r>
              <a:r>
                <a:rPr lang="fr-CA" b="1" i="0" u="none" strike="noStrike" baseline="0">
                  <a:solidFill>
                    <a:srgbClr val="915573"/>
                  </a:solidFill>
                  <a:latin typeface="Raleway" pitchFamily="2" charset="0"/>
                </a:rPr>
                <a:t>intervenantes sont formées </a:t>
              </a:r>
              <a:r>
                <a:rPr lang="fr-CA" b="0" i="0" u="none" strike="noStrike" baseline="0">
                  <a:solidFill>
                    <a:srgbClr val="000000"/>
                  </a:solidFill>
                  <a:latin typeface="Raleway" pitchFamily="2" charset="0"/>
                </a:rPr>
                <a:t>pour valoriser la différence. </a:t>
              </a:r>
              <a:endParaRPr lang="fr-CA">
                <a:latin typeface="Raleway" pitchFamily="2" charset="0"/>
              </a:endParaRPr>
            </a:p>
          </p:txBody>
        </p:sp>
        <p:grpSp>
          <p:nvGrpSpPr>
            <p:cNvPr id="3" name="Group 2">
              <a:extLst>
                <a:ext uri="{FF2B5EF4-FFF2-40B4-BE49-F238E27FC236}">
                  <a16:creationId xmlns:a16="http://schemas.microsoft.com/office/drawing/2014/main" id="{3D4CAE76-B88F-6971-2074-96877FF78330}"/>
                </a:ext>
              </a:extLst>
            </p:cNvPr>
            <p:cNvGrpSpPr/>
            <p:nvPr/>
          </p:nvGrpSpPr>
          <p:grpSpPr>
            <a:xfrm>
              <a:off x="838102" y="4812734"/>
              <a:ext cx="669950" cy="1019915"/>
              <a:chOff x="838102" y="4812734"/>
              <a:chExt cx="669950" cy="1019915"/>
            </a:xfrm>
          </p:grpSpPr>
          <p:cxnSp>
            <p:nvCxnSpPr>
              <p:cNvPr id="23" name="Straight Connector 22">
                <a:extLst>
                  <a:ext uri="{FF2B5EF4-FFF2-40B4-BE49-F238E27FC236}">
                    <a16:creationId xmlns:a16="http://schemas.microsoft.com/office/drawing/2014/main" id="{50026D94-7E6F-95FA-774B-3A1640A61E80}"/>
                  </a:ext>
                </a:extLst>
              </p:cNvPr>
              <p:cNvCxnSpPr>
                <a:cxnSpLocks/>
              </p:cNvCxnSpPr>
              <p:nvPr/>
            </p:nvCxnSpPr>
            <p:spPr>
              <a:xfrm>
                <a:off x="1508052" y="4812734"/>
                <a:ext cx="0" cy="1019915"/>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a black square&#10;&#10;Description automatically generated with medium confidence">
                <a:extLst>
                  <a:ext uri="{FF2B5EF4-FFF2-40B4-BE49-F238E27FC236}">
                    <a16:creationId xmlns:a16="http://schemas.microsoft.com/office/drawing/2014/main" id="{DA9985CB-280D-F971-4576-550CF4DDD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2" y="5015498"/>
                <a:ext cx="496689" cy="528734"/>
              </a:xfrm>
              <a:prstGeom prst="rect">
                <a:avLst/>
              </a:prstGeom>
            </p:spPr>
          </p:pic>
        </p:grpSp>
      </p:grpSp>
      <p:grpSp>
        <p:nvGrpSpPr>
          <p:cNvPr id="9" name="Group 8">
            <a:extLst>
              <a:ext uri="{FF2B5EF4-FFF2-40B4-BE49-F238E27FC236}">
                <a16:creationId xmlns:a16="http://schemas.microsoft.com/office/drawing/2014/main" id="{7D0ABE21-2EB2-C488-AC4E-2F6B40C7483C}"/>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9017A545-E249-6C4A-4EBD-D51983920C0C}"/>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8" name="Picture 7">
              <a:extLst>
                <a:ext uri="{FF2B5EF4-FFF2-40B4-BE49-F238E27FC236}">
                  <a16:creationId xmlns:a16="http://schemas.microsoft.com/office/drawing/2014/main" id="{30CD4D09-2246-DE05-23E1-0E0E31F4009A}"/>
                </a:ext>
              </a:extLst>
            </p:cNvPr>
            <p:cNvPicPr>
              <a:picLocks noChangeAspect="1"/>
            </p:cNvPicPr>
            <p:nvPr/>
          </p:nvPicPr>
          <p:blipFill>
            <a:blip r:embed="rId5"/>
            <a:stretch>
              <a:fillRect/>
            </a:stretch>
          </p:blipFill>
          <p:spPr>
            <a:xfrm>
              <a:off x="10626526" y="6511007"/>
              <a:ext cx="814028" cy="205217"/>
            </a:xfrm>
            <a:prstGeom prst="rect">
              <a:avLst/>
            </a:prstGeom>
          </p:spPr>
        </p:pic>
      </p:grpSp>
    </p:spTree>
    <p:extLst>
      <p:ext uri="{BB962C8B-B14F-4D97-AF65-F5344CB8AC3E}">
        <p14:creationId xmlns:p14="http://schemas.microsoft.com/office/powerpoint/2010/main" val="1038001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C5690-CEBA-EC78-E844-676202E30163}"/>
              </a:ext>
            </a:extLst>
          </p:cNvPr>
          <p:cNvSpPr/>
          <p:nvPr/>
        </p:nvSpPr>
        <p:spPr>
          <a:xfrm>
            <a:off x="0" y="-30028"/>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4" name="Group 3">
            <a:extLst>
              <a:ext uri="{FF2B5EF4-FFF2-40B4-BE49-F238E27FC236}">
                <a16:creationId xmlns:a16="http://schemas.microsoft.com/office/drawing/2014/main" id="{86DC4639-FBEF-C0FC-58AD-2EBA5C505720}"/>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82300A74-E331-71A7-EE58-23BDBF21487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7" name="Picture 6">
              <a:extLst>
                <a:ext uri="{FF2B5EF4-FFF2-40B4-BE49-F238E27FC236}">
                  <a16:creationId xmlns:a16="http://schemas.microsoft.com/office/drawing/2014/main" id="{7DAE75FE-3BFB-F35E-F66C-E6A70F8BCFA9}"/>
                </a:ext>
              </a:extLst>
            </p:cNvPr>
            <p:cNvPicPr>
              <a:picLocks noChangeAspect="1"/>
            </p:cNvPicPr>
            <p:nvPr/>
          </p:nvPicPr>
          <p:blipFill>
            <a:blip r:embed="rId2"/>
            <a:stretch>
              <a:fillRect/>
            </a:stretch>
          </p:blipFill>
          <p:spPr>
            <a:xfrm>
              <a:off x="10626526" y="6511007"/>
              <a:ext cx="814028" cy="205217"/>
            </a:xfrm>
            <a:prstGeom prst="rect">
              <a:avLst/>
            </a:prstGeom>
          </p:spPr>
        </p:pic>
      </p:grpSp>
      <p:sp>
        <p:nvSpPr>
          <p:cNvPr id="8" name="Titre 1">
            <a:extLst>
              <a:ext uri="{FF2B5EF4-FFF2-40B4-BE49-F238E27FC236}">
                <a16:creationId xmlns:a16="http://schemas.microsoft.com/office/drawing/2014/main" id="{781E7826-B2AE-06D1-9244-EF0E50B85550}"/>
              </a:ext>
            </a:extLst>
          </p:cNvPr>
          <p:cNvSpPr txBox="1">
            <a:spLocks/>
          </p:cNvSpPr>
          <p:nvPr/>
        </p:nvSpPr>
        <p:spPr>
          <a:xfrm>
            <a:off x="770709" y="-4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Adopter une approche centrée sur les besoins (suite)</a:t>
            </a:r>
          </a:p>
        </p:txBody>
      </p:sp>
      <p:sp>
        <p:nvSpPr>
          <p:cNvPr id="9" name="ZoneTexte 8">
            <a:extLst>
              <a:ext uri="{FF2B5EF4-FFF2-40B4-BE49-F238E27FC236}">
                <a16:creationId xmlns:a16="http://schemas.microsoft.com/office/drawing/2014/main" id="{11658BEA-73B9-C402-DD98-CDDE02B62AA3}"/>
              </a:ext>
            </a:extLst>
          </p:cNvPr>
          <p:cNvSpPr txBox="1"/>
          <p:nvPr/>
        </p:nvSpPr>
        <p:spPr>
          <a:xfrm>
            <a:off x="749268" y="1248749"/>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l’amélioration des pratiques inclusives</a:t>
            </a:r>
          </a:p>
        </p:txBody>
      </p:sp>
      <p:grpSp>
        <p:nvGrpSpPr>
          <p:cNvPr id="32" name="Group 31">
            <a:extLst>
              <a:ext uri="{FF2B5EF4-FFF2-40B4-BE49-F238E27FC236}">
                <a16:creationId xmlns:a16="http://schemas.microsoft.com/office/drawing/2014/main" id="{0E4800F0-BCB5-6867-81DC-A5B4BB2E7FB1}"/>
              </a:ext>
            </a:extLst>
          </p:cNvPr>
          <p:cNvGrpSpPr/>
          <p:nvPr/>
        </p:nvGrpSpPr>
        <p:grpSpPr>
          <a:xfrm>
            <a:off x="838101" y="2026905"/>
            <a:ext cx="8969089" cy="2142959"/>
            <a:chOff x="838102" y="2711412"/>
            <a:chExt cx="8192418" cy="2142959"/>
          </a:xfrm>
        </p:grpSpPr>
        <p:sp>
          <p:nvSpPr>
            <p:cNvPr id="12" name="ZoneTexte 11">
              <a:extLst>
                <a:ext uri="{FF2B5EF4-FFF2-40B4-BE49-F238E27FC236}">
                  <a16:creationId xmlns:a16="http://schemas.microsoft.com/office/drawing/2014/main" id="{798195F9-7553-0FE3-B596-019DBB8F131C}"/>
                </a:ext>
              </a:extLst>
            </p:cNvPr>
            <p:cNvSpPr txBox="1"/>
            <p:nvPr/>
          </p:nvSpPr>
          <p:spPr>
            <a:xfrm>
              <a:off x="1747633" y="2711412"/>
              <a:ext cx="7282887" cy="2142959"/>
            </a:xfrm>
            <a:prstGeom prst="rect">
              <a:avLst/>
            </a:prstGeom>
            <a:noFill/>
          </p:spPr>
          <p:txBody>
            <a:bodyPr wrap="square">
              <a:spAutoFit/>
            </a:bodyPr>
            <a:lstStyle/>
            <a:p>
              <a:pPr>
                <a:lnSpc>
                  <a:spcPts val="2250"/>
                </a:lnSpc>
              </a:pPr>
              <a:r>
                <a:rPr lang="fr-CA">
                  <a:effectLst/>
                  <a:latin typeface="Raleway" pitchFamily="2" charset="0"/>
                  <a:ea typeface="Calibri" panose="020F0502020204030204" pitchFamily="34" charset="0"/>
                  <a:cs typeface="Times New Roman" panose="02020603050405020304" pitchFamily="18" charset="0"/>
                </a:rPr>
                <a:t>Le ministère de la Famille a développé un projet pilote, en collaboration avec l’Association des haltes-garderies communautaires du Québec. </a:t>
              </a:r>
              <a:br>
                <a:rPr lang="fr-CA">
                  <a:effectLst/>
                  <a:latin typeface="Raleway" pitchFamily="2" charset="0"/>
                  <a:ea typeface="Calibri" panose="020F0502020204030204" pitchFamily="34" charset="0"/>
                  <a:cs typeface="Times New Roman" panose="02020603050405020304" pitchFamily="18" charset="0"/>
                </a:rPr>
              </a:br>
              <a:r>
                <a:rPr lang="fr-CA">
                  <a:effectLst/>
                  <a:latin typeface="Raleway" pitchFamily="2" charset="0"/>
                  <a:ea typeface="Calibri" panose="020F0502020204030204" pitchFamily="34" charset="0"/>
                  <a:cs typeface="Times New Roman" panose="02020603050405020304" pitchFamily="18" charset="0"/>
                </a:rPr>
                <a:t>Il a pour objectif d’expérimenter, dans certaines </a:t>
              </a:r>
              <a:r>
                <a:rPr lang="fr-CA" b="1">
                  <a:effectLst/>
                  <a:latin typeface="Raleway" pitchFamily="2" charset="0"/>
                  <a:ea typeface="Calibri" panose="020F0502020204030204" pitchFamily="34" charset="0"/>
                  <a:cs typeface="Times New Roman" panose="02020603050405020304" pitchFamily="18" charset="0"/>
                </a:rPr>
                <a:t>haltes-garderies communautaires</a:t>
              </a:r>
              <a:r>
                <a:rPr lang="fr-CA">
                  <a:effectLst/>
                  <a:latin typeface="Raleway" pitchFamily="2" charset="0"/>
                  <a:ea typeface="Calibri" panose="020F0502020204030204" pitchFamily="34" charset="0"/>
                  <a:cs typeface="Times New Roman" panose="02020603050405020304" pitchFamily="18" charset="0"/>
                </a:rPr>
                <a:t>, différentes </a:t>
              </a:r>
              <a:r>
                <a:rPr lang="fr-CA" b="1">
                  <a:effectLst/>
                  <a:latin typeface="Raleway" pitchFamily="2" charset="0"/>
                  <a:ea typeface="Calibri" panose="020F0502020204030204" pitchFamily="34" charset="0"/>
                  <a:cs typeface="Times New Roman" panose="02020603050405020304" pitchFamily="18" charset="0"/>
                </a:rPr>
                <a:t>stratégies</a:t>
              </a:r>
              <a:r>
                <a:rPr lang="fr-CA">
                  <a:effectLst/>
                  <a:latin typeface="Raleway" pitchFamily="2" charset="0"/>
                  <a:ea typeface="Calibri" panose="020F0502020204030204" pitchFamily="34" charset="0"/>
                  <a:cs typeface="Times New Roman" panose="02020603050405020304" pitchFamily="18" charset="0"/>
                </a:rPr>
                <a:t> qui permettront de favoriser la participation des enfants ayant besoin de soutien particulier et d’en évaluer les retombées sur une durée de 2 ans.</a:t>
              </a:r>
              <a:endParaRPr lang="fr-CA"/>
            </a:p>
          </p:txBody>
        </p:sp>
        <p:grpSp>
          <p:nvGrpSpPr>
            <p:cNvPr id="5" name="Group 4">
              <a:extLst>
                <a:ext uri="{FF2B5EF4-FFF2-40B4-BE49-F238E27FC236}">
                  <a16:creationId xmlns:a16="http://schemas.microsoft.com/office/drawing/2014/main" id="{DA092190-074D-AA9C-41A4-B11F9E621C32}"/>
                </a:ext>
              </a:extLst>
            </p:cNvPr>
            <p:cNvGrpSpPr/>
            <p:nvPr/>
          </p:nvGrpSpPr>
          <p:grpSpPr>
            <a:xfrm>
              <a:off x="838102" y="2825694"/>
              <a:ext cx="669950" cy="1656000"/>
              <a:chOff x="838102" y="4541438"/>
              <a:chExt cx="669950" cy="1656000"/>
            </a:xfrm>
          </p:grpSpPr>
          <p:cxnSp>
            <p:nvCxnSpPr>
              <p:cNvPr id="21" name="Straight Connector 20">
                <a:extLst>
                  <a:ext uri="{FF2B5EF4-FFF2-40B4-BE49-F238E27FC236}">
                    <a16:creationId xmlns:a16="http://schemas.microsoft.com/office/drawing/2014/main" id="{351F5F34-FBF6-5FE0-76FB-116E756DA287}"/>
                  </a:ext>
                </a:extLst>
              </p:cNvPr>
              <p:cNvCxnSpPr>
                <a:cxnSpLocks/>
              </p:cNvCxnSpPr>
              <p:nvPr/>
            </p:nvCxnSpPr>
            <p:spPr>
              <a:xfrm>
                <a:off x="1508052" y="4541438"/>
                <a:ext cx="0" cy="165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2" name="Picture 21" descr="A black background with a black square&#10;&#10;Description automatically generated with medium confidence">
                <a:extLst>
                  <a:ext uri="{FF2B5EF4-FFF2-40B4-BE49-F238E27FC236}">
                    <a16:creationId xmlns:a16="http://schemas.microsoft.com/office/drawing/2014/main" id="{6AFC4C31-C28E-9B81-8BA6-C20A760F0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02" y="5001154"/>
                <a:ext cx="496689" cy="528734"/>
              </a:xfrm>
              <a:prstGeom prst="rect">
                <a:avLst/>
              </a:prstGeom>
            </p:spPr>
          </p:pic>
        </p:grpSp>
      </p:grpSp>
      <p:cxnSp>
        <p:nvCxnSpPr>
          <p:cNvPr id="3" name="Straight Connector 2">
            <a:extLst>
              <a:ext uri="{FF2B5EF4-FFF2-40B4-BE49-F238E27FC236}">
                <a16:creationId xmlns:a16="http://schemas.microsoft.com/office/drawing/2014/main" id="{06F8C918-509B-A089-751F-C8C03E3BC3C4}"/>
              </a:ext>
            </a:extLst>
          </p:cNvPr>
          <p:cNvCxnSpPr>
            <a:cxnSpLocks/>
          </p:cNvCxnSpPr>
          <p:nvPr/>
        </p:nvCxnSpPr>
        <p:spPr>
          <a:xfrm>
            <a:off x="877386" y="719567"/>
            <a:ext cx="4449526"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72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0D0922-29EF-598C-4737-95EE6DCE6035}"/>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5" name="Group 4">
            <a:extLst>
              <a:ext uri="{FF2B5EF4-FFF2-40B4-BE49-F238E27FC236}">
                <a16:creationId xmlns:a16="http://schemas.microsoft.com/office/drawing/2014/main" id="{FE5549F9-5865-6292-331F-603BCBD5EB93}"/>
              </a:ext>
            </a:extLst>
          </p:cNvPr>
          <p:cNvGrpSpPr/>
          <p:nvPr/>
        </p:nvGrpSpPr>
        <p:grpSpPr>
          <a:xfrm>
            <a:off x="751446" y="6511007"/>
            <a:ext cx="10689108" cy="205217"/>
            <a:chOff x="751446" y="6511007"/>
            <a:chExt cx="10689108" cy="205217"/>
          </a:xfrm>
        </p:grpSpPr>
        <p:sp>
          <p:nvSpPr>
            <p:cNvPr id="6" name="TextBox 11">
              <a:extLst>
                <a:ext uri="{FF2B5EF4-FFF2-40B4-BE49-F238E27FC236}">
                  <a16:creationId xmlns:a16="http://schemas.microsoft.com/office/drawing/2014/main" id="{474CE8F1-C2AB-94E7-C03B-34DA0E096806}"/>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404B8784-519E-A0A9-BC60-F4025EDB2ABA}"/>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62194" y="17836"/>
            <a:ext cx="10515600" cy="1325563"/>
          </a:xfrm>
        </p:spPr>
        <p:txBody>
          <a:bodyPr>
            <a:normAutofit/>
          </a:bodyPr>
          <a:lstStyle/>
          <a:p>
            <a:r>
              <a:rPr lang="fr-CA" sz="3200" b="1" u="none" strike="noStrike" baseline="0">
                <a:solidFill>
                  <a:srgbClr val="915573"/>
                </a:solidFill>
                <a:latin typeface="Raleway ExtraBold" panose="020B0003030101060003" pitchFamily="34" charset="0"/>
              </a:rPr>
              <a:t>Soutenir les parents</a:t>
            </a:r>
            <a:endParaRPr lang="fr-CA" sz="3200" b="1">
              <a:solidFill>
                <a:srgbClr val="915573"/>
              </a:solidFill>
              <a:latin typeface="Raleway ExtraBold" panose="020B0003030101060003" pitchFamily="34" charset="0"/>
            </a:endParaRPr>
          </a:p>
        </p:txBody>
      </p:sp>
      <p:sp>
        <p:nvSpPr>
          <p:cNvPr id="15" name="ZoneTexte 14">
            <a:extLst>
              <a:ext uri="{FF2B5EF4-FFF2-40B4-BE49-F238E27FC236}">
                <a16:creationId xmlns:a16="http://schemas.microsoft.com/office/drawing/2014/main" id="{79FDB28D-F150-044D-1E52-E6BBFC8EAFBC}"/>
              </a:ext>
            </a:extLst>
          </p:cNvPr>
          <p:cNvSpPr txBox="1"/>
          <p:nvPr/>
        </p:nvSpPr>
        <p:spPr>
          <a:xfrm>
            <a:off x="1747770" y="2258597"/>
            <a:ext cx="7684626" cy="3138744"/>
          </a:xfrm>
          <a:prstGeom prst="rect">
            <a:avLst/>
          </a:prstGeom>
          <a:noFill/>
        </p:spPr>
        <p:txBody>
          <a:bodyPr wrap="square">
            <a:spAutoFit/>
          </a:bodyPr>
          <a:lstStyle/>
          <a:p>
            <a:pPr>
              <a:lnSpc>
                <a:spcPts val="2250"/>
              </a:lnSpc>
            </a:pPr>
            <a:r>
              <a:rPr lang="fr-CA" kern="0">
                <a:solidFill>
                  <a:srgbClr val="000000"/>
                </a:solidFill>
                <a:effectLst/>
                <a:latin typeface="Raleway" pitchFamily="2" charset="0"/>
                <a:ea typeface="Calibri" panose="020F0502020204030204" pitchFamily="34" charset="0"/>
                <a:cs typeface="Raleway Medium" pitchFamily="2" charset="0"/>
              </a:rPr>
              <a:t>L’Office des personnes handicapées du Québec est porteur d’un projet qui vise à </a:t>
            </a:r>
            <a:r>
              <a:rPr lang="fr-CA" b="1" kern="0">
                <a:solidFill>
                  <a:srgbClr val="915573"/>
                </a:solidFill>
                <a:effectLst/>
                <a:latin typeface="Raleway" pitchFamily="2" charset="0"/>
                <a:ea typeface="Calibri" panose="020F0502020204030204" pitchFamily="34" charset="0"/>
                <a:cs typeface="Raleway" pitchFamily="2" charset="0"/>
              </a:rPr>
              <a:t>simplifier l’accès </a:t>
            </a:r>
            <a:r>
              <a:rPr lang="fr-CA" kern="0">
                <a:solidFill>
                  <a:srgbClr val="000000"/>
                </a:solidFill>
                <a:effectLst/>
                <a:latin typeface="Raleway" pitchFamily="2" charset="0"/>
                <a:ea typeface="Calibri" panose="020F0502020204030204" pitchFamily="34" charset="0"/>
                <a:cs typeface="Raleway Medium" pitchFamily="2" charset="0"/>
              </a:rPr>
              <a:t>aux nombreux programmes, mesures et services destinés aux personnes en situation de handicap, dont les tout-petits ayant besoin de soutien particulier et leur famille. </a:t>
            </a:r>
          </a:p>
          <a:p>
            <a:pPr>
              <a:lnSpc>
                <a:spcPts val="2250"/>
              </a:lnSpc>
            </a:pPr>
            <a:endParaRPr lang="fr-CA" kern="0">
              <a:solidFill>
                <a:srgbClr val="000000"/>
              </a:solidFill>
              <a:latin typeface="Raleway" pitchFamily="2" charset="0"/>
              <a:ea typeface="Calibri" panose="020F0502020204030204" pitchFamily="34" charset="0"/>
              <a:cs typeface="Raleway Medium" pitchFamily="2" charset="0"/>
            </a:endParaRPr>
          </a:p>
          <a:p>
            <a:pPr>
              <a:lnSpc>
                <a:spcPts val="2250"/>
              </a:lnSpc>
              <a:spcAft>
                <a:spcPts val="300"/>
              </a:spcAft>
            </a:pPr>
            <a:r>
              <a:rPr lang="fr-CA" kern="0">
                <a:solidFill>
                  <a:srgbClr val="000000"/>
                </a:solidFill>
                <a:effectLst/>
                <a:latin typeface="Raleway" pitchFamily="2" charset="0"/>
                <a:ea typeface="Calibri" panose="020F0502020204030204" pitchFamily="34" charset="0"/>
                <a:cs typeface="Raleway Medium" pitchFamily="2" charset="0"/>
              </a:rPr>
              <a:t>Les solutions à mettre en place concernent :</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l’amélioration de l’accès à l’information</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la réduction du nombre de démarches</a:t>
            </a:r>
          </a:p>
          <a:p>
            <a:pPr marL="742950" lvl="1" indent="-285750">
              <a:lnSpc>
                <a:spcPts val="2250"/>
              </a:lnSpc>
              <a:spcAft>
                <a:spcPts val="300"/>
              </a:spcAft>
              <a:buClr>
                <a:srgbClr val="915573"/>
              </a:buClr>
              <a:buFont typeface="System Font Regular"/>
              <a:buChar char="&gt;"/>
            </a:pPr>
            <a:r>
              <a:rPr lang="fr-CA" kern="0">
                <a:solidFill>
                  <a:srgbClr val="000000"/>
                </a:solidFill>
                <a:latin typeface="Raleway" pitchFamily="2" charset="0"/>
              </a:rPr>
              <a:t>le renforcement de la coordination pour l’accès aux services </a:t>
            </a:r>
            <a:br>
              <a:rPr lang="fr-CA" kern="0">
                <a:solidFill>
                  <a:srgbClr val="000000"/>
                </a:solidFill>
                <a:latin typeface="Raleway" pitchFamily="2" charset="0"/>
              </a:rPr>
            </a:br>
            <a:r>
              <a:rPr lang="fr-CA" kern="0">
                <a:solidFill>
                  <a:srgbClr val="000000"/>
                </a:solidFill>
                <a:latin typeface="Raleway" pitchFamily="2" charset="0"/>
              </a:rPr>
              <a:t>de plusieurs réseaux</a:t>
            </a:r>
          </a:p>
        </p:txBody>
      </p:sp>
      <p:sp>
        <p:nvSpPr>
          <p:cNvPr id="2" name="ZoneTexte 1">
            <a:extLst>
              <a:ext uri="{FF2B5EF4-FFF2-40B4-BE49-F238E27FC236}">
                <a16:creationId xmlns:a16="http://schemas.microsoft.com/office/drawing/2014/main" id="{4AA669C3-E3FF-FF91-427E-D7BECE3E42C6}"/>
              </a:ext>
            </a:extLst>
          </p:cNvPr>
          <p:cNvSpPr txBox="1"/>
          <p:nvPr/>
        </p:nvSpPr>
        <p:spPr>
          <a:xfrm>
            <a:off x="750895" y="128856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réduisant les obstacles à la source</a:t>
            </a:r>
          </a:p>
        </p:txBody>
      </p:sp>
      <p:grpSp>
        <p:nvGrpSpPr>
          <p:cNvPr id="22" name="Group 21">
            <a:extLst>
              <a:ext uri="{FF2B5EF4-FFF2-40B4-BE49-F238E27FC236}">
                <a16:creationId xmlns:a16="http://schemas.microsoft.com/office/drawing/2014/main" id="{96D2331A-28C6-9E35-DADC-F43523FDFFD1}"/>
              </a:ext>
            </a:extLst>
          </p:cNvPr>
          <p:cNvGrpSpPr/>
          <p:nvPr/>
        </p:nvGrpSpPr>
        <p:grpSpPr>
          <a:xfrm>
            <a:off x="838102" y="2204163"/>
            <a:ext cx="669950" cy="3312000"/>
            <a:chOff x="838102" y="2224711"/>
            <a:chExt cx="669950" cy="3312000"/>
          </a:xfrm>
        </p:grpSpPr>
        <p:cxnSp>
          <p:nvCxnSpPr>
            <p:cNvPr id="20" name="Straight Connector 19">
              <a:extLst>
                <a:ext uri="{FF2B5EF4-FFF2-40B4-BE49-F238E27FC236}">
                  <a16:creationId xmlns:a16="http://schemas.microsoft.com/office/drawing/2014/main" id="{00F87EC7-302D-9EDB-AAD4-5C714B1B0A5E}"/>
                </a:ext>
              </a:extLst>
            </p:cNvPr>
            <p:cNvCxnSpPr>
              <a:cxnSpLocks/>
            </p:cNvCxnSpPr>
            <p:nvPr/>
          </p:nvCxnSpPr>
          <p:spPr>
            <a:xfrm>
              <a:off x="1508052" y="2224711"/>
              <a:ext cx="0" cy="331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1" name="Picture 20" descr="A black background with a black square&#10;&#10;Description automatically generated with medium confidence">
              <a:extLst>
                <a:ext uri="{FF2B5EF4-FFF2-40B4-BE49-F238E27FC236}">
                  <a16:creationId xmlns:a16="http://schemas.microsoft.com/office/drawing/2014/main" id="{91F90B8A-499B-65AA-C536-EE60DDB98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2" y="3206693"/>
              <a:ext cx="496689" cy="528734"/>
            </a:xfrm>
            <a:prstGeom prst="rect">
              <a:avLst/>
            </a:prstGeom>
          </p:spPr>
        </p:pic>
      </p:grpSp>
    </p:spTree>
    <p:extLst>
      <p:ext uri="{BB962C8B-B14F-4D97-AF65-F5344CB8AC3E}">
        <p14:creationId xmlns:p14="http://schemas.microsoft.com/office/powerpoint/2010/main" val="3762573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D5A063-8808-F630-412B-D3C797AFAE5A}"/>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7" name="Group 6">
            <a:extLst>
              <a:ext uri="{FF2B5EF4-FFF2-40B4-BE49-F238E27FC236}">
                <a16:creationId xmlns:a16="http://schemas.microsoft.com/office/drawing/2014/main" id="{6ACDB27D-EEBE-ED30-E7D5-A5B176C5370A}"/>
              </a:ext>
            </a:extLst>
          </p:cNvPr>
          <p:cNvGrpSpPr/>
          <p:nvPr/>
        </p:nvGrpSpPr>
        <p:grpSpPr>
          <a:xfrm>
            <a:off x="751446" y="6511007"/>
            <a:ext cx="10689108" cy="205217"/>
            <a:chOff x="751446" y="6511007"/>
            <a:chExt cx="10689108" cy="205217"/>
          </a:xfrm>
        </p:grpSpPr>
        <p:sp>
          <p:nvSpPr>
            <p:cNvPr id="8" name="TextBox 11">
              <a:extLst>
                <a:ext uri="{FF2B5EF4-FFF2-40B4-BE49-F238E27FC236}">
                  <a16:creationId xmlns:a16="http://schemas.microsoft.com/office/drawing/2014/main" id="{44948413-0CCE-962E-3731-F387CA7C028F}"/>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4" name="Picture 13">
              <a:extLst>
                <a:ext uri="{FF2B5EF4-FFF2-40B4-BE49-F238E27FC236}">
                  <a16:creationId xmlns:a16="http://schemas.microsoft.com/office/drawing/2014/main" id="{FAB4174C-DFA1-9592-6E08-FB8AA07BAA05}"/>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12" name="ZoneTexte 11">
            <a:extLst>
              <a:ext uri="{FF2B5EF4-FFF2-40B4-BE49-F238E27FC236}">
                <a16:creationId xmlns:a16="http://schemas.microsoft.com/office/drawing/2014/main" id="{13C9D0E2-23E5-A154-66D7-3B03FAFEF28F}"/>
              </a:ext>
            </a:extLst>
          </p:cNvPr>
          <p:cNvSpPr txBox="1"/>
          <p:nvPr/>
        </p:nvSpPr>
        <p:spPr>
          <a:xfrm>
            <a:off x="752862" y="1285918"/>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accompagnant les parents</a:t>
            </a:r>
          </a:p>
        </p:txBody>
      </p:sp>
      <p:grpSp>
        <p:nvGrpSpPr>
          <p:cNvPr id="34" name="Group 33">
            <a:extLst>
              <a:ext uri="{FF2B5EF4-FFF2-40B4-BE49-F238E27FC236}">
                <a16:creationId xmlns:a16="http://schemas.microsoft.com/office/drawing/2014/main" id="{66B0D014-049B-6E5D-460A-CBE66D1F5BBE}"/>
              </a:ext>
            </a:extLst>
          </p:cNvPr>
          <p:cNvGrpSpPr/>
          <p:nvPr/>
        </p:nvGrpSpPr>
        <p:grpSpPr>
          <a:xfrm>
            <a:off x="838620" y="2142745"/>
            <a:ext cx="9511177" cy="1848006"/>
            <a:chOff x="838621" y="2307637"/>
            <a:chExt cx="8615342" cy="1848006"/>
          </a:xfrm>
        </p:grpSpPr>
        <p:sp>
          <p:nvSpPr>
            <p:cNvPr id="9" name="ZoneTexte 8">
              <a:extLst>
                <a:ext uri="{FF2B5EF4-FFF2-40B4-BE49-F238E27FC236}">
                  <a16:creationId xmlns:a16="http://schemas.microsoft.com/office/drawing/2014/main" id="{EA0FAA96-9F0A-C797-E43E-ED62BE7639C5}"/>
                </a:ext>
              </a:extLst>
            </p:cNvPr>
            <p:cNvSpPr txBox="1"/>
            <p:nvPr/>
          </p:nvSpPr>
          <p:spPr>
            <a:xfrm>
              <a:off x="1755205" y="2307637"/>
              <a:ext cx="7698758" cy="1848006"/>
            </a:xfrm>
            <a:prstGeom prst="rect">
              <a:avLst/>
            </a:prstGeom>
            <a:noFill/>
          </p:spPr>
          <p:txBody>
            <a:bodyPr wrap="square">
              <a:spAutoFit/>
            </a:bodyPr>
            <a:lstStyle/>
            <a:p>
              <a:pPr>
                <a:lnSpc>
                  <a:spcPts val="2250"/>
                </a:lnSpc>
              </a:pPr>
              <a:r>
                <a:rPr lang="fr-CA">
                  <a:effectLst/>
                  <a:latin typeface="Raleway" pitchFamily="2" charset="0"/>
                  <a:ea typeface="Calibri" panose="020F0502020204030204" pitchFamily="34" charset="0"/>
                  <a:cs typeface="Times New Roman" panose="02020603050405020304" pitchFamily="18" charset="0"/>
                </a:rPr>
                <a:t>J’me fais une place en garderie est un organisme communautaire qui soutient les familles montréalaises dans leur processus d’intégration en milieu de garde de leur enfant ayant une déficience motrice. Les intervenants soutiennent les familles dans leurs démarches pour </a:t>
              </a:r>
              <a:r>
                <a:rPr lang="fr-CA" b="1">
                  <a:solidFill>
                    <a:srgbClr val="915573"/>
                  </a:solidFill>
                  <a:effectLst/>
                  <a:latin typeface="Raleway" pitchFamily="2" charset="0"/>
                  <a:ea typeface="Calibri" panose="020F0502020204030204" pitchFamily="34" charset="0"/>
                  <a:cs typeface="Raleway" pitchFamily="2" charset="0"/>
                </a:rPr>
                <a:t>trouver un service de garde </a:t>
              </a:r>
              <a:r>
                <a:rPr lang="fr-CA">
                  <a:effectLst/>
                  <a:latin typeface="Raleway" pitchFamily="2" charset="0"/>
                  <a:ea typeface="Calibri" panose="020F0502020204030204" pitchFamily="34" charset="0"/>
                  <a:cs typeface="Times New Roman" panose="02020603050405020304" pitchFamily="18" charset="0"/>
                </a:rPr>
                <a:t>et, par la suite, visent à créer des partenariats et à favoriser la collaboration entre tous les acteurs concernés par l’inclusion du tout-petit.</a:t>
              </a:r>
              <a:endParaRPr lang="fr-CA"/>
            </a:p>
          </p:txBody>
        </p:sp>
        <p:grpSp>
          <p:nvGrpSpPr>
            <p:cNvPr id="26" name="Group 25">
              <a:extLst>
                <a:ext uri="{FF2B5EF4-FFF2-40B4-BE49-F238E27FC236}">
                  <a16:creationId xmlns:a16="http://schemas.microsoft.com/office/drawing/2014/main" id="{DFEAFE0F-A0A5-187A-7F41-834A77711A72}"/>
                </a:ext>
              </a:extLst>
            </p:cNvPr>
            <p:cNvGrpSpPr/>
            <p:nvPr/>
          </p:nvGrpSpPr>
          <p:grpSpPr>
            <a:xfrm>
              <a:off x="838621" y="2393035"/>
              <a:ext cx="669431" cy="1627308"/>
              <a:chOff x="838621" y="2584929"/>
              <a:chExt cx="669431" cy="1627308"/>
            </a:xfrm>
          </p:grpSpPr>
          <p:cxnSp>
            <p:nvCxnSpPr>
              <p:cNvPr id="24" name="Straight Connector 23">
                <a:extLst>
                  <a:ext uri="{FF2B5EF4-FFF2-40B4-BE49-F238E27FC236}">
                    <a16:creationId xmlns:a16="http://schemas.microsoft.com/office/drawing/2014/main" id="{F4BC0C5A-5111-D7A1-5C5F-A168D60EC11A}"/>
                  </a:ext>
                </a:extLst>
              </p:cNvPr>
              <p:cNvCxnSpPr>
                <a:cxnSpLocks/>
              </p:cNvCxnSpPr>
              <p:nvPr/>
            </p:nvCxnSpPr>
            <p:spPr>
              <a:xfrm>
                <a:off x="1508052" y="2584929"/>
                <a:ext cx="0" cy="1627308"/>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Description automatically generated with medium confidence">
                <a:extLst>
                  <a:ext uri="{FF2B5EF4-FFF2-40B4-BE49-F238E27FC236}">
                    <a16:creationId xmlns:a16="http://schemas.microsoft.com/office/drawing/2014/main" id="{A77B01EE-5D9C-FDB4-38C7-025B8FB7C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3066759"/>
                <a:ext cx="496689" cy="528734"/>
              </a:xfrm>
              <a:prstGeom prst="rect">
                <a:avLst/>
              </a:prstGeom>
            </p:spPr>
          </p:pic>
        </p:grpSp>
      </p:grpSp>
      <p:grpSp>
        <p:nvGrpSpPr>
          <p:cNvPr id="32" name="Group 31">
            <a:extLst>
              <a:ext uri="{FF2B5EF4-FFF2-40B4-BE49-F238E27FC236}">
                <a16:creationId xmlns:a16="http://schemas.microsoft.com/office/drawing/2014/main" id="{30B0C213-0C67-6865-7D63-95D95547D70F}"/>
              </a:ext>
            </a:extLst>
          </p:cNvPr>
          <p:cNvGrpSpPr/>
          <p:nvPr/>
        </p:nvGrpSpPr>
        <p:grpSpPr>
          <a:xfrm>
            <a:off x="838621" y="4551362"/>
            <a:ext cx="9199680" cy="668196"/>
            <a:chOff x="838621" y="4577670"/>
            <a:chExt cx="9199680" cy="668196"/>
          </a:xfrm>
        </p:grpSpPr>
        <p:sp>
          <p:nvSpPr>
            <p:cNvPr id="10" name="ZoneTexte 9">
              <a:extLst>
                <a:ext uri="{FF2B5EF4-FFF2-40B4-BE49-F238E27FC236}">
                  <a16:creationId xmlns:a16="http://schemas.microsoft.com/office/drawing/2014/main" id="{8E03432D-E3BA-6FC0-B408-0BFCAE5C2885}"/>
                </a:ext>
              </a:extLst>
            </p:cNvPr>
            <p:cNvSpPr txBox="1"/>
            <p:nvPr/>
          </p:nvSpPr>
          <p:spPr>
            <a:xfrm>
              <a:off x="1755204" y="4577670"/>
              <a:ext cx="8283097" cy="668196"/>
            </a:xfrm>
            <a:prstGeom prst="rect">
              <a:avLst/>
            </a:prstGeom>
            <a:noFill/>
          </p:spPr>
          <p:txBody>
            <a:bodyPr wrap="square">
              <a:spAutoFit/>
            </a:bodyPr>
            <a:lstStyle/>
            <a:p>
              <a:pPr>
                <a:lnSpc>
                  <a:spcPts val="2250"/>
                </a:lnSpc>
                <a:spcAft>
                  <a:spcPts val="800"/>
                </a:spcAft>
              </a:pPr>
              <a:r>
                <a:rPr lang="fr-CA" kern="100">
                  <a:effectLst/>
                  <a:latin typeface="Raleway" pitchFamily="2" charset="0"/>
                  <a:ea typeface="Calibri" panose="020F0502020204030204" pitchFamily="34" charset="0"/>
                  <a:cs typeface="Raleway Medium" pitchFamily="2" charset="0"/>
                </a:rPr>
                <a:t>L’Accompagnateur est une </a:t>
              </a:r>
              <a:r>
                <a:rPr lang="fr-CA" b="1" kern="100">
                  <a:solidFill>
                    <a:srgbClr val="915573"/>
                  </a:solidFill>
                  <a:effectLst/>
                  <a:latin typeface="Raleway" pitchFamily="2" charset="0"/>
                  <a:ea typeface="Calibri" panose="020F0502020204030204" pitchFamily="34" charset="0"/>
                  <a:cs typeface="Times New Roman" panose="02020603050405020304" pitchFamily="18" charset="0"/>
                </a:rPr>
                <a:t>plateforme Web </a:t>
              </a:r>
              <a:r>
                <a:rPr lang="fr-CA" kern="100">
                  <a:effectLst/>
                  <a:latin typeface="Raleway" pitchFamily="2" charset="0"/>
                  <a:ea typeface="Calibri" panose="020F0502020204030204" pitchFamily="34" charset="0"/>
                  <a:cs typeface="Raleway Medium" pitchFamily="2" charset="0"/>
                </a:rPr>
                <a:t>qui répertorie les ressources disponibles pour les parents et les enfants, selon les besoins et la région.</a:t>
              </a:r>
              <a:endParaRPr lang="fr-CA" kern="1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7B1C7308-DCB6-B82E-64E3-4968F028FFCE}"/>
                </a:ext>
              </a:extLst>
            </p:cNvPr>
            <p:cNvGrpSpPr/>
            <p:nvPr/>
          </p:nvGrpSpPr>
          <p:grpSpPr>
            <a:xfrm>
              <a:off x="838621" y="4629921"/>
              <a:ext cx="669431" cy="528734"/>
              <a:chOff x="838621" y="2618261"/>
              <a:chExt cx="669431" cy="528734"/>
            </a:xfrm>
          </p:grpSpPr>
          <p:cxnSp>
            <p:nvCxnSpPr>
              <p:cNvPr id="28" name="Straight Connector 27">
                <a:extLst>
                  <a:ext uri="{FF2B5EF4-FFF2-40B4-BE49-F238E27FC236}">
                    <a16:creationId xmlns:a16="http://schemas.microsoft.com/office/drawing/2014/main" id="{7AEB1C53-B4C7-BD3A-F107-5A5235CC3006}"/>
                  </a:ext>
                </a:extLst>
              </p:cNvPr>
              <p:cNvCxnSpPr>
                <a:cxnSpLocks/>
              </p:cNvCxnSpPr>
              <p:nvPr/>
            </p:nvCxnSpPr>
            <p:spPr>
              <a:xfrm>
                <a:off x="1508052" y="2687756"/>
                <a:ext cx="0" cy="449705"/>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9" name="Picture 28" descr="A black background with a black square&#10;&#10;Description automatically generated with medium confidence">
                <a:extLst>
                  <a:ext uri="{FF2B5EF4-FFF2-40B4-BE49-F238E27FC236}">
                    <a16:creationId xmlns:a16="http://schemas.microsoft.com/office/drawing/2014/main" id="{A437039C-F546-5FE2-349F-087077DB4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618261"/>
                <a:ext cx="496689" cy="528734"/>
              </a:xfrm>
              <a:prstGeom prst="rect">
                <a:avLst/>
              </a:prstGeom>
            </p:spPr>
          </p:pic>
        </p:grpSp>
      </p:grpSp>
      <p:sp>
        <p:nvSpPr>
          <p:cNvPr id="2" name="Titre 1">
            <a:extLst>
              <a:ext uri="{FF2B5EF4-FFF2-40B4-BE49-F238E27FC236}">
                <a16:creationId xmlns:a16="http://schemas.microsoft.com/office/drawing/2014/main" id="{A967FD39-065D-EA88-6631-0E917CE38DE8}"/>
              </a:ext>
            </a:extLst>
          </p:cNvPr>
          <p:cNvSpPr txBox="1">
            <a:spLocks/>
          </p:cNvSpPr>
          <p:nvPr/>
        </p:nvSpPr>
        <p:spPr>
          <a:xfrm>
            <a:off x="770709" y="181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Soutenir les parents (suite)</a:t>
            </a:r>
          </a:p>
        </p:txBody>
      </p:sp>
      <p:cxnSp>
        <p:nvCxnSpPr>
          <p:cNvPr id="5" name="Straight Connector 4">
            <a:extLst>
              <a:ext uri="{FF2B5EF4-FFF2-40B4-BE49-F238E27FC236}">
                <a16:creationId xmlns:a16="http://schemas.microsoft.com/office/drawing/2014/main" id="{E33EA233-A5E5-46B2-51E4-BA5C2883E812}"/>
              </a:ext>
            </a:extLst>
          </p:cNvPr>
          <p:cNvCxnSpPr>
            <a:cxnSpLocks/>
          </p:cNvCxnSpPr>
          <p:nvPr/>
        </p:nvCxnSpPr>
        <p:spPr>
          <a:xfrm>
            <a:off x="877386" y="802547"/>
            <a:ext cx="2216688"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27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C72A6E-4EA6-2AD9-65F7-C6F663C0A070}"/>
              </a:ext>
            </a:extLst>
          </p:cNvPr>
          <p:cNvSpPr/>
          <p:nvPr/>
        </p:nvSpPr>
        <p:spPr>
          <a:xfrm>
            <a:off x="0" y="9687"/>
            <a:ext cx="12192000" cy="6319728"/>
          </a:xfrm>
          <a:prstGeom prst="rect">
            <a:avLst/>
          </a:prstGeom>
          <a:solidFill>
            <a:srgbClr val="FDDBD0">
              <a:alpha val="403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2" name="Titre 1">
            <a:extLst>
              <a:ext uri="{FF2B5EF4-FFF2-40B4-BE49-F238E27FC236}">
                <a16:creationId xmlns:a16="http://schemas.microsoft.com/office/drawing/2014/main" id="{5379514E-4E79-6F51-8211-A0594E113B18}"/>
              </a:ext>
            </a:extLst>
          </p:cNvPr>
          <p:cNvSpPr>
            <a:spLocks noGrp="1"/>
          </p:cNvSpPr>
          <p:nvPr>
            <p:ph type="title"/>
          </p:nvPr>
        </p:nvSpPr>
        <p:spPr>
          <a:xfrm>
            <a:off x="756233" y="801684"/>
            <a:ext cx="5288438" cy="3052877"/>
          </a:xfrm>
        </p:spPr>
        <p:txBody>
          <a:bodyPr>
            <a:normAutofit/>
          </a:bodyPr>
          <a:lstStyle/>
          <a:p>
            <a:r>
              <a:rPr lang="fr-CA" sz="3500" b="1">
                <a:solidFill>
                  <a:srgbClr val="811524"/>
                </a:solidFill>
                <a:latin typeface="Raleway ExtraBold" panose="020B0503030101060003" pitchFamily="34" charset="77"/>
              </a:rPr>
              <a:t>La véritable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inclusion est plus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que la simple </a:t>
            </a:r>
            <a:br>
              <a:rPr lang="fr-CA" sz="3500" b="1">
                <a:solidFill>
                  <a:srgbClr val="811524"/>
                </a:solidFill>
                <a:latin typeface="Raleway ExtraBold" panose="020B0503030101060003" pitchFamily="34" charset="77"/>
              </a:rPr>
            </a:br>
            <a:r>
              <a:rPr lang="fr-CA" sz="3500" b="1">
                <a:solidFill>
                  <a:srgbClr val="811524"/>
                </a:solidFill>
                <a:latin typeface="Raleway ExtraBold" panose="020B0503030101060003" pitchFamily="34" charset="77"/>
              </a:rPr>
              <a:t>présence de l’enfant dans un milieu. </a:t>
            </a:r>
          </a:p>
        </p:txBody>
      </p:sp>
      <p:grpSp>
        <p:nvGrpSpPr>
          <p:cNvPr id="19" name="Group 18">
            <a:extLst>
              <a:ext uri="{FF2B5EF4-FFF2-40B4-BE49-F238E27FC236}">
                <a16:creationId xmlns:a16="http://schemas.microsoft.com/office/drawing/2014/main" id="{0D5DDD04-E8F8-99BE-4C00-34A4B8D6B975}"/>
              </a:ext>
            </a:extLst>
          </p:cNvPr>
          <p:cNvGrpSpPr/>
          <p:nvPr/>
        </p:nvGrpSpPr>
        <p:grpSpPr>
          <a:xfrm>
            <a:off x="5855011" y="786675"/>
            <a:ext cx="5661282" cy="5075206"/>
            <a:chOff x="5649293" y="853081"/>
            <a:chExt cx="6038602" cy="5413462"/>
          </a:xfrm>
        </p:grpSpPr>
        <p:grpSp>
          <p:nvGrpSpPr>
            <p:cNvPr id="18" name="Group 17">
              <a:extLst>
                <a:ext uri="{FF2B5EF4-FFF2-40B4-BE49-F238E27FC236}">
                  <a16:creationId xmlns:a16="http://schemas.microsoft.com/office/drawing/2014/main" id="{DFD20AE3-0E63-7537-9D45-0C88DCA5E7A2}"/>
                </a:ext>
              </a:extLst>
            </p:cNvPr>
            <p:cNvGrpSpPr/>
            <p:nvPr/>
          </p:nvGrpSpPr>
          <p:grpSpPr>
            <a:xfrm>
              <a:off x="5649293" y="853081"/>
              <a:ext cx="5938984" cy="5413462"/>
              <a:chOff x="5649293" y="853081"/>
              <a:chExt cx="5938984" cy="5413462"/>
            </a:xfrm>
          </p:grpSpPr>
          <p:sp>
            <p:nvSpPr>
              <p:cNvPr id="4" name="Oval 3">
                <a:extLst>
                  <a:ext uri="{FF2B5EF4-FFF2-40B4-BE49-F238E27FC236}">
                    <a16:creationId xmlns:a16="http://schemas.microsoft.com/office/drawing/2014/main" id="{8C395C8A-B3CB-5A15-24AF-0395A7EDD2D8}"/>
                  </a:ext>
                </a:extLst>
              </p:cNvPr>
              <p:cNvSpPr/>
              <p:nvPr/>
            </p:nvSpPr>
            <p:spPr>
              <a:xfrm>
                <a:off x="5649293" y="853081"/>
                <a:ext cx="3174796" cy="3174796"/>
              </a:xfrm>
              <a:prstGeom prst="ellipse">
                <a:avLst/>
              </a:prstGeom>
              <a:solidFill>
                <a:srgbClr val="FDDBD0">
                  <a:alpha val="6973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Oval 5">
                <a:extLst>
                  <a:ext uri="{FF2B5EF4-FFF2-40B4-BE49-F238E27FC236}">
                    <a16:creationId xmlns:a16="http://schemas.microsoft.com/office/drawing/2014/main" id="{8EC5D724-8FAD-D257-8EC4-D2EFDBB4D6E7}"/>
                  </a:ext>
                </a:extLst>
              </p:cNvPr>
              <p:cNvSpPr/>
              <p:nvPr/>
            </p:nvSpPr>
            <p:spPr>
              <a:xfrm>
                <a:off x="7026154" y="3172367"/>
                <a:ext cx="3214450" cy="3094176"/>
              </a:xfrm>
              <a:prstGeom prst="ellipse">
                <a:avLst/>
              </a:prstGeom>
              <a:solidFill>
                <a:srgbClr val="FDDBD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Oval 6">
                <a:extLst>
                  <a:ext uri="{FF2B5EF4-FFF2-40B4-BE49-F238E27FC236}">
                    <a16:creationId xmlns:a16="http://schemas.microsoft.com/office/drawing/2014/main" id="{30321DEF-5E1E-F463-A040-BAFDDD9C1D32}"/>
                  </a:ext>
                </a:extLst>
              </p:cNvPr>
              <p:cNvSpPr/>
              <p:nvPr/>
            </p:nvSpPr>
            <p:spPr>
              <a:xfrm>
                <a:off x="8413481" y="853082"/>
                <a:ext cx="3174796" cy="3174795"/>
              </a:xfrm>
              <a:prstGeom prst="ellipse">
                <a:avLst/>
              </a:prstGeom>
              <a:solidFill>
                <a:srgbClr val="FDDBD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TextBox 11">
              <a:extLst>
                <a:ext uri="{FF2B5EF4-FFF2-40B4-BE49-F238E27FC236}">
                  <a16:creationId xmlns:a16="http://schemas.microsoft.com/office/drawing/2014/main" id="{038BF20D-0A6D-6625-38B0-8863A6C3C1B7}"/>
                </a:ext>
              </a:extLst>
            </p:cNvPr>
            <p:cNvSpPr txBox="1"/>
            <p:nvPr/>
          </p:nvSpPr>
          <p:spPr>
            <a:xfrm>
              <a:off x="5989670" y="1819081"/>
              <a:ext cx="2521265" cy="1247501"/>
            </a:xfrm>
            <a:prstGeom prst="rect">
              <a:avLst/>
            </a:prstGeom>
            <a:noFill/>
          </p:spPr>
          <p:txBody>
            <a:bodyPr wrap="square" rtlCol="0">
              <a:spAutoFit/>
            </a:bodyPr>
            <a:lstStyle/>
            <a:p>
              <a:r>
                <a:rPr lang="en-CA" sz="1300" b="1" err="1">
                  <a:effectLst/>
                  <a:latin typeface="Raleway" panose="020B0503030101060003" pitchFamily="34" charset="77"/>
                </a:rPr>
                <a:t>est</a:t>
              </a:r>
              <a:r>
                <a:rPr lang="en-CA" sz="1300" b="1">
                  <a:effectLst/>
                  <a:latin typeface="Raleway" panose="020B0503030101060003" pitchFamily="34" charset="77"/>
                </a:rPr>
                <a:t> </a:t>
              </a:r>
              <a:r>
                <a:rPr lang="en-CA" sz="1300" b="1" err="1">
                  <a:effectLst/>
                  <a:latin typeface="Raleway" panose="020B0503030101060003" pitchFamily="34" charset="77"/>
                </a:rPr>
                <a:t>en</a:t>
              </a:r>
              <a:r>
                <a:rPr lang="en-CA" sz="1300" b="1">
                  <a:effectLst/>
                  <a:latin typeface="Raleway" panose="020B0503030101060003" pitchFamily="34" charset="77"/>
                </a:rPr>
                <a:t> </a:t>
              </a:r>
              <a:r>
                <a:rPr lang="en-CA" sz="1300" b="1">
                  <a:solidFill>
                    <a:srgbClr val="B8282D"/>
                  </a:solidFill>
                  <a:effectLst/>
                  <a:latin typeface="Raleway" panose="020B0503030101060003" pitchFamily="34" charset="77"/>
                </a:rPr>
                <a:t>relation </a:t>
              </a:r>
              <a:br>
                <a:rPr lang="en-CA" sz="1300" b="1">
                  <a:solidFill>
                    <a:srgbClr val="F58F7F"/>
                  </a:solidFill>
                  <a:effectLst/>
                  <a:latin typeface="Raleway" panose="020B0503030101060003" pitchFamily="34" charset="77"/>
                </a:rPr>
              </a:br>
              <a:r>
                <a:rPr lang="en-CA" sz="1300" b="1">
                  <a:effectLst/>
                  <a:latin typeface="Raleway" panose="020B0503030101060003" pitchFamily="34" charset="77"/>
                </a:rPr>
                <a:t>et a des </a:t>
              </a:r>
              <a:r>
                <a:rPr lang="en-CA" sz="1300" b="1">
                  <a:solidFill>
                    <a:srgbClr val="C00000"/>
                  </a:solidFill>
                  <a:effectLst/>
                  <a:latin typeface="Raleway" panose="020B0503030101060003" pitchFamily="34" charset="77"/>
                </a:rPr>
                <a:t>interactions </a:t>
              </a:r>
              <a:br>
                <a:rPr lang="en-CA" sz="1300" b="1">
                  <a:solidFill>
                    <a:srgbClr val="C00000"/>
                  </a:solidFill>
                  <a:effectLst/>
                  <a:latin typeface="Raleway" panose="020B0503030101060003" pitchFamily="34" charset="77"/>
                </a:rPr>
              </a:br>
              <a:r>
                <a:rPr lang="en-CA" sz="1300" b="1">
                  <a:effectLst/>
                  <a:latin typeface="Raleway" panose="020B0503030101060003" pitchFamily="34" charset="77"/>
                </a:rPr>
                <a:t>avec les </a:t>
              </a:r>
              <a:r>
                <a:rPr lang="en-CA" sz="1300" b="1" err="1">
                  <a:effectLst/>
                  <a:latin typeface="Raleway" panose="020B0503030101060003" pitchFamily="34" charset="77"/>
                </a:rPr>
                <a:t>autres</a:t>
              </a:r>
              <a:r>
                <a:rPr lang="en-CA" sz="1300" b="1">
                  <a:effectLst/>
                  <a:latin typeface="Raleway" panose="020B0503030101060003" pitchFamily="34" charset="77"/>
                </a:rPr>
                <a:t> enfants et les </a:t>
              </a:r>
              <a:r>
                <a:rPr lang="en-CA" sz="1300" b="1" err="1">
                  <a:effectLst/>
                  <a:latin typeface="Raleway" panose="020B0503030101060003" pitchFamily="34" charset="77"/>
                </a:rPr>
                <a:t>adultes</a:t>
              </a:r>
              <a:r>
                <a:rPr lang="en-CA" sz="1300" b="1">
                  <a:effectLst/>
                  <a:latin typeface="Raleway" panose="020B0503030101060003" pitchFamily="34" charset="77"/>
                </a:rPr>
                <a:t>. </a:t>
              </a:r>
              <a:endParaRPr lang="en-CA" sz="1300">
                <a:effectLst/>
                <a:latin typeface="Raleway" panose="020B0503030101060003" pitchFamily="34" charset="77"/>
              </a:endParaRPr>
            </a:p>
            <a:p>
              <a:endParaRPr lang="fr-CA"/>
            </a:p>
          </p:txBody>
        </p:sp>
        <p:sp>
          <p:nvSpPr>
            <p:cNvPr id="13" name="TextBox 12">
              <a:extLst>
                <a:ext uri="{FF2B5EF4-FFF2-40B4-BE49-F238E27FC236}">
                  <a16:creationId xmlns:a16="http://schemas.microsoft.com/office/drawing/2014/main" id="{693ED60F-C45B-F790-C5B7-6518332F85BD}"/>
                </a:ext>
              </a:extLst>
            </p:cNvPr>
            <p:cNvSpPr txBox="1"/>
            <p:nvPr/>
          </p:nvSpPr>
          <p:spPr>
            <a:xfrm>
              <a:off x="9130663" y="1536312"/>
              <a:ext cx="2557232" cy="1674276"/>
            </a:xfrm>
            <a:prstGeom prst="rect">
              <a:avLst/>
            </a:prstGeom>
            <a:noFill/>
          </p:spPr>
          <p:txBody>
            <a:bodyPr wrap="square" rtlCol="0">
              <a:spAutoFit/>
            </a:bodyPr>
            <a:lstStyle/>
            <a:p>
              <a:r>
                <a:rPr lang="en-CA" sz="1300" b="1">
                  <a:effectLst/>
                  <a:latin typeface="Raleway" panose="020B0503030101060003" pitchFamily="34" charset="77"/>
                </a:rPr>
                <a:t>a </a:t>
              </a:r>
              <a:r>
                <a:rPr lang="en-CA" sz="1300" b="1" err="1">
                  <a:effectLst/>
                  <a:latin typeface="Raleway" panose="020B0503030101060003" pitchFamily="34" charset="77"/>
                </a:rPr>
                <a:t>accès</a:t>
              </a:r>
              <a:r>
                <a:rPr lang="en-CA" sz="1300" b="1">
                  <a:effectLst/>
                  <a:latin typeface="Raleway" panose="020B0503030101060003" pitchFamily="34" charset="77"/>
                </a:rPr>
                <a:t> </a:t>
              </a:r>
              <a:r>
                <a:rPr lang="en-CA" sz="1300" b="1" err="1">
                  <a:effectLst/>
                  <a:latin typeface="Raleway" panose="020B0503030101060003" pitchFamily="34" charset="77"/>
                </a:rPr>
                <a:t>à</a:t>
              </a:r>
              <a:r>
                <a:rPr lang="en-CA" sz="1300" b="1">
                  <a:effectLst/>
                  <a:latin typeface="Raleway" panose="020B0503030101060003" pitchFamily="34" charset="77"/>
                </a:rPr>
                <a:t> des moments </a:t>
              </a:r>
              <a:br>
                <a:rPr lang="en-CA" sz="1300" b="1">
                  <a:effectLst/>
                  <a:latin typeface="Raleway" panose="020B0503030101060003" pitchFamily="34" charset="77"/>
                </a:rPr>
              </a:br>
              <a:r>
                <a:rPr lang="en-CA" sz="1300" b="1">
                  <a:effectLst/>
                  <a:latin typeface="Raleway" panose="020B0503030101060003" pitchFamily="34" charset="77"/>
                </a:rPr>
                <a:t>de vie, </a:t>
              </a:r>
              <a:r>
                <a:rPr lang="en-CA" sz="1300" b="1" err="1">
                  <a:effectLst/>
                  <a:latin typeface="Raleway" panose="020B0503030101060003" pitchFamily="34" charset="77"/>
                </a:rPr>
                <a:t>à</a:t>
              </a:r>
              <a:r>
                <a:rPr lang="en-CA" sz="1300" b="1">
                  <a:effectLst/>
                  <a:latin typeface="Raleway" panose="020B0503030101060003" pitchFamily="34" charset="77"/>
                </a:rPr>
                <a:t> du </a:t>
              </a:r>
              <a:r>
                <a:rPr lang="en-CA" sz="1300" b="1">
                  <a:solidFill>
                    <a:srgbClr val="C00000"/>
                  </a:solidFill>
                  <a:effectLst/>
                  <a:latin typeface="Raleway" panose="020B0503030101060003" pitchFamily="34" charset="77"/>
                </a:rPr>
                <a:t>matériel</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a:effectLst/>
                  <a:latin typeface="Raleway" panose="020B0503030101060003" pitchFamily="34" charset="77"/>
                </a:rPr>
                <a:t>et </a:t>
              </a:r>
              <a:r>
                <a:rPr lang="en-CA" sz="1300" b="1" err="1">
                  <a:effectLst/>
                  <a:latin typeface="Raleway" panose="020B0503030101060003" pitchFamily="34" charset="77"/>
                </a:rPr>
                <a:t>à</a:t>
              </a:r>
              <a:r>
                <a:rPr lang="en-CA" sz="1300" b="1">
                  <a:effectLst/>
                  <a:latin typeface="Raleway" panose="020B0503030101060003" pitchFamily="34" charset="77"/>
                </a:rPr>
                <a:t> des </a:t>
              </a:r>
              <a:r>
                <a:rPr lang="en-CA" sz="1300" b="1" err="1">
                  <a:solidFill>
                    <a:srgbClr val="C00000"/>
                  </a:solidFill>
                  <a:effectLst/>
                  <a:latin typeface="Raleway" panose="020B0503030101060003" pitchFamily="34" charset="77"/>
                </a:rPr>
                <a:t>lieux</a:t>
              </a:r>
              <a:r>
                <a:rPr lang="en-CA" sz="1300" b="1">
                  <a:solidFill>
                    <a:srgbClr val="C00000"/>
                  </a:solidFill>
                  <a:effectLst/>
                  <a:latin typeface="Raleway" panose="020B0503030101060003" pitchFamily="34" charset="77"/>
                </a:rPr>
                <a:t> </a:t>
              </a:r>
              <a:r>
                <a:rPr lang="en-CA" sz="1300" b="1" err="1">
                  <a:effectLst/>
                  <a:latin typeface="Raleway" panose="020B0503030101060003" pitchFamily="34" charset="77"/>
                </a:rPr>
                <a:t>variés</a:t>
              </a:r>
              <a:r>
                <a:rPr lang="en-CA" sz="1300" b="1">
                  <a:effectLst/>
                  <a:latin typeface="Raleway" panose="020B0503030101060003" pitchFamily="34" charset="77"/>
                </a:rPr>
                <a:t> et </a:t>
              </a:r>
              <a:r>
                <a:rPr lang="en-CA" sz="1300" b="1" err="1">
                  <a:effectLst/>
                  <a:latin typeface="Raleway" panose="020B0503030101060003" pitchFamily="34" charset="77"/>
                </a:rPr>
                <a:t>polyvalents</a:t>
              </a:r>
              <a:r>
                <a:rPr lang="en-CA" sz="1300" b="1">
                  <a:effectLst/>
                  <a:latin typeface="Raleway" panose="020B0503030101060003" pitchFamily="34" charset="77"/>
                </a:rPr>
                <a:t> </a:t>
              </a:r>
              <a:r>
                <a:rPr lang="en-CA" sz="1300" b="1" err="1">
                  <a:effectLst/>
                  <a:latin typeface="Raleway" panose="020B0503030101060003" pitchFamily="34" charset="77"/>
                </a:rPr>
                <a:t>répondant</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err="1">
                  <a:effectLst/>
                  <a:latin typeface="Raleway" panose="020B0503030101060003" pitchFamily="34" charset="77"/>
                </a:rPr>
                <a:t>à</a:t>
              </a:r>
              <a:r>
                <a:rPr lang="en-CA" sz="1300" b="1">
                  <a:effectLst/>
                  <a:latin typeface="Raleway" panose="020B0503030101060003" pitchFamily="34" charset="77"/>
                </a:rPr>
                <a:t> </a:t>
              </a:r>
              <a:r>
                <a:rPr lang="en-CA" sz="1300" b="1" err="1">
                  <a:effectLst/>
                  <a:latin typeface="Raleway" panose="020B0503030101060003" pitchFamily="34" charset="77"/>
                </a:rPr>
                <a:t>ses</a:t>
              </a:r>
              <a:r>
                <a:rPr lang="en-CA" sz="1300" b="1">
                  <a:effectLst/>
                  <a:latin typeface="Raleway" panose="020B0503030101060003" pitchFamily="34" charset="77"/>
                </a:rPr>
                <a:t> </a:t>
              </a:r>
              <a:r>
                <a:rPr lang="en-CA" sz="1300" b="1" err="1">
                  <a:solidFill>
                    <a:srgbClr val="C00000"/>
                  </a:solidFill>
                  <a:effectLst/>
                  <a:latin typeface="Raleway" panose="020B0503030101060003" pitchFamily="34" charset="77"/>
                </a:rPr>
                <a:t>besoins</a:t>
              </a:r>
              <a:r>
                <a:rPr lang="en-CA" sz="1300" b="1">
                  <a:solidFill>
                    <a:srgbClr val="C00000"/>
                  </a:solidFill>
                  <a:effectLst/>
                  <a:latin typeface="Raleway" panose="020B0503030101060003" pitchFamily="34" charset="77"/>
                </a:rPr>
                <a:t>, champs </a:t>
              </a:r>
              <a:r>
                <a:rPr lang="en-CA" sz="1300" b="1" err="1">
                  <a:solidFill>
                    <a:srgbClr val="C00000"/>
                  </a:solidFill>
                  <a:effectLst/>
                  <a:latin typeface="Raleway" panose="020B0503030101060003" pitchFamily="34" charset="77"/>
                </a:rPr>
                <a:t>d’intérêt</a:t>
              </a:r>
              <a:r>
                <a:rPr lang="en-CA" sz="1300" b="1">
                  <a:solidFill>
                    <a:srgbClr val="C00000"/>
                  </a:solidFill>
                  <a:effectLst/>
                  <a:latin typeface="Raleway" panose="020B0503030101060003" pitchFamily="34" charset="77"/>
                </a:rPr>
                <a:t> et </a:t>
              </a:r>
              <a:r>
                <a:rPr lang="en-CA" sz="1300" b="1" err="1">
                  <a:solidFill>
                    <a:srgbClr val="C00000"/>
                  </a:solidFill>
                  <a:effectLst/>
                  <a:latin typeface="Raleway" panose="020B0503030101060003" pitchFamily="34" charset="77"/>
                </a:rPr>
                <a:t>désirs</a:t>
              </a:r>
              <a:r>
                <a:rPr lang="en-CA" sz="1300" b="1">
                  <a:effectLst/>
                  <a:latin typeface="Raleway" panose="020B0503030101060003" pitchFamily="34" charset="77"/>
                </a:rPr>
                <a:t>.</a:t>
              </a:r>
              <a:endParaRPr lang="en-CA" sz="1300">
                <a:effectLst/>
                <a:latin typeface="Raleway" panose="020B0503030101060003" pitchFamily="34" charset="77"/>
              </a:endParaRPr>
            </a:p>
            <a:p>
              <a:endParaRPr lang="fr-CA"/>
            </a:p>
          </p:txBody>
        </p:sp>
        <p:sp>
          <p:nvSpPr>
            <p:cNvPr id="14" name="TextBox 13">
              <a:extLst>
                <a:ext uri="{FF2B5EF4-FFF2-40B4-BE49-F238E27FC236}">
                  <a16:creationId xmlns:a16="http://schemas.microsoft.com/office/drawing/2014/main" id="{9B5ADDDA-29BE-A5A1-4224-F1CB877B838C}"/>
                </a:ext>
              </a:extLst>
            </p:cNvPr>
            <p:cNvSpPr txBox="1"/>
            <p:nvPr/>
          </p:nvSpPr>
          <p:spPr>
            <a:xfrm>
              <a:off x="7246035" y="4432394"/>
              <a:ext cx="2804751" cy="1460889"/>
            </a:xfrm>
            <a:prstGeom prst="rect">
              <a:avLst/>
            </a:prstGeom>
            <a:noFill/>
          </p:spPr>
          <p:txBody>
            <a:bodyPr wrap="square" rtlCol="0">
              <a:spAutoFit/>
            </a:bodyPr>
            <a:lstStyle/>
            <a:p>
              <a:pPr algn="ctr"/>
              <a:r>
                <a:rPr lang="en-CA" sz="1300" b="1" err="1">
                  <a:effectLst/>
                  <a:latin typeface="Raleway" panose="020B0503030101060003" pitchFamily="34" charset="77"/>
                </a:rPr>
                <a:t>s’engage</a:t>
              </a:r>
              <a:r>
                <a:rPr lang="en-CA" sz="1300" b="1">
                  <a:effectLst/>
                  <a:latin typeface="Raleway" panose="020B0503030101060003" pitchFamily="34" charset="77"/>
                </a:rPr>
                <a:t> dans des </a:t>
              </a:r>
              <a:br>
                <a:rPr lang="en-CA" sz="1300" b="1">
                  <a:effectLst/>
                  <a:latin typeface="Raleway" panose="020B0503030101060003" pitchFamily="34" charset="77"/>
                </a:rPr>
              </a:br>
              <a:r>
                <a:rPr lang="en-CA" sz="1300" b="1" err="1">
                  <a:solidFill>
                    <a:srgbClr val="C00000"/>
                  </a:solidFill>
                  <a:effectLst/>
                  <a:latin typeface="Raleway" panose="020B0503030101060003" pitchFamily="34" charset="77"/>
                </a:rPr>
                <a:t>expériences</a:t>
              </a:r>
              <a:r>
                <a:rPr lang="en-CA" sz="1300" b="1">
                  <a:solidFill>
                    <a:srgbClr val="C00000"/>
                  </a:solidFill>
                  <a:effectLst/>
                  <a:latin typeface="Raleway" panose="020B0503030101060003" pitchFamily="34" charset="77"/>
                </a:rPr>
                <a:t> </a:t>
              </a:r>
              <a:r>
                <a:rPr lang="en-CA" sz="1300" b="1" err="1">
                  <a:solidFill>
                    <a:srgbClr val="C00000"/>
                  </a:solidFill>
                  <a:effectLst/>
                  <a:latin typeface="Raleway" panose="020B0503030101060003" pitchFamily="34" charset="77"/>
                </a:rPr>
                <a:t>significatives</a:t>
              </a:r>
              <a:r>
                <a:rPr lang="en-CA" sz="1300" b="1">
                  <a:solidFill>
                    <a:srgbClr val="C00000"/>
                  </a:solidFill>
                  <a:effectLst/>
                  <a:latin typeface="Raleway" panose="020B0503030101060003" pitchFamily="34" charset="77"/>
                </a:rPr>
                <a:t> </a:t>
              </a:r>
              <a:r>
                <a:rPr lang="en-CA" sz="1300" b="1">
                  <a:effectLst/>
                  <a:latin typeface="Raleway" panose="020B0503030101060003" pitchFamily="34" charset="77"/>
                </a:rPr>
                <a:t>qui </a:t>
              </a:r>
              <a:r>
                <a:rPr lang="en-CA" sz="1300" b="1" err="1">
                  <a:effectLst/>
                  <a:latin typeface="Raleway" panose="020B0503030101060003" pitchFamily="34" charset="77"/>
                </a:rPr>
                <a:t>mobilisent</a:t>
              </a:r>
              <a:r>
                <a:rPr lang="en-CA" sz="1300" b="1">
                  <a:effectLst/>
                  <a:latin typeface="Raleway" panose="020B0503030101060003" pitchFamily="34" charset="77"/>
                </a:rPr>
                <a:t> son </a:t>
              </a:r>
              <a:r>
                <a:rPr lang="en-CA" sz="1300" b="1" err="1">
                  <a:effectLst/>
                  <a:latin typeface="Raleway" panose="020B0503030101060003" pitchFamily="34" charset="77"/>
                </a:rPr>
                <a:t>potentiel</a:t>
              </a:r>
              <a:r>
                <a:rPr lang="en-CA" sz="1300" b="1">
                  <a:effectLst/>
                  <a:latin typeface="Raleway" panose="020B0503030101060003" pitchFamily="34" charset="77"/>
                </a:rPr>
                <a:t> </a:t>
              </a:r>
              <a:br>
                <a:rPr lang="en-CA" sz="1300" b="1">
                  <a:effectLst/>
                  <a:latin typeface="Raleway" panose="020B0503030101060003" pitchFamily="34" charset="77"/>
                </a:rPr>
              </a:br>
              <a:r>
                <a:rPr lang="en-CA" sz="1300" b="1">
                  <a:effectLst/>
                  <a:latin typeface="Raleway" panose="020B0503030101060003" pitchFamily="34" charset="77"/>
                </a:rPr>
                <a:t>et </a:t>
              </a:r>
              <a:r>
                <a:rPr lang="en-CA" sz="1300" b="1" err="1">
                  <a:effectLst/>
                  <a:latin typeface="Raleway" panose="020B0503030101060003" pitchFamily="34" charset="77"/>
                </a:rPr>
                <a:t>favorisent</a:t>
              </a:r>
              <a:r>
                <a:rPr lang="en-CA" sz="1300" b="1">
                  <a:effectLst/>
                  <a:latin typeface="Raleway" panose="020B0503030101060003" pitchFamily="34" charset="77"/>
                </a:rPr>
                <a:t> son</a:t>
              </a:r>
              <a:br>
                <a:rPr lang="en-CA" sz="1300" b="1">
                  <a:effectLst/>
                  <a:latin typeface="Raleway" panose="020B0503030101060003" pitchFamily="34" charset="77"/>
                </a:rPr>
              </a:br>
              <a:r>
                <a:rPr lang="en-CA" sz="1300" b="1" err="1">
                  <a:effectLst/>
                  <a:latin typeface="Raleway" panose="020B0503030101060003" pitchFamily="34" charset="77"/>
                </a:rPr>
                <a:t>développement</a:t>
              </a:r>
              <a:r>
                <a:rPr lang="en-CA" sz="1300" b="1">
                  <a:effectLst/>
                  <a:latin typeface="Raleway" panose="020B0503030101060003" pitchFamily="34" charset="77"/>
                </a:rPr>
                <a:t> global.</a:t>
              </a:r>
              <a:endParaRPr lang="en-CA" sz="1300">
                <a:effectLst/>
                <a:latin typeface="Raleway" panose="020B0503030101060003" pitchFamily="34" charset="77"/>
              </a:endParaRPr>
            </a:p>
            <a:p>
              <a:pPr algn="ctr"/>
              <a:endParaRPr lang="fr-CA"/>
            </a:p>
          </p:txBody>
        </p:sp>
      </p:grpSp>
      <p:grpSp>
        <p:nvGrpSpPr>
          <p:cNvPr id="20" name="Group 19">
            <a:extLst>
              <a:ext uri="{FF2B5EF4-FFF2-40B4-BE49-F238E27FC236}">
                <a16:creationId xmlns:a16="http://schemas.microsoft.com/office/drawing/2014/main" id="{AB1E1A3E-1759-09C9-BCD0-72B06623CB3C}"/>
              </a:ext>
            </a:extLst>
          </p:cNvPr>
          <p:cNvGrpSpPr/>
          <p:nvPr/>
        </p:nvGrpSpPr>
        <p:grpSpPr>
          <a:xfrm>
            <a:off x="5471622" y="683086"/>
            <a:ext cx="6371356" cy="5918490"/>
            <a:chOff x="6961331" y="371911"/>
            <a:chExt cx="6371356" cy="5918490"/>
          </a:xfrm>
        </p:grpSpPr>
        <p:pic>
          <p:nvPicPr>
            <p:cNvPr id="11" name="Picture 10" descr="A red circle in the sky&#10;&#10;Description automatically generated">
              <a:extLst>
                <a:ext uri="{FF2B5EF4-FFF2-40B4-BE49-F238E27FC236}">
                  <a16:creationId xmlns:a16="http://schemas.microsoft.com/office/drawing/2014/main" id="{3340F7A7-F259-B5C7-7521-F549419B8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331" y="371911"/>
              <a:ext cx="6371356" cy="5918490"/>
            </a:xfrm>
            <a:prstGeom prst="rect">
              <a:avLst/>
            </a:prstGeom>
          </p:spPr>
        </p:pic>
        <p:sp>
          <p:nvSpPr>
            <p:cNvPr id="15" name="TextBox 14">
              <a:extLst>
                <a:ext uri="{FF2B5EF4-FFF2-40B4-BE49-F238E27FC236}">
                  <a16:creationId xmlns:a16="http://schemas.microsoft.com/office/drawing/2014/main" id="{FFAD04D1-7104-2B52-BFE5-BCB3E9B09F15}"/>
                </a:ext>
              </a:extLst>
            </p:cNvPr>
            <p:cNvSpPr txBox="1"/>
            <p:nvPr/>
          </p:nvSpPr>
          <p:spPr>
            <a:xfrm>
              <a:off x="9531640" y="2684733"/>
              <a:ext cx="1207382" cy="523220"/>
            </a:xfrm>
            <a:prstGeom prst="rect">
              <a:avLst/>
            </a:prstGeom>
            <a:noFill/>
          </p:spPr>
          <p:txBody>
            <a:bodyPr wrap="none" rtlCol="0">
              <a:spAutoFit/>
            </a:bodyPr>
            <a:lstStyle/>
            <a:p>
              <a:pPr algn="ctr"/>
              <a:r>
                <a:rPr lang="fr-CA" sz="1400" b="1" dirty="0">
                  <a:solidFill>
                    <a:schemeClr val="bg1"/>
                  </a:solidFill>
                  <a:latin typeface="Raleway ExtraBold" panose="020B0503030101060003" pitchFamily="34" charset="77"/>
                </a:rPr>
                <a:t>Expérience </a:t>
              </a:r>
              <a:br>
                <a:rPr lang="fr-CA" sz="1400" b="1" dirty="0">
                  <a:solidFill>
                    <a:schemeClr val="bg1"/>
                  </a:solidFill>
                  <a:latin typeface="Raleway ExtraBold" panose="020B0503030101060003" pitchFamily="34" charset="77"/>
                </a:rPr>
              </a:br>
              <a:r>
                <a:rPr lang="fr-CA" sz="1400" b="1" dirty="0">
                  <a:solidFill>
                    <a:schemeClr val="bg1"/>
                  </a:solidFill>
                  <a:latin typeface="Raleway ExtraBold" panose="020B0503030101060003" pitchFamily="34" charset="77"/>
                </a:rPr>
                <a:t>inclusive</a:t>
              </a:r>
            </a:p>
          </p:txBody>
        </p:sp>
      </p:grpSp>
      <p:sp>
        <p:nvSpPr>
          <p:cNvPr id="3" name="Espace réservé du contenu 2">
            <a:extLst>
              <a:ext uri="{FF2B5EF4-FFF2-40B4-BE49-F238E27FC236}">
                <a16:creationId xmlns:a16="http://schemas.microsoft.com/office/drawing/2014/main" id="{3A181526-542A-F4E1-EAC7-D49F9B6B55D3}"/>
              </a:ext>
            </a:extLst>
          </p:cNvPr>
          <p:cNvSpPr>
            <a:spLocks noGrp="1"/>
          </p:cNvSpPr>
          <p:nvPr>
            <p:ph idx="1"/>
          </p:nvPr>
        </p:nvSpPr>
        <p:spPr>
          <a:xfrm>
            <a:off x="6143591" y="779272"/>
            <a:ext cx="5169452" cy="437089"/>
          </a:xfrm>
        </p:spPr>
        <p:txBody>
          <a:bodyPr>
            <a:normAutofit/>
          </a:bodyPr>
          <a:lstStyle/>
          <a:p>
            <a:pPr marL="0" indent="0">
              <a:lnSpc>
                <a:spcPct val="100000"/>
              </a:lnSpc>
              <a:spcBef>
                <a:spcPts val="0"/>
              </a:spcBef>
              <a:buNone/>
            </a:pPr>
            <a:r>
              <a:rPr lang="fr-CA" sz="1700" b="1" u="none" strike="noStrike" baseline="0" dirty="0">
                <a:solidFill>
                  <a:srgbClr val="B8282D"/>
                </a:solidFill>
                <a:latin typeface="Raleway ExtraBold" panose="020B0503030101060003" pitchFamily="34" charset="77"/>
              </a:rPr>
              <a:t>Un tout-petit qui vit une expérience inclusive… </a:t>
            </a:r>
          </a:p>
        </p:txBody>
      </p:sp>
      <p:sp>
        <p:nvSpPr>
          <p:cNvPr id="5" name="TextBox 11">
            <a:extLst>
              <a:ext uri="{FF2B5EF4-FFF2-40B4-BE49-F238E27FC236}">
                <a16:creationId xmlns:a16="http://schemas.microsoft.com/office/drawing/2014/main" id="{E8E7632B-6751-1A28-CC5F-83D48DCE43D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0" name="Picture 7">
            <a:extLst>
              <a:ext uri="{FF2B5EF4-FFF2-40B4-BE49-F238E27FC236}">
                <a16:creationId xmlns:a16="http://schemas.microsoft.com/office/drawing/2014/main" id="{4343A58A-B3B1-0D8D-15F2-3F5854F406E0}"/>
              </a:ext>
            </a:extLst>
          </p:cNvPr>
          <p:cNvPicPr>
            <a:picLocks noChangeAspect="1"/>
          </p:cNvPicPr>
          <p:nvPr/>
        </p:nvPicPr>
        <p:blipFill>
          <a:blip r:embed="rId4"/>
          <a:stretch>
            <a:fillRect/>
          </a:stretch>
        </p:blipFill>
        <p:spPr>
          <a:xfrm>
            <a:off x="10626526" y="6511007"/>
            <a:ext cx="814028" cy="205217"/>
          </a:xfrm>
          <a:prstGeom prst="rect">
            <a:avLst/>
          </a:prstGeom>
        </p:spPr>
      </p:pic>
      <p:sp>
        <p:nvSpPr>
          <p:cNvPr id="8" name="ZoneTexte 7">
            <a:extLst>
              <a:ext uri="{FF2B5EF4-FFF2-40B4-BE49-F238E27FC236}">
                <a16:creationId xmlns:a16="http://schemas.microsoft.com/office/drawing/2014/main" id="{529E8426-F654-5F78-3AB6-73FFF2766444}"/>
              </a:ext>
            </a:extLst>
          </p:cNvPr>
          <p:cNvSpPr txBox="1"/>
          <p:nvPr/>
        </p:nvSpPr>
        <p:spPr>
          <a:xfrm>
            <a:off x="788173" y="5861881"/>
            <a:ext cx="10811655" cy="338554"/>
          </a:xfrm>
          <a:prstGeom prst="rect">
            <a:avLst/>
          </a:prstGeom>
          <a:noFill/>
        </p:spPr>
        <p:txBody>
          <a:bodyPr wrap="square">
            <a:spAutoFit/>
          </a:bodyPr>
          <a:lstStyle/>
          <a:p>
            <a:pPr>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 </a:t>
            </a:r>
            <a:r>
              <a:rPr lang="fr-CA" sz="800" b="0" i="0" u="none" strike="noStrike" baseline="0" dirty="0">
                <a:solidFill>
                  <a:srgbClr val="000000"/>
                </a:solidFill>
                <a:latin typeface="Raleway" pitchFamily="2" charset="0"/>
              </a:rPr>
              <a:t>Adapté de : CARBONNEAU, H. « Pour une expérience de loisir inclusive », </a:t>
            </a:r>
            <a:r>
              <a:rPr lang="fr-CA" sz="800" b="0" i="1" u="none" strike="noStrike" baseline="0" dirty="0">
                <a:solidFill>
                  <a:srgbClr val="000000"/>
                </a:solidFill>
                <a:latin typeface="Raleway" pitchFamily="2" charset="0"/>
              </a:rPr>
              <a:t>Laboratoire loisir et vie communautaire</a:t>
            </a:r>
            <a:r>
              <a:rPr lang="fr-CA" sz="800" b="0" i="0" u="none" strike="noStrike" baseline="0" dirty="0">
                <a:solidFill>
                  <a:srgbClr val="000000"/>
                </a:solidFill>
                <a:latin typeface="Raleway" pitchFamily="2" charset="0"/>
              </a:rPr>
              <a:t>, Université du Québec à Trois-Rivières, en collaboration avec Roger Cantin, CIRRIS et Marc St-Onge, AQLPH, Observatoire québécois du loisir, vol. 12, no 11, 2015.</a:t>
            </a:r>
            <a:endPar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spTree>
    <p:extLst>
      <p:ext uri="{BB962C8B-B14F-4D97-AF65-F5344CB8AC3E}">
        <p14:creationId xmlns:p14="http://schemas.microsoft.com/office/powerpoint/2010/main" val="9874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C1F53A-4660-0B8D-CA40-32FC8574B5A9}"/>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9" name="Group 8">
            <a:extLst>
              <a:ext uri="{FF2B5EF4-FFF2-40B4-BE49-F238E27FC236}">
                <a16:creationId xmlns:a16="http://schemas.microsoft.com/office/drawing/2014/main" id="{54AE9302-F971-7A91-0FB2-5A4A9BE01AA9}"/>
              </a:ext>
            </a:extLst>
          </p:cNvPr>
          <p:cNvGrpSpPr/>
          <p:nvPr/>
        </p:nvGrpSpPr>
        <p:grpSpPr>
          <a:xfrm>
            <a:off x="751446" y="6511007"/>
            <a:ext cx="10689108" cy="205217"/>
            <a:chOff x="751446" y="6511007"/>
            <a:chExt cx="10689108" cy="205217"/>
          </a:xfrm>
        </p:grpSpPr>
        <p:sp>
          <p:nvSpPr>
            <p:cNvPr id="10" name="TextBox 11">
              <a:extLst>
                <a:ext uri="{FF2B5EF4-FFF2-40B4-BE49-F238E27FC236}">
                  <a16:creationId xmlns:a16="http://schemas.microsoft.com/office/drawing/2014/main" id="{CF245172-051C-E21D-D61C-47AA0FED6C83}"/>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9EF12391-B235-AD51-ED17-EABC77BEB2EF}"/>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46872" y="1161375"/>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tenant compte des besoins psychosociaux des parents</a:t>
            </a:r>
          </a:p>
        </p:txBody>
      </p:sp>
      <p:sp>
        <p:nvSpPr>
          <p:cNvPr id="16" name="ZoneTexte 15">
            <a:extLst>
              <a:ext uri="{FF2B5EF4-FFF2-40B4-BE49-F238E27FC236}">
                <a16:creationId xmlns:a16="http://schemas.microsoft.com/office/drawing/2014/main" id="{AC577C4D-B61D-7AEC-2C11-191B9F58C635}"/>
              </a:ext>
            </a:extLst>
          </p:cNvPr>
          <p:cNvSpPr txBox="1"/>
          <p:nvPr/>
        </p:nvSpPr>
        <p:spPr>
          <a:xfrm>
            <a:off x="1746806" y="1743880"/>
            <a:ext cx="9601039" cy="1490344"/>
          </a:xfrm>
          <a:prstGeom prst="rect">
            <a:avLst/>
          </a:prstGeom>
          <a:noFill/>
        </p:spPr>
        <p:txBody>
          <a:bodyPr wrap="square">
            <a:spAutoFit/>
          </a:bodyPr>
          <a:lstStyle/>
          <a:p>
            <a:pPr>
              <a:lnSpc>
                <a:spcPct val="115000"/>
              </a:lnSpc>
              <a:spcAft>
                <a:spcPts val="800"/>
              </a:spcAft>
            </a:pPr>
            <a:r>
              <a:rPr lang="fr-CA" sz="1600" kern="100">
                <a:effectLst/>
                <a:latin typeface="Raleway" pitchFamily="2" charset="0"/>
                <a:ea typeface="Calibri" panose="020F0502020204030204" pitchFamily="34" charset="0"/>
                <a:cs typeface="Raleway Medium" pitchFamily="2" charset="0"/>
              </a:rPr>
              <a:t>L’initiative Agir ensemble en soutien à la santé mentale des familles dont l’enfant présente un trouble neurodéveloppemental : mise à l’essai et évaluation d’un programme pour, par et avec les parents vise, entre autres, à </a:t>
            </a:r>
            <a:r>
              <a:rPr lang="fr-CA" sz="1600" b="1" kern="100">
                <a:solidFill>
                  <a:srgbClr val="915573"/>
                </a:solidFill>
                <a:effectLst/>
                <a:latin typeface="Raleway" pitchFamily="2" charset="0"/>
                <a:ea typeface="Calibri" panose="020F0502020204030204" pitchFamily="34" charset="0"/>
                <a:cs typeface="Times New Roman" panose="02020603050405020304" pitchFamily="18" charset="0"/>
              </a:rPr>
              <a:t>soutenir la santé mentale </a:t>
            </a:r>
            <a:r>
              <a:rPr lang="fr-CA" sz="1600" kern="100">
                <a:effectLst/>
                <a:latin typeface="Raleway" pitchFamily="2" charset="0"/>
                <a:ea typeface="Calibri" panose="020F0502020204030204" pitchFamily="34" charset="0"/>
                <a:cs typeface="Raleway Medium" pitchFamily="2" charset="0"/>
              </a:rPr>
              <a:t>des familles ayant un enfant de 0 à 5 ans avec un trouble neurodéveloppemental. Inspiré d’un programme développé en Grande-Bretagne, il a été traduit et adapté pour le Québec. </a:t>
            </a:r>
            <a:endParaRPr lang="fr-CA" sz="1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05E21427-678A-DD39-D0EB-06F1B1AC36A6}"/>
              </a:ext>
            </a:extLst>
          </p:cNvPr>
          <p:cNvSpPr txBox="1"/>
          <p:nvPr/>
        </p:nvSpPr>
        <p:spPr>
          <a:xfrm>
            <a:off x="736501" y="3305029"/>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offrant une variété des services de répit</a:t>
            </a:r>
          </a:p>
        </p:txBody>
      </p:sp>
      <p:sp>
        <p:nvSpPr>
          <p:cNvPr id="23" name="ZoneTexte 22">
            <a:extLst>
              <a:ext uri="{FF2B5EF4-FFF2-40B4-BE49-F238E27FC236}">
                <a16:creationId xmlns:a16="http://schemas.microsoft.com/office/drawing/2014/main" id="{BC0CAF00-9AA3-9345-F271-37E2FE97AA55}"/>
              </a:ext>
            </a:extLst>
          </p:cNvPr>
          <p:cNvSpPr txBox="1"/>
          <p:nvPr/>
        </p:nvSpPr>
        <p:spPr>
          <a:xfrm>
            <a:off x="1739310" y="3887642"/>
            <a:ext cx="6740107" cy="2132379"/>
          </a:xfrm>
          <a:prstGeom prst="rect">
            <a:avLst/>
          </a:prstGeom>
          <a:noFill/>
        </p:spPr>
        <p:txBody>
          <a:bodyPr wrap="square">
            <a:spAutoFit/>
          </a:bodyPr>
          <a:lstStyle/>
          <a:p>
            <a:pPr>
              <a:lnSpc>
                <a:spcPts val="2250"/>
              </a:lnSpc>
            </a:pPr>
            <a:r>
              <a:rPr lang="fr-CA" sz="1600" u="none" strike="noStrike" baseline="0">
                <a:solidFill>
                  <a:srgbClr val="000000"/>
                </a:solidFill>
                <a:latin typeface="Raleway" panose="020B0503030101060003" pitchFamily="34" charset="77"/>
              </a:rPr>
              <a:t>Portail répit est une initiative de Solidarité de parents de personnes handicapées, financée par l’Office des personnes handicapées du Québec. Cette </a:t>
            </a:r>
            <a:r>
              <a:rPr lang="fr-CA" sz="1600" b="1" i="0" u="none" strike="noStrike" baseline="0">
                <a:solidFill>
                  <a:srgbClr val="915573"/>
                </a:solidFill>
                <a:latin typeface="Raleway" pitchFamily="2" charset="0"/>
              </a:rPr>
              <a:t>plateforme Web et son application mobile </a:t>
            </a:r>
            <a:r>
              <a:rPr lang="fr-CA" sz="1600" u="none" strike="noStrike" baseline="0">
                <a:solidFill>
                  <a:srgbClr val="000000"/>
                </a:solidFill>
                <a:latin typeface="Raleway" panose="020B0503030101060003" pitchFamily="34" charset="77"/>
              </a:rPr>
              <a:t>centralisent l’information sur les organismes offrant du répit, dont le nombre de places disponibles en temps réel, facilitant ainsi la recherche de services de répit pour les familles avec des personnes handicapées. </a:t>
            </a:r>
            <a:endParaRPr lang="fr-CA" sz="1600">
              <a:latin typeface="Raleway" panose="020B0503030101060003" pitchFamily="34" charset="77"/>
            </a:endParaRPr>
          </a:p>
        </p:txBody>
      </p:sp>
      <p:cxnSp>
        <p:nvCxnSpPr>
          <p:cNvPr id="22" name="Straight Connector 21">
            <a:extLst>
              <a:ext uri="{FF2B5EF4-FFF2-40B4-BE49-F238E27FC236}">
                <a16:creationId xmlns:a16="http://schemas.microsoft.com/office/drawing/2014/main" id="{B2264658-AB13-A4AC-65C5-FEA55BDA563C}"/>
              </a:ext>
            </a:extLst>
          </p:cNvPr>
          <p:cNvCxnSpPr>
            <a:cxnSpLocks/>
          </p:cNvCxnSpPr>
          <p:nvPr/>
        </p:nvCxnSpPr>
        <p:spPr>
          <a:xfrm>
            <a:off x="1508052" y="1848389"/>
            <a:ext cx="0" cy="129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A9A16879-2F5E-2E32-1FA2-C4F4DBFF7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082885"/>
            <a:ext cx="496689" cy="528734"/>
          </a:xfrm>
          <a:prstGeom prst="rect">
            <a:avLst/>
          </a:prstGeom>
        </p:spPr>
      </p:pic>
      <p:cxnSp>
        <p:nvCxnSpPr>
          <p:cNvPr id="29" name="Straight Connector 28">
            <a:extLst>
              <a:ext uri="{FF2B5EF4-FFF2-40B4-BE49-F238E27FC236}">
                <a16:creationId xmlns:a16="http://schemas.microsoft.com/office/drawing/2014/main" id="{A6F509DD-7F1E-02AF-3FF8-E26DF172A2D9}"/>
              </a:ext>
            </a:extLst>
          </p:cNvPr>
          <p:cNvCxnSpPr>
            <a:cxnSpLocks/>
          </p:cNvCxnSpPr>
          <p:nvPr/>
        </p:nvCxnSpPr>
        <p:spPr>
          <a:xfrm>
            <a:off x="1508052" y="4001924"/>
            <a:ext cx="0" cy="187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0" name="Picture 29" descr="A black background with a black square&#10;&#10;Description automatically generated with medium confidence">
            <a:extLst>
              <a:ext uri="{FF2B5EF4-FFF2-40B4-BE49-F238E27FC236}">
                <a16:creationId xmlns:a16="http://schemas.microsoft.com/office/drawing/2014/main" id="{89C50766-9D10-645B-8AB4-4FC32D5BB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273894"/>
            <a:ext cx="496689" cy="528734"/>
          </a:xfrm>
          <a:prstGeom prst="rect">
            <a:avLst/>
          </a:prstGeom>
        </p:spPr>
      </p:pic>
      <p:sp>
        <p:nvSpPr>
          <p:cNvPr id="32" name="Rounded Rectangle 31">
            <a:extLst>
              <a:ext uri="{FF2B5EF4-FFF2-40B4-BE49-F238E27FC236}">
                <a16:creationId xmlns:a16="http://schemas.microsoft.com/office/drawing/2014/main" id="{BA5CADAC-790D-A4E1-5793-E7256EC71BEF}"/>
              </a:ext>
            </a:extLst>
          </p:cNvPr>
          <p:cNvSpPr/>
          <p:nvPr/>
        </p:nvSpPr>
        <p:spPr>
          <a:xfrm>
            <a:off x="8634334" y="3429000"/>
            <a:ext cx="2885461" cy="2444924"/>
          </a:xfrm>
          <a:prstGeom prst="roundRect">
            <a:avLst/>
          </a:prstGeom>
          <a:solidFill>
            <a:srgbClr val="915573">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25">
            <a:extLst>
              <a:ext uri="{FF2B5EF4-FFF2-40B4-BE49-F238E27FC236}">
                <a16:creationId xmlns:a16="http://schemas.microsoft.com/office/drawing/2014/main" id="{CF75159C-2805-942C-C950-8238EFC432A3}"/>
              </a:ext>
            </a:extLst>
          </p:cNvPr>
          <p:cNvSpPr txBox="1"/>
          <p:nvPr/>
        </p:nvSpPr>
        <p:spPr>
          <a:xfrm>
            <a:off x="8763600" y="3661977"/>
            <a:ext cx="2885461" cy="2346796"/>
          </a:xfrm>
          <a:prstGeom prst="rect">
            <a:avLst/>
          </a:prstGeom>
          <a:noFill/>
        </p:spPr>
        <p:txBody>
          <a:bodyPr wrap="square">
            <a:spAutoFit/>
          </a:bodyPr>
          <a:lstStyle/>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répit, de courte ou de </a:t>
            </a:r>
            <a:br>
              <a:rPr lang="fr-CA" sz="1400" b="1" i="0" u="none" strike="noStrike" baseline="0">
                <a:solidFill>
                  <a:srgbClr val="000000"/>
                </a:solidFill>
                <a:latin typeface="Raleway" pitchFamily="2" charset="0"/>
              </a:rPr>
            </a:br>
            <a:r>
              <a:rPr lang="fr-CA" sz="1400" b="1" i="0" u="none" strike="noStrike" baseline="0">
                <a:solidFill>
                  <a:srgbClr val="000000"/>
                </a:solidFill>
                <a:latin typeface="Raleway" pitchFamily="2" charset="0"/>
              </a:rPr>
              <a:t>longue durée</a:t>
            </a:r>
            <a:r>
              <a:rPr lang="fr-CA" sz="1400" b="0" i="0" u="none" strike="noStrike" baseline="0">
                <a:solidFill>
                  <a:srgbClr val="000000"/>
                </a:solidFill>
                <a:latin typeface="Raleway" pitchFamily="2" charset="0"/>
              </a:rPr>
              <a:t>, offert dans des maisons de répit, des camps de vacances ou à domicile</a:t>
            </a:r>
          </a:p>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gardiennage </a:t>
            </a:r>
            <a:r>
              <a:rPr lang="fr-CA" sz="1400" b="0" i="0" u="none" strike="noStrike" baseline="0">
                <a:solidFill>
                  <a:srgbClr val="000000"/>
                </a:solidFill>
                <a:latin typeface="Raleway" pitchFamily="2" charset="0"/>
              </a:rPr>
              <a:t>pour </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les besoins prévisibles</a:t>
            </a:r>
          </a:p>
          <a:p>
            <a:pPr marL="285750" indent="-285750">
              <a:lnSpc>
                <a:spcPts val="1540"/>
              </a:lnSpc>
              <a:spcAft>
                <a:spcPts val="300"/>
              </a:spcAft>
              <a:buClr>
                <a:srgbClr val="674168"/>
              </a:buClr>
              <a:buFont typeface="System Font Regular"/>
              <a:buChar char="&gt;"/>
            </a:pPr>
            <a:r>
              <a:rPr lang="fr-CA" sz="1400" b="1" i="0" u="none" strike="noStrike" baseline="0">
                <a:solidFill>
                  <a:srgbClr val="000000"/>
                </a:solidFill>
                <a:latin typeface="Raleway" pitchFamily="2" charset="0"/>
              </a:rPr>
              <a:t>dépannage </a:t>
            </a:r>
            <a:r>
              <a:rPr lang="fr-CA" sz="1400" b="0" i="0" u="none" strike="noStrike" baseline="0">
                <a:solidFill>
                  <a:srgbClr val="000000"/>
                </a:solidFill>
                <a:latin typeface="Raleway" pitchFamily="2" charset="0"/>
              </a:rPr>
              <a:t>pour pallier</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un événement imprévisible </a:t>
            </a:r>
            <a:br>
              <a:rPr lang="fr-CA" sz="1400" b="0" i="0" u="none" strike="noStrike" baseline="0">
                <a:solidFill>
                  <a:srgbClr val="000000"/>
                </a:solidFill>
                <a:latin typeface="Raleway" pitchFamily="2" charset="0"/>
              </a:rPr>
            </a:br>
            <a:r>
              <a:rPr lang="fr-CA" sz="1400" b="0" i="0" u="none" strike="noStrike" baseline="0">
                <a:solidFill>
                  <a:srgbClr val="000000"/>
                </a:solidFill>
                <a:latin typeface="Raleway" pitchFamily="2" charset="0"/>
              </a:rPr>
              <a:t>et temporaire </a:t>
            </a:r>
            <a:endParaRPr lang="fr-CA" sz="1400">
              <a:latin typeface="Raleway" pitchFamily="2" charset="0"/>
            </a:endParaRPr>
          </a:p>
          <a:p>
            <a:endParaRPr lang="fr-CA" sz="1400" b="0" i="0" u="none" strike="noStrike" baseline="0">
              <a:solidFill>
                <a:srgbClr val="000000"/>
              </a:solidFill>
              <a:latin typeface="Raleway Medium" pitchFamily="2" charset="0"/>
            </a:endParaRPr>
          </a:p>
        </p:txBody>
      </p:sp>
      <p:sp>
        <p:nvSpPr>
          <p:cNvPr id="2" name="Titre 1">
            <a:extLst>
              <a:ext uri="{FF2B5EF4-FFF2-40B4-BE49-F238E27FC236}">
                <a16:creationId xmlns:a16="http://schemas.microsoft.com/office/drawing/2014/main" id="{20043FB3-12DD-8896-EBF4-E0D40D66229D}"/>
              </a:ext>
            </a:extLst>
          </p:cNvPr>
          <p:cNvSpPr txBox="1">
            <a:spLocks/>
          </p:cNvSpPr>
          <p:nvPr/>
        </p:nvSpPr>
        <p:spPr>
          <a:xfrm>
            <a:off x="770709" y="181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Soutenir les parents (suite)</a:t>
            </a:r>
          </a:p>
        </p:txBody>
      </p:sp>
      <p:cxnSp>
        <p:nvCxnSpPr>
          <p:cNvPr id="4" name="Straight Connector 3">
            <a:extLst>
              <a:ext uri="{FF2B5EF4-FFF2-40B4-BE49-F238E27FC236}">
                <a16:creationId xmlns:a16="http://schemas.microsoft.com/office/drawing/2014/main" id="{E4641EEC-010B-DCA7-84B6-5EE65E73476C}"/>
              </a:ext>
            </a:extLst>
          </p:cNvPr>
          <p:cNvCxnSpPr>
            <a:cxnSpLocks/>
          </p:cNvCxnSpPr>
          <p:nvPr/>
        </p:nvCxnSpPr>
        <p:spPr>
          <a:xfrm>
            <a:off x="877386" y="802547"/>
            <a:ext cx="2216688"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182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D7B68-896B-56A0-662E-23E265655821}"/>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6" name="Group 5">
            <a:extLst>
              <a:ext uri="{FF2B5EF4-FFF2-40B4-BE49-F238E27FC236}">
                <a16:creationId xmlns:a16="http://schemas.microsoft.com/office/drawing/2014/main" id="{44AFD70B-BA29-53A9-65D5-B38C1682085D}"/>
              </a:ext>
            </a:extLst>
          </p:cNvPr>
          <p:cNvGrpSpPr/>
          <p:nvPr/>
        </p:nvGrpSpPr>
        <p:grpSpPr>
          <a:xfrm>
            <a:off x="751446" y="6511007"/>
            <a:ext cx="10689108" cy="205217"/>
            <a:chOff x="751446" y="6511007"/>
            <a:chExt cx="10689108" cy="205217"/>
          </a:xfrm>
        </p:grpSpPr>
        <p:sp>
          <p:nvSpPr>
            <p:cNvPr id="9" name="TextBox 11">
              <a:extLst>
                <a:ext uri="{FF2B5EF4-FFF2-40B4-BE49-F238E27FC236}">
                  <a16:creationId xmlns:a16="http://schemas.microsoft.com/office/drawing/2014/main" id="{267BF1DA-BF90-B729-88DF-BF9C85E5D11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75448704-4DDC-4945-1A21-5C9A50CFE7DC}"/>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42023" y="13189"/>
            <a:ext cx="10515600" cy="1325563"/>
          </a:xfrm>
        </p:spPr>
        <p:txBody>
          <a:bodyPr>
            <a:normAutofit/>
          </a:bodyPr>
          <a:lstStyle/>
          <a:p>
            <a:r>
              <a:rPr lang="fr-CA" sz="3200" b="1" u="none" strike="noStrike" baseline="0">
                <a:solidFill>
                  <a:srgbClr val="915573"/>
                </a:solidFill>
                <a:latin typeface="Raleway ExtraBold" panose="020B0003030101060003" pitchFamily="34" charset="0"/>
              </a:rPr>
              <a:t>Fournir les ressources nécessaires</a:t>
            </a:r>
            <a:endParaRPr lang="fr-CA" sz="3200" b="1">
              <a:solidFill>
                <a:srgbClr val="915573"/>
              </a:solidFill>
              <a:latin typeface="Raleway ExtraBold" panose="020B0003030101060003" pitchFamily="34" charset="0"/>
            </a:endParaRPr>
          </a:p>
        </p:txBody>
      </p:sp>
      <p:sp>
        <p:nvSpPr>
          <p:cNvPr id="10" name="ZoneTexte 9">
            <a:extLst>
              <a:ext uri="{FF2B5EF4-FFF2-40B4-BE49-F238E27FC236}">
                <a16:creationId xmlns:a16="http://schemas.microsoft.com/office/drawing/2014/main" id="{0AA85F0D-577B-040C-4C57-58A6D1915EF8}"/>
              </a:ext>
            </a:extLst>
          </p:cNvPr>
          <p:cNvSpPr txBox="1"/>
          <p:nvPr/>
        </p:nvSpPr>
        <p:spPr>
          <a:xfrm>
            <a:off x="757372" y="1243986"/>
            <a:ext cx="6787284" cy="4306307"/>
          </a:xfrm>
          <a:prstGeom prst="rect">
            <a:avLst/>
          </a:prstGeom>
          <a:noFill/>
        </p:spPr>
        <p:txBody>
          <a:bodyPr wrap="square">
            <a:spAutoFit/>
          </a:bodyPr>
          <a:lstStyle/>
          <a:p>
            <a:pPr>
              <a:lnSpc>
                <a:spcPts val="2250"/>
              </a:lnSpc>
              <a:spcBef>
                <a:spcPts val="600"/>
              </a:spcBef>
              <a:spcAft>
                <a:spcPts val="300"/>
              </a:spcAft>
            </a:pPr>
            <a:r>
              <a:rPr lang="fr-CA">
                <a:solidFill>
                  <a:srgbClr val="000000"/>
                </a:solidFill>
                <a:latin typeface="Raleway" pitchFamily="2" charset="0"/>
              </a:rPr>
              <a:t>L</a:t>
            </a:r>
            <a:r>
              <a:rPr lang="fr-CA" b="0" i="0" u="none" strike="noStrike" baseline="0">
                <a:solidFill>
                  <a:srgbClr val="000000"/>
                </a:solidFill>
                <a:latin typeface="Raleway" pitchFamily="2" charset="0"/>
              </a:rPr>
              <a:t>a littérature scientifique identifie des facteurs clés pour que l’inclusion se vive positivement pour le tout-petit, ses parents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et les personnes impliquées dans les milieux :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 présence d’un </a:t>
            </a:r>
            <a:r>
              <a:rPr lang="fr-CA" b="1" u="none" strike="noStrike" baseline="0">
                <a:solidFill>
                  <a:srgbClr val="915573"/>
                </a:solidFill>
                <a:latin typeface="Raleway" pitchFamily="2" charset="0"/>
              </a:rPr>
              <a:t>soutien pédagogique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Le </a:t>
            </a:r>
            <a:r>
              <a:rPr lang="fr-CA" b="1">
                <a:solidFill>
                  <a:srgbClr val="915573"/>
                </a:solidFill>
                <a:latin typeface="Raleway" pitchFamily="2" charset="0"/>
              </a:rPr>
              <a:t>temps suffisant </a:t>
            </a:r>
            <a:r>
              <a:rPr lang="fr-CA" b="0" i="0" u="none" strike="noStrike" baseline="0">
                <a:solidFill>
                  <a:srgbClr val="000000"/>
                </a:solidFill>
                <a:latin typeface="Raleway" pitchFamily="2" charset="0"/>
              </a:rPr>
              <a:t>pour la planification et les échanges avec les intervenants et la famille </a:t>
            </a:r>
          </a:p>
          <a:p>
            <a:pPr marL="742950" lvl="1" indent="-285750">
              <a:lnSpc>
                <a:spcPts val="2250"/>
              </a:lnSpc>
              <a:spcBef>
                <a:spcPts val="600"/>
              </a:spcBef>
              <a:spcAft>
                <a:spcPts val="300"/>
              </a:spcAft>
              <a:buClr>
                <a:srgbClr val="915573"/>
              </a:buClr>
              <a:buFont typeface="System Font Regular"/>
              <a:buChar char="&gt;"/>
            </a:pPr>
            <a:r>
              <a:rPr lang="fr-CA" b="1">
                <a:solidFill>
                  <a:srgbClr val="915573"/>
                </a:solidFill>
                <a:latin typeface="Raleway" pitchFamily="2" charset="0"/>
              </a:rPr>
              <a:t>L’accès</a:t>
            </a:r>
            <a:r>
              <a:rPr lang="fr-CA" b="0" i="0" u="none" strike="noStrike" baseline="0">
                <a:solidFill>
                  <a:srgbClr val="000000"/>
                </a:solidFill>
                <a:latin typeface="Raleway" pitchFamily="2" charset="0"/>
              </a:rPr>
              <a:t> à du matériel spécialisé (matériel de stimulation, chaise de positionnement, outils d’aide dans les transitions, etc.)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L’accès à de la </a:t>
            </a:r>
            <a:r>
              <a:rPr lang="fr-CA" b="1">
                <a:solidFill>
                  <a:srgbClr val="915573"/>
                </a:solidFill>
                <a:latin typeface="Raleway" pitchFamily="2" charset="0"/>
              </a:rPr>
              <a:t>formation</a:t>
            </a:r>
            <a:r>
              <a:rPr lang="fr-CA" b="1" u="none" strike="noStrike" baseline="0">
                <a:solidFill>
                  <a:srgbClr val="915573"/>
                </a:solidFill>
                <a:latin typeface="Raleway" pitchFamily="2" charset="0"/>
              </a:rPr>
              <a:t> </a:t>
            </a:r>
          </a:p>
          <a:p>
            <a:pPr marL="742950" lvl="1" indent="-285750">
              <a:lnSpc>
                <a:spcPts val="2250"/>
              </a:lnSpc>
              <a:spcBef>
                <a:spcPts val="600"/>
              </a:spcBef>
              <a:spcAft>
                <a:spcPts val="300"/>
              </a:spcAft>
              <a:buClr>
                <a:srgbClr val="915573"/>
              </a:buClr>
              <a:buFont typeface="System Font Regular"/>
              <a:buChar char="&gt;"/>
            </a:pPr>
            <a:r>
              <a:rPr lang="fr-CA" b="0" i="0" u="none" strike="noStrike" baseline="0">
                <a:solidFill>
                  <a:srgbClr val="000000"/>
                </a:solidFill>
                <a:latin typeface="Raleway" pitchFamily="2" charset="0"/>
              </a:rPr>
              <a:t>L’application d’une </a:t>
            </a:r>
            <a:r>
              <a:rPr lang="fr-CA" b="1">
                <a:solidFill>
                  <a:srgbClr val="915573"/>
                </a:solidFill>
                <a:latin typeface="Raleway" pitchFamily="2" charset="0"/>
              </a:rPr>
              <a:t>politique</a:t>
            </a:r>
            <a:r>
              <a:rPr lang="fr-CA" b="1" u="none" strike="noStrike" baseline="0">
                <a:solidFill>
                  <a:srgbClr val="915573"/>
                </a:solidFill>
                <a:latin typeface="Raleway" pitchFamily="2" charset="0"/>
              </a:rPr>
              <a:t> </a:t>
            </a:r>
            <a:r>
              <a:rPr lang="fr-CA" b="1">
                <a:solidFill>
                  <a:srgbClr val="915573"/>
                </a:solidFill>
                <a:latin typeface="Raleway" pitchFamily="2" charset="0"/>
              </a:rPr>
              <a:t>d’inclusion</a:t>
            </a:r>
            <a:r>
              <a:rPr lang="fr-CA" b="1" u="none" strike="noStrike" baseline="0">
                <a:solidFill>
                  <a:srgbClr val="915573"/>
                </a:solidFill>
                <a:latin typeface="Raleway" pitchFamily="2" charset="0"/>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fr-CA" b="1">
              <a:solidFill>
                <a:srgbClr val="000000"/>
              </a:solidFill>
              <a:latin typeface="Raleway Medium" pitchFamily="2" charset="0"/>
            </a:endParaRPr>
          </a:p>
        </p:txBody>
      </p:sp>
      <p:pic>
        <p:nvPicPr>
          <p:cNvPr id="19" name="Picture 18" descr="A person and a child sitting at a table&#10;&#10;Description automatically generated">
            <a:extLst>
              <a:ext uri="{FF2B5EF4-FFF2-40B4-BE49-F238E27FC236}">
                <a16:creationId xmlns:a16="http://schemas.microsoft.com/office/drawing/2014/main" id="{0C37CFFA-B13A-2F02-B4B0-78F8F366D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844" y="1410883"/>
            <a:ext cx="4616317" cy="4656285"/>
          </a:xfrm>
          <a:prstGeom prst="rect">
            <a:avLst/>
          </a:prstGeom>
        </p:spPr>
      </p:pic>
      <p:sp>
        <p:nvSpPr>
          <p:cNvPr id="2" name="TextBox 6">
            <a:extLst>
              <a:ext uri="{FF2B5EF4-FFF2-40B4-BE49-F238E27FC236}">
                <a16:creationId xmlns:a16="http://schemas.microsoft.com/office/drawing/2014/main" id="{A7FF86D6-0DE5-6027-8B8C-7CF5AAFC9C85}"/>
              </a:ext>
            </a:extLst>
          </p:cNvPr>
          <p:cNvSpPr txBox="1"/>
          <p:nvPr/>
        </p:nvSpPr>
        <p:spPr>
          <a:xfrm>
            <a:off x="10626526" y="5611449"/>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spTree>
    <p:extLst>
      <p:ext uri="{BB962C8B-B14F-4D97-AF65-F5344CB8AC3E}">
        <p14:creationId xmlns:p14="http://schemas.microsoft.com/office/powerpoint/2010/main" val="2121228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0D6BDD-B682-43C0-C408-F9DD51BCBDBC}"/>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924634B9-B046-BEE3-3616-977699EA8042}"/>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F12027D8-F4D0-D1DE-7578-3914B42189EA}"/>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E3102487-603D-13AE-5E5E-859290E66AED}"/>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39377" y="115459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enrichissant les services de soutien</a:t>
            </a:r>
          </a:p>
        </p:txBody>
      </p:sp>
      <p:sp>
        <p:nvSpPr>
          <p:cNvPr id="12" name="Titre 1">
            <a:extLst>
              <a:ext uri="{FF2B5EF4-FFF2-40B4-BE49-F238E27FC236}">
                <a16:creationId xmlns:a16="http://schemas.microsoft.com/office/drawing/2014/main" id="{ED1D14A0-4D5A-7499-F8E2-0A099F84A571}"/>
              </a:ext>
            </a:extLst>
          </p:cNvPr>
          <p:cNvSpPr txBox="1">
            <a:spLocks/>
          </p:cNvSpPr>
          <p:nvPr/>
        </p:nvSpPr>
        <p:spPr>
          <a:xfrm>
            <a:off x="759394" y="16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Fournir les ressources nécessaires (suite)</a:t>
            </a:r>
          </a:p>
        </p:txBody>
      </p:sp>
      <p:grpSp>
        <p:nvGrpSpPr>
          <p:cNvPr id="31" name="Group 30">
            <a:extLst>
              <a:ext uri="{FF2B5EF4-FFF2-40B4-BE49-F238E27FC236}">
                <a16:creationId xmlns:a16="http://schemas.microsoft.com/office/drawing/2014/main" id="{2857F82D-AF19-BECA-E51C-AE4BAA5306A4}"/>
              </a:ext>
            </a:extLst>
          </p:cNvPr>
          <p:cNvGrpSpPr/>
          <p:nvPr/>
        </p:nvGrpSpPr>
        <p:grpSpPr>
          <a:xfrm>
            <a:off x="838621" y="1841661"/>
            <a:ext cx="10149460" cy="956480"/>
            <a:chOff x="838621" y="2624642"/>
            <a:chExt cx="10149460" cy="956480"/>
          </a:xfrm>
        </p:grpSpPr>
        <p:sp>
          <p:nvSpPr>
            <p:cNvPr id="8" name="ZoneTexte 7">
              <a:extLst>
                <a:ext uri="{FF2B5EF4-FFF2-40B4-BE49-F238E27FC236}">
                  <a16:creationId xmlns:a16="http://schemas.microsoft.com/office/drawing/2014/main" id="{61E6DBC7-3B98-51FB-1B8E-3C6F1208D6B5}"/>
                </a:ext>
              </a:extLst>
            </p:cNvPr>
            <p:cNvSpPr txBox="1"/>
            <p:nvPr/>
          </p:nvSpPr>
          <p:spPr>
            <a:xfrm>
              <a:off x="1745856" y="2624642"/>
              <a:ext cx="9242225" cy="956480"/>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L’identification d’une </a:t>
              </a:r>
              <a:r>
                <a:rPr lang="fr-CA" b="1" i="0" u="none" strike="noStrike" baseline="0">
                  <a:solidFill>
                    <a:srgbClr val="915573"/>
                  </a:solidFill>
                  <a:latin typeface="Raleway" pitchFamily="2" charset="0"/>
                </a:rPr>
                <a:t>personne-ressource fournie par le réseau de la santé et des services sociaux</a:t>
              </a:r>
              <a:r>
                <a:rPr lang="fr-CA" b="1" i="0" u="none" strike="noStrike" baseline="0">
                  <a:solidFill>
                    <a:srgbClr val="000000"/>
                  </a:solidFill>
                  <a:latin typeface="Raleway" pitchFamily="2" charset="0"/>
                </a:rPr>
                <a:t> </a:t>
              </a:r>
              <a:r>
                <a:rPr lang="fr-CA">
                  <a:solidFill>
                    <a:srgbClr val="000000"/>
                  </a:solidFill>
                  <a:latin typeface="Raleway" pitchFamily="2" charset="0"/>
                </a:rPr>
                <a:t>et disponible pour les services de garde éducatifs d’un territoire est une piste d’action nommée par les participants du projet Soutien.  </a:t>
              </a:r>
            </a:p>
          </p:txBody>
        </p:sp>
        <p:cxnSp>
          <p:nvCxnSpPr>
            <p:cNvPr id="24" name="Straight Connector 23">
              <a:extLst>
                <a:ext uri="{FF2B5EF4-FFF2-40B4-BE49-F238E27FC236}">
                  <a16:creationId xmlns:a16="http://schemas.microsoft.com/office/drawing/2014/main" id="{9EA447B1-AFB2-1E48-ADEA-67689D53E59C}"/>
                </a:ext>
              </a:extLst>
            </p:cNvPr>
            <p:cNvCxnSpPr>
              <a:cxnSpLocks/>
            </p:cNvCxnSpPr>
            <p:nvPr/>
          </p:nvCxnSpPr>
          <p:spPr>
            <a:xfrm>
              <a:off x="1508052" y="2737629"/>
              <a:ext cx="0" cy="755079"/>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Description automatically generated with medium confidence">
              <a:extLst>
                <a:ext uri="{FF2B5EF4-FFF2-40B4-BE49-F238E27FC236}">
                  <a16:creationId xmlns:a16="http://schemas.microsoft.com/office/drawing/2014/main" id="{7E5A16CA-29F4-4FB8-2032-C96F11D2F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860012"/>
              <a:ext cx="496689" cy="528734"/>
            </a:xfrm>
            <a:prstGeom prst="rect">
              <a:avLst/>
            </a:prstGeom>
          </p:spPr>
        </p:pic>
      </p:grpSp>
      <p:grpSp>
        <p:nvGrpSpPr>
          <p:cNvPr id="32" name="Group 31">
            <a:extLst>
              <a:ext uri="{FF2B5EF4-FFF2-40B4-BE49-F238E27FC236}">
                <a16:creationId xmlns:a16="http://schemas.microsoft.com/office/drawing/2014/main" id="{03EBA5F7-4311-B03F-BC0A-ED9F9761440A}"/>
              </a:ext>
            </a:extLst>
          </p:cNvPr>
          <p:cNvGrpSpPr/>
          <p:nvPr/>
        </p:nvGrpSpPr>
        <p:grpSpPr>
          <a:xfrm>
            <a:off x="838621" y="2957250"/>
            <a:ext cx="10516719" cy="1837362"/>
            <a:chOff x="838621" y="3977367"/>
            <a:chExt cx="10516719" cy="1837362"/>
          </a:xfrm>
        </p:grpSpPr>
        <p:sp>
          <p:nvSpPr>
            <p:cNvPr id="7" name="ZoneTexte 6">
              <a:extLst>
                <a:ext uri="{FF2B5EF4-FFF2-40B4-BE49-F238E27FC236}">
                  <a16:creationId xmlns:a16="http://schemas.microsoft.com/office/drawing/2014/main" id="{10298B8E-2729-70FD-31AA-208246A29AB9}"/>
                </a:ext>
              </a:extLst>
            </p:cNvPr>
            <p:cNvSpPr txBox="1"/>
            <p:nvPr/>
          </p:nvSpPr>
          <p:spPr>
            <a:xfrm>
              <a:off x="1745855" y="3977367"/>
              <a:ext cx="9609485" cy="1837362"/>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programme </a:t>
              </a:r>
              <a:r>
                <a:rPr lang="fr-CA" b="0" i="0" u="none" strike="noStrike" baseline="0" err="1">
                  <a:solidFill>
                    <a:srgbClr val="000000"/>
                  </a:solidFill>
                  <a:latin typeface="Raleway" pitchFamily="2" charset="0"/>
                </a:rPr>
                <a:t>UnisSon</a:t>
              </a:r>
              <a:r>
                <a:rPr lang="fr-CA" b="0" i="0" u="none" strike="noStrike" baseline="0">
                  <a:solidFill>
                    <a:srgbClr val="000000"/>
                  </a:solidFill>
                  <a:latin typeface="Raleway" pitchFamily="2" charset="0"/>
                </a:rPr>
                <a:t> est offert au CIUSSS du </a:t>
              </a:r>
              <a:r>
                <a:rPr lang="fr-CA" b="0" i="0" u="none" strike="noStrike" baseline="0" err="1">
                  <a:solidFill>
                    <a:srgbClr val="000000"/>
                  </a:solidFill>
                  <a:latin typeface="Raleway" pitchFamily="2" charset="0"/>
                </a:rPr>
                <a:t>Centre-Sud-de-l’Île-de</a:t>
              </a:r>
              <a:r>
                <a:rPr lang="fr-CA" b="0" i="0" u="none" strike="noStrike" baseline="0">
                  <a:solidFill>
                    <a:srgbClr val="000000"/>
                  </a:solidFill>
                  <a:latin typeface="Raleway" pitchFamily="2" charset="0"/>
                </a:rPr>
                <a:t> Montréal. Des </a:t>
              </a:r>
              <a:r>
                <a:rPr lang="fr-CA" b="1" i="0" u="none" strike="noStrike" baseline="0">
                  <a:solidFill>
                    <a:srgbClr val="915573"/>
                  </a:solidFill>
                  <a:latin typeface="Raleway" pitchFamily="2" charset="0"/>
                </a:rPr>
                <a:t>intervenants spécialisés (ergothérapeute, éducateur spécialisé, etc.) accompagnent le personnel éducateur </a:t>
              </a:r>
              <a:r>
                <a:rPr lang="fr-CA" b="0" i="0" u="none" strike="noStrike" baseline="0">
                  <a:solidFill>
                    <a:srgbClr val="000000"/>
                  </a:solidFill>
                  <a:latin typeface="Raleway" pitchFamily="2" charset="0"/>
                </a:rPr>
                <a:t>des services de garde éducatifs pour faciliter l’inclusion des tout-petits ayant un trouble du spectre de l’autisme, un retard global de développement ou une déficience intellectuelle. Ils collaborent également avec les familles tout au long du parcours de l’enfant, de la petite enfance jusqu’à son intégration scolaire. </a:t>
              </a:r>
              <a:endParaRPr lang="fr-CA">
                <a:latin typeface="Raleway" pitchFamily="2" charset="0"/>
              </a:endParaRPr>
            </a:p>
          </p:txBody>
        </p:sp>
        <p:cxnSp>
          <p:nvCxnSpPr>
            <p:cNvPr id="26" name="Straight Connector 25">
              <a:extLst>
                <a:ext uri="{FF2B5EF4-FFF2-40B4-BE49-F238E27FC236}">
                  <a16:creationId xmlns:a16="http://schemas.microsoft.com/office/drawing/2014/main" id="{A6A469D5-86E9-D988-EBD5-CF3CC2D5D691}"/>
                </a:ext>
              </a:extLst>
            </p:cNvPr>
            <p:cNvCxnSpPr>
              <a:cxnSpLocks/>
            </p:cNvCxnSpPr>
            <p:nvPr/>
          </p:nvCxnSpPr>
          <p:spPr>
            <a:xfrm>
              <a:off x="1508052" y="4096917"/>
              <a:ext cx="0" cy="160684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1FE739BC-1D19-6FC8-4C14-FDA65023F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470810"/>
              <a:ext cx="496689" cy="528734"/>
            </a:xfrm>
            <a:prstGeom prst="rect">
              <a:avLst/>
            </a:prstGeom>
          </p:spPr>
        </p:pic>
      </p:grpSp>
      <p:cxnSp>
        <p:nvCxnSpPr>
          <p:cNvPr id="9" name="Straight Connector 8">
            <a:extLst>
              <a:ext uri="{FF2B5EF4-FFF2-40B4-BE49-F238E27FC236}">
                <a16:creationId xmlns:a16="http://schemas.microsoft.com/office/drawing/2014/main" id="{09119CFC-2AAC-723B-0C55-BE5041E47C66}"/>
              </a:ext>
            </a:extLst>
          </p:cNvPr>
          <p:cNvCxnSpPr>
            <a:cxnSpLocks/>
          </p:cNvCxnSpPr>
          <p:nvPr/>
        </p:nvCxnSpPr>
        <p:spPr>
          <a:xfrm>
            <a:off x="877386" y="802547"/>
            <a:ext cx="3428800"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093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05AD70-2874-C7E2-7D41-63AC2B003669}"/>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97BA4C82-AF4F-A0E2-8A80-0C9EDA6F2CDF}"/>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27EDCA68-900F-7F4F-C824-549C5ABE5D2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AF34773A-EFC0-6BCF-9C40-90843CE05E71}"/>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46872" y="1146867"/>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En rehaussant la formation initiale et continue</a:t>
            </a:r>
          </a:p>
        </p:txBody>
      </p:sp>
      <p:sp>
        <p:nvSpPr>
          <p:cNvPr id="9" name="ZoneTexte 8">
            <a:extLst>
              <a:ext uri="{FF2B5EF4-FFF2-40B4-BE49-F238E27FC236}">
                <a16:creationId xmlns:a16="http://schemas.microsoft.com/office/drawing/2014/main" id="{1F55DF4A-32E0-90B3-BF0E-363EE0D52680}"/>
              </a:ext>
            </a:extLst>
          </p:cNvPr>
          <p:cNvSpPr txBox="1"/>
          <p:nvPr/>
        </p:nvSpPr>
        <p:spPr>
          <a:xfrm>
            <a:off x="1761619" y="2007733"/>
            <a:ext cx="9278638" cy="2138471"/>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CASIOPE, un organisme sans but lucratif, offre de l’</a:t>
            </a:r>
            <a:r>
              <a:rPr lang="fr-CA" b="1" i="0" u="none" strike="noStrike" baseline="0">
                <a:solidFill>
                  <a:srgbClr val="915573"/>
                </a:solidFill>
                <a:latin typeface="Raleway" pitchFamily="2" charset="0"/>
              </a:rPr>
              <a:t>accompagnement</a:t>
            </a:r>
            <a:r>
              <a:rPr lang="fr-CA" b="1" i="0" u="none" strike="noStrike" baseline="0">
                <a:solidFill>
                  <a:srgbClr val="000000"/>
                </a:solidFill>
                <a:latin typeface="Raleway" pitchFamily="2" charset="0"/>
              </a:rPr>
              <a:t> </a:t>
            </a:r>
            <a:r>
              <a:rPr lang="fr-CA" b="1" i="0" u="none" strike="noStrike" baseline="0">
                <a:solidFill>
                  <a:srgbClr val="915573"/>
                </a:solidFill>
                <a:latin typeface="Raleway" pitchFamily="2" charset="0"/>
              </a:rPr>
              <a:t>aux gestionnaires et du soutien pédagogique au personnel </a:t>
            </a:r>
            <a:r>
              <a:rPr lang="fr-CA" b="0" i="0" u="none" strike="noStrike" baseline="0">
                <a:solidFill>
                  <a:srgbClr val="000000"/>
                </a:solidFill>
                <a:latin typeface="Raleway" pitchFamily="2" charset="0"/>
              </a:rPr>
              <a:t>des services de garde éducatifs à l’enfance. CASIOPE vise à éclairer les éducatrices sur le développement de l’enfant pour qu’elles puissent déceler ses besoins et agir le plus rapidement possible s’il y a lieu. Les outils de CASIOPE sont utilisés dans 15 cégeps où l’on offre le cours en techniques d’éducation à l’enfance. Ils sont surtout appréciés pour leur approche réflexive quant aux besoins des enfants. </a:t>
            </a:r>
            <a:endParaRPr lang="fr-CA">
              <a:latin typeface="Raleway" pitchFamily="2" charset="0"/>
            </a:endParaRPr>
          </a:p>
        </p:txBody>
      </p:sp>
      <p:sp>
        <p:nvSpPr>
          <p:cNvPr id="15" name="ZoneTexte 14">
            <a:extLst>
              <a:ext uri="{FF2B5EF4-FFF2-40B4-BE49-F238E27FC236}">
                <a16:creationId xmlns:a16="http://schemas.microsoft.com/office/drawing/2014/main" id="{C5389A21-E09B-1DBA-7E47-05FE2B0E0D03}"/>
              </a:ext>
            </a:extLst>
          </p:cNvPr>
          <p:cNvSpPr txBox="1"/>
          <p:nvPr/>
        </p:nvSpPr>
        <p:spPr>
          <a:xfrm>
            <a:off x="1735457" y="4514358"/>
            <a:ext cx="9420335" cy="958660"/>
          </a:xfrm>
          <a:prstGeom prst="rect">
            <a:avLst/>
          </a:prstGeom>
          <a:noFill/>
        </p:spPr>
        <p:txBody>
          <a:bodyPr wrap="square">
            <a:spAutoFit/>
          </a:bodyPr>
          <a:lstStyle/>
          <a:p>
            <a:pPr>
              <a:lnSpc>
                <a:spcPts val="2250"/>
              </a:lnSpc>
            </a:pPr>
            <a:r>
              <a:rPr lang="fr-CA" b="0" i="0" u="none" strike="noStrike" baseline="0">
                <a:solidFill>
                  <a:srgbClr val="000000"/>
                </a:solidFill>
                <a:latin typeface="Raleway" pitchFamily="2" charset="0"/>
              </a:rPr>
              <a:t>Le programme irlandais </a:t>
            </a:r>
            <a:r>
              <a:rPr lang="fr-CA" b="0" i="1" u="none" strike="noStrike" baseline="0">
                <a:solidFill>
                  <a:srgbClr val="000000"/>
                </a:solidFill>
                <a:latin typeface="Raleway" pitchFamily="2" charset="0"/>
              </a:rPr>
              <a:t>Leadership for Inclusion </a:t>
            </a:r>
            <a:r>
              <a:rPr lang="fr-CA" b="0" i="0" u="none" strike="noStrike" baseline="0">
                <a:solidFill>
                  <a:srgbClr val="000000"/>
                </a:solidFill>
                <a:latin typeface="Raleway" pitchFamily="2" charset="0"/>
              </a:rPr>
              <a:t>propose un accompagnement en présentiel et en virtuel offert par des </a:t>
            </a:r>
            <a:r>
              <a:rPr lang="fr-CA" b="1" i="0" u="none" strike="noStrike" baseline="0">
                <a:solidFill>
                  <a:srgbClr val="915573"/>
                </a:solidFill>
                <a:latin typeface="Raleway" pitchFamily="2" charset="0"/>
              </a:rPr>
              <a:t>tuteurs experts</a:t>
            </a:r>
            <a:r>
              <a:rPr lang="fr-CA" b="0" i="0" u="none" strike="noStrike" baseline="0">
                <a:solidFill>
                  <a:srgbClr val="000000"/>
                </a:solidFill>
                <a:latin typeface="Raleway" pitchFamily="2" charset="0"/>
              </a:rPr>
              <a:t>. Ce programme aurait permis d’améliorer significativement le sentiment de compétence des participants. </a:t>
            </a:r>
            <a:endParaRPr lang="fr-CA">
              <a:latin typeface="Raleway" pitchFamily="2" charset="0"/>
            </a:endParaRPr>
          </a:p>
        </p:txBody>
      </p:sp>
      <p:cxnSp>
        <p:nvCxnSpPr>
          <p:cNvPr id="23" name="Straight Connector 22">
            <a:extLst>
              <a:ext uri="{FF2B5EF4-FFF2-40B4-BE49-F238E27FC236}">
                <a16:creationId xmlns:a16="http://schemas.microsoft.com/office/drawing/2014/main" id="{CD88A8AD-FBF4-7FDF-CAF4-8A5AEBD2EA33}"/>
              </a:ext>
            </a:extLst>
          </p:cNvPr>
          <p:cNvCxnSpPr>
            <a:cxnSpLocks/>
          </p:cNvCxnSpPr>
          <p:nvPr/>
        </p:nvCxnSpPr>
        <p:spPr>
          <a:xfrm>
            <a:off x="1508052" y="2090310"/>
            <a:ext cx="0" cy="19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4" name="Picture 23" descr="A black background with a black square&#10;&#10;Description automatically generated with medium confidence">
            <a:extLst>
              <a:ext uri="{FF2B5EF4-FFF2-40B4-BE49-F238E27FC236}">
                <a16:creationId xmlns:a16="http://schemas.microsoft.com/office/drawing/2014/main" id="{DC0CDEB6-5567-34FB-9CE9-83B6181B3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735507"/>
            <a:ext cx="496689" cy="528734"/>
          </a:xfrm>
          <a:prstGeom prst="rect">
            <a:avLst/>
          </a:prstGeom>
        </p:spPr>
      </p:pic>
      <p:cxnSp>
        <p:nvCxnSpPr>
          <p:cNvPr id="26" name="Straight Connector 25">
            <a:extLst>
              <a:ext uri="{FF2B5EF4-FFF2-40B4-BE49-F238E27FC236}">
                <a16:creationId xmlns:a16="http://schemas.microsoft.com/office/drawing/2014/main" id="{F2B6D171-CB54-8267-1721-CEE7C546FAA4}"/>
              </a:ext>
            </a:extLst>
          </p:cNvPr>
          <p:cNvCxnSpPr>
            <a:cxnSpLocks/>
          </p:cNvCxnSpPr>
          <p:nvPr/>
        </p:nvCxnSpPr>
        <p:spPr>
          <a:xfrm>
            <a:off x="1508052" y="4601404"/>
            <a:ext cx="0" cy="792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E0560F9C-E8DA-E960-C6FB-E68D0B208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4653754"/>
            <a:ext cx="496689" cy="528734"/>
          </a:xfrm>
          <a:prstGeom prst="rect">
            <a:avLst/>
          </a:prstGeom>
        </p:spPr>
      </p:pic>
      <p:sp>
        <p:nvSpPr>
          <p:cNvPr id="2" name="Titre 1">
            <a:extLst>
              <a:ext uri="{FF2B5EF4-FFF2-40B4-BE49-F238E27FC236}">
                <a16:creationId xmlns:a16="http://schemas.microsoft.com/office/drawing/2014/main" id="{59F36C7C-3A7E-9556-118B-88605269E7EC}"/>
              </a:ext>
            </a:extLst>
          </p:cNvPr>
          <p:cNvSpPr txBox="1">
            <a:spLocks/>
          </p:cNvSpPr>
          <p:nvPr/>
        </p:nvSpPr>
        <p:spPr>
          <a:xfrm>
            <a:off x="759394" y="16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a:solidFill>
                  <a:srgbClr val="915573"/>
                </a:solidFill>
                <a:latin typeface="Raleway SemiBold" panose="020B0503030101060003" pitchFamily="34" charset="77"/>
              </a:rPr>
              <a:t>Fournir les ressources nécessaires (suite)</a:t>
            </a:r>
          </a:p>
        </p:txBody>
      </p:sp>
      <p:cxnSp>
        <p:nvCxnSpPr>
          <p:cNvPr id="4" name="Straight Connector 3">
            <a:extLst>
              <a:ext uri="{FF2B5EF4-FFF2-40B4-BE49-F238E27FC236}">
                <a16:creationId xmlns:a16="http://schemas.microsoft.com/office/drawing/2014/main" id="{B2BAA74E-F082-1C35-8CC2-7BF175BFB905}"/>
              </a:ext>
            </a:extLst>
          </p:cNvPr>
          <p:cNvCxnSpPr>
            <a:cxnSpLocks/>
          </p:cNvCxnSpPr>
          <p:nvPr/>
        </p:nvCxnSpPr>
        <p:spPr>
          <a:xfrm>
            <a:off x="877386" y="802547"/>
            <a:ext cx="3428800"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714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22CE9-52EE-2E17-38B7-FD4D802269F4}"/>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6" name="Group 5">
            <a:extLst>
              <a:ext uri="{FF2B5EF4-FFF2-40B4-BE49-F238E27FC236}">
                <a16:creationId xmlns:a16="http://schemas.microsoft.com/office/drawing/2014/main" id="{FC7B9C40-9C3B-5266-6FC2-90BF4EBEB85F}"/>
              </a:ext>
            </a:extLst>
          </p:cNvPr>
          <p:cNvGrpSpPr/>
          <p:nvPr/>
        </p:nvGrpSpPr>
        <p:grpSpPr>
          <a:xfrm>
            <a:off x="751446" y="6511007"/>
            <a:ext cx="10689108" cy="205217"/>
            <a:chOff x="751446" y="6511007"/>
            <a:chExt cx="10689108" cy="205217"/>
          </a:xfrm>
        </p:grpSpPr>
        <p:sp>
          <p:nvSpPr>
            <p:cNvPr id="9" name="TextBox 11">
              <a:extLst>
                <a:ext uri="{FF2B5EF4-FFF2-40B4-BE49-F238E27FC236}">
                  <a16:creationId xmlns:a16="http://schemas.microsoft.com/office/drawing/2014/main" id="{50C91367-7786-19E2-E7F7-6356D7D2DFC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6A03B83B-80DE-7CCC-BCAA-F4C057707679}"/>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7" name="Titre 1">
            <a:extLst>
              <a:ext uri="{FF2B5EF4-FFF2-40B4-BE49-F238E27FC236}">
                <a16:creationId xmlns:a16="http://schemas.microsoft.com/office/drawing/2014/main" id="{12FA8A47-D9D9-8B83-B57D-2F6D848B7B0F}"/>
              </a:ext>
            </a:extLst>
          </p:cNvPr>
          <p:cNvSpPr>
            <a:spLocks noGrp="1"/>
          </p:cNvSpPr>
          <p:nvPr>
            <p:ph type="title"/>
          </p:nvPr>
        </p:nvSpPr>
        <p:spPr>
          <a:xfrm>
            <a:off x="761322" y="13903"/>
            <a:ext cx="10515600" cy="1325563"/>
          </a:xfrm>
        </p:spPr>
        <p:txBody>
          <a:bodyPr>
            <a:normAutofit/>
          </a:bodyPr>
          <a:lstStyle/>
          <a:p>
            <a:r>
              <a:rPr lang="fr-CA" sz="3200" b="1" u="none" strike="noStrike" baseline="0">
                <a:solidFill>
                  <a:srgbClr val="915573"/>
                </a:solidFill>
                <a:latin typeface="Raleway ExtraBold" panose="020B0003030101060003" pitchFamily="34" charset="0"/>
              </a:rPr>
              <a:t>Améliorer les pratiques intersectorielles</a:t>
            </a:r>
            <a:endParaRPr lang="fr-CA" sz="3200" b="1">
              <a:solidFill>
                <a:srgbClr val="915573"/>
              </a:solidFill>
              <a:latin typeface="Raleway ExtraBold" panose="020B0003030101060003" pitchFamily="34" charset="0"/>
            </a:endParaRPr>
          </a:p>
        </p:txBody>
      </p:sp>
      <p:sp>
        <p:nvSpPr>
          <p:cNvPr id="10" name="ZoneTexte 9">
            <a:extLst>
              <a:ext uri="{FF2B5EF4-FFF2-40B4-BE49-F238E27FC236}">
                <a16:creationId xmlns:a16="http://schemas.microsoft.com/office/drawing/2014/main" id="{0AA85F0D-577B-040C-4C57-58A6D1915EF8}"/>
              </a:ext>
            </a:extLst>
          </p:cNvPr>
          <p:cNvSpPr txBox="1"/>
          <p:nvPr/>
        </p:nvSpPr>
        <p:spPr>
          <a:xfrm>
            <a:off x="748260" y="1344736"/>
            <a:ext cx="9954717" cy="3510641"/>
          </a:xfrm>
          <a:prstGeom prst="rect">
            <a:avLst/>
          </a:prstGeom>
          <a:noFill/>
        </p:spPr>
        <p:txBody>
          <a:bodyPr wrap="square">
            <a:spAutoFit/>
          </a:bodyPr>
          <a:lstStyle/>
          <a:p>
            <a:pPr>
              <a:lnSpc>
                <a:spcPts val="2250"/>
              </a:lnSpc>
            </a:pPr>
            <a:r>
              <a:rPr lang="fr-CA">
                <a:solidFill>
                  <a:srgbClr val="000000"/>
                </a:solidFill>
                <a:latin typeface="Raleway" pitchFamily="2" charset="0"/>
              </a:rPr>
              <a:t>La collaboration entre les différents réseaux est essentielle pour assurer que les enfants ont accès à toutes les ressources et au soutien dont ils ont besoin pour se développer adéquatement. </a:t>
            </a:r>
          </a:p>
          <a:p>
            <a:pPr>
              <a:lnSpc>
                <a:spcPts val="2250"/>
              </a:lnSpc>
            </a:pPr>
            <a:endParaRPr lang="fr-CA">
              <a:solidFill>
                <a:srgbClr val="000000"/>
              </a:solidFill>
              <a:latin typeface="Raleway" pitchFamily="2" charset="0"/>
            </a:endParaRPr>
          </a:p>
          <a:p>
            <a:pPr>
              <a:lnSpc>
                <a:spcPts val="2250"/>
              </a:lnSpc>
              <a:spcAft>
                <a:spcPts val="300"/>
              </a:spcAft>
            </a:pPr>
            <a:r>
              <a:rPr lang="fr-CA">
                <a:solidFill>
                  <a:srgbClr val="000000"/>
                </a:solidFill>
                <a:latin typeface="Raleway" pitchFamily="2" charset="0"/>
              </a:rPr>
              <a:t>La littérature a identifié des moyens concrets qui facilitent la collaboration :</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 politiques de partage de services ou des </a:t>
            </a:r>
            <a:r>
              <a:rPr lang="fr-CA" b="1">
                <a:solidFill>
                  <a:srgbClr val="915573"/>
                </a:solidFill>
                <a:latin typeface="Raleway ExtraBold" panose="020B0003030101060003" pitchFamily="34" charset="0"/>
              </a:rPr>
              <a:t>ententes</a:t>
            </a:r>
            <a:r>
              <a:rPr lang="fr-CA">
                <a:solidFill>
                  <a:srgbClr val="000000"/>
                </a:solidFill>
                <a:latin typeface="Raleway Medium" pitchFamily="2" charset="0"/>
              </a:rPr>
              <a:t> </a:t>
            </a:r>
            <a:r>
              <a:rPr lang="fr-CA">
                <a:solidFill>
                  <a:srgbClr val="000000"/>
                </a:solidFill>
                <a:latin typeface="Raleway" pitchFamily="2" charset="0"/>
              </a:rPr>
              <a:t>pour des places réservées </a:t>
            </a:r>
            <a:br>
              <a:rPr lang="fr-CA">
                <a:solidFill>
                  <a:srgbClr val="000000"/>
                </a:solidFill>
                <a:latin typeface="Raleway" pitchFamily="2" charset="0"/>
              </a:rPr>
            </a:br>
            <a:r>
              <a:rPr lang="fr-CA">
                <a:solidFill>
                  <a:srgbClr val="000000"/>
                </a:solidFill>
                <a:latin typeface="Raleway" pitchFamily="2" charset="0"/>
              </a:rPr>
              <a:t>en échange de soutien professionnel, par exemple</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 la </a:t>
            </a:r>
            <a:r>
              <a:rPr lang="fr-CA" b="1">
                <a:solidFill>
                  <a:srgbClr val="915573"/>
                </a:solidFill>
                <a:latin typeface="Raleway ExtraBold" panose="020B0003030101060003" pitchFamily="34" charset="0"/>
              </a:rPr>
              <a:t>formation</a:t>
            </a:r>
            <a:r>
              <a:rPr lang="fr-CA">
                <a:solidFill>
                  <a:srgbClr val="915573"/>
                </a:solidFill>
                <a:latin typeface="Raleway Medium" pitchFamily="2" charset="0"/>
              </a:rPr>
              <a:t> </a:t>
            </a:r>
            <a:r>
              <a:rPr lang="fr-CA">
                <a:solidFill>
                  <a:srgbClr val="000000"/>
                </a:solidFill>
                <a:latin typeface="Raleway" pitchFamily="2" charset="0"/>
              </a:rPr>
              <a:t>en collaboration interprofessionnelle</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a:t>
            </a:r>
            <a:r>
              <a:rPr lang="fr-CA">
                <a:solidFill>
                  <a:srgbClr val="915573"/>
                </a:solidFill>
                <a:latin typeface="Raleway Medium" pitchFamily="2" charset="0"/>
              </a:rPr>
              <a:t> </a:t>
            </a:r>
            <a:r>
              <a:rPr lang="fr-CA" b="1">
                <a:solidFill>
                  <a:srgbClr val="915573"/>
                </a:solidFill>
                <a:latin typeface="Raleway ExtraBold" panose="020B0003030101060003" pitchFamily="34" charset="0"/>
              </a:rPr>
              <a:t>ressources humaines, financières</a:t>
            </a:r>
            <a:r>
              <a:rPr lang="fr-CA" b="1">
                <a:solidFill>
                  <a:srgbClr val="000000"/>
                </a:solidFill>
                <a:latin typeface="Raleway ExtraBold" panose="020B0003030101060003" pitchFamily="34" charset="0"/>
              </a:rPr>
              <a:t> </a:t>
            </a:r>
            <a:r>
              <a:rPr lang="fr-CA">
                <a:solidFill>
                  <a:srgbClr val="000000"/>
                </a:solidFill>
                <a:latin typeface="Raleway" pitchFamily="2" charset="0"/>
              </a:rPr>
              <a:t>et</a:t>
            </a:r>
            <a:r>
              <a:rPr lang="fr-CA" b="1">
                <a:solidFill>
                  <a:srgbClr val="000000"/>
                </a:solidFill>
                <a:latin typeface="Raleway ExtraBold" panose="020B0003030101060003" pitchFamily="34" charset="0"/>
              </a:rPr>
              <a:t> </a:t>
            </a:r>
            <a:r>
              <a:rPr lang="fr-CA" b="1">
                <a:solidFill>
                  <a:srgbClr val="915573"/>
                </a:solidFill>
                <a:latin typeface="Raleway ExtraBold" panose="020B0003030101060003" pitchFamily="34" charset="0"/>
              </a:rPr>
              <a:t>matérielles</a:t>
            </a:r>
            <a:r>
              <a:rPr lang="fr-CA" b="1">
                <a:solidFill>
                  <a:srgbClr val="000000"/>
                </a:solidFill>
                <a:latin typeface="Raleway ExtraBold" panose="020B0003030101060003" pitchFamily="34" charset="0"/>
              </a:rPr>
              <a:t> </a:t>
            </a:r>
            <a:r>
              <a:rPr lang="fr-CA">
                <a:solidFill>
                  <a:srgbClr val="000000"/>
                </a:solidFill>
                <a:latin typeface="Raleway" pitchFamily="2" charset="0"/>
              </a:rPr>
              <a:t>suffisantes</a:t>
            </a:r>
          </a:p>
          <a:p>
            <a:pPr marL="742950" lvl="1" indent="-285750">
              <a:lnSpc>
                <a:spcPts val="2250"/>
              </a:lnSpc>
              <a:spcAft>
                <a:spcPts val="300"/>
              </a:spcAft>
              <a:buClr>
                <a:srgbClr val="915573"/>
              </a:buClr>
              <a:buFont typeface="System Font Regular"/>
              <a:buChar char="&gt;"/>
            </a:pPr>
            <a:r>
              <a:rPr lang="fr-CA">
                <a:solidFill>
                  <a:srgbClr val="000000"/>
                </a:solidFill>
                <a:latin typeface="Raleway" pitchFamily="2" charset="0"/>
              </a:rPr>
              <a:t>des</a:t>
            </a:r>
            <a:r>
              <a:rPr lang="fr-CA">
                <a:solidFill>
                  <a:srgbClr val="000000"/>
                </a:solidFill>
                <a:latin typeface="Raleway Medium" pitchFamily="2" charset="0"/>
              </a:rPr>
              <a:t> </a:t>
            </a:r>
            <a:r>
              <a:rPr lang="fr-CA" b="1">
                <a:solidFill>
                  <a:srgbClr val="915573"/>
                </a:solidFill>
                <a:latin typeface="Raleway ExtraBold" panose="020B0003030101060003" pitchFamily="34" charset="0"/>
              </a:rPr>
              <a:t>heures allouées </a:t>
            </a:r>
            <a:r>
              <a:rPr lang="fr-CA">
                <a:solidFill>
                  <a:srgbClr val="000000"/>
                </a:solidFill>
                <a:latin typeface="Raleway" pitchFamily="2" charset="0"/>
              </a:rPr>
              <a:t>à la collaboration</a:t>
            </a:r>
          </a:p>
          <a:p>
            <a:pPr marL="742950" lvl="1" indent="-285750">
              <a:lnSpc>
                <a:spcPts val="2250"/>
              </a:lnSpc>
              <a:spcAft>
                <a:spcPts val="300"/>
              </a:spcAft>
              <a:buClr>
                <a:srgbClr val="915573"/>
              </a:buClr>
              <a:buFont typeface="System Font Regular"/>
              <a:buChar char="&gt;"/>
            </a:pPr>
            <a:r>
              <a:rPr lang="fr-CA">
                <a:solidFill>
                  <a:srgbClr val="000000"/>
                </a:solidFill>
                <a:latin typeface="Raleway Medium" pitchFamily="2" charset="0"/>
              </a:rPr>
              <a:t>l’accès à des locaux, à du matériel, à du soutien administratif</a:t>
            </a:r>
            <a:endParaRPr kumimoji="0" lang="fr-CA" b="0" i="0" u="none" strike="noStrike" kern="1200" cap="none" spc="0" normalizeH="0" baseline="0" noProof="0">
              <a:ln>
                <a:noFill/>
              </a:ln>
              <a:solidFill>
                <a:prstClr val="black"/>
              </a:solidFill>
              <a:effectLst/>
              <a:uLnTx/>
              <a:uFillTx/>
              <a:latin typeface="Raleway Medium" pitchFamily="2" charset="0"/>
              <a:ea typeface="+mn-ea"/>
              <a:cs typeface="+mn-cs"/>
            </a:endParaRPr>
          </a:p>
        </p:txBody>
      </p:sp>
    </p:spTree>
    <p:extLst>
      <p:ext uri="{BB962C8B-B14F-4D97-AF65-F5344CB8AC3E}">
        <p14:creationId xmlns:p14="http://schemas.microsoft.com/office/powerpoint/2010/main" val="572342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D0ADF7-E3F6-8F86-871B-21E53DF97C12}"/>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6F13BA4E-660D-3D0A-EE43-8C39FA453B77}"/>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14B9F4F9-0845-05FC-5454-11BA79FDC8F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737B0793-2EA0-03C9-00DA-93117D4BC531}"/>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64508" y="1152750"/>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l’accompagnement</a:t>
            </a:r>
          </a:p>
        </p:txBody>
      </p:sp>
      <p:sp>
        <p:nvSpPr>
          <p:cNvPr id="12" name="Titre 1">
            <a:extLst>
              <a:ext uri="{FF2B5EF4-FFF2-40B4-BE49-F238E27FC236}">
                <a16:creationId xmlns:a16="http://schemas.microsoft.com/office/drawing/2014/main" id="{ED1D14A0-4D5A-7499-F8E2-0A099F84A571}"/>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sp>
        <p:nvSpPr>
          <p:cNvPr id="9" name="ZoneTexte 8">
            <a:extLst>
              <a:ext uri="{FF2B5EF4-FFF2-40B4-BE49-F238E27FC236}">
                <a16:creationId xmlns:a16="http://schemas.microsoft.com/office/drawing/2014/main" id="{1F55DF4A-32E0-90B3-BF0E-363EE0D52680}"/>
              </a:ext>
            </a:extLst>
          </p:cNvPr>
          <p:cNvSpPr txBox="1"/>
          <p:nvPr/>
        </p:nvSpPr>
        <p:spPr>
          <a:xfrm>
            <a:off x="1763868" y="2010842"/>
            <a:ext cx="8279532" cy="2142959"/>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À Montréal, le programme Interventions éducatives précoces (IEP), coordonné par la direction régionale de santé publique, contribue à </a:t>
            </a:r>
            <a:r>
              <a:rPr lang="fr-CA" b="1" i="0" u="none" strike="noStrike" baseline="0" dirty="0">
                <a:solidFill>
                  <a:srgbClr val="915573"/>
                </a:solidFill>
                <a:latin typeface="Raleway" pitchFamily="2" charset="0"/>
              </a:rPr>
              <a:t>créer des liens entre les services de garde éducatifs, les haltes-garderies communautaires et les CLSC</a:t>
            </a:r>
            <a:r>
              <a:rPr lang="fr-CA" b="0" i="0" u="none" strike="noStrike" baseline="0" dirty="0">
                <a:solidFill>
                  <a:srgbClr val="000000"/>
                </a:solidFill>
                <a:latin typeface="Raleway Medium" pitchFamily="2" charset="0"/>
              </a:rPr>
              <a:t>. </a:t>
            </a:r>
            <a:br>
              <a:rPr lang="fr-CA" b="0" i="0" u="none" strike="noStrike" baseline="0" dirty="0">
                <a:solidFill>
                  <a:srgbClr val="000000"/>
                </a:solidFill>
                <a:latin typeface="Raleway Medium" pitchFamily="2" charset="0"/>
              </a:rPr>
            </a:br>
            <a:r>
              <a:rPr lang="fr-CA" b="0" i="0" u="none" strike="noStrike" baseline="0" dirty="0">
                <a:solidFill>
                  <a:srgbClr val="000000"/>
                </a:solidFill>
                <a:latin typeface="Raleway" pitchFamily="2" charset="0"/>
              </a:rPr>
              <a:t>En collaboration avec les services de garde éducatifs, les intervenantes IEP des CLSC facilitent l’accès à un service de garde éducatif grâce à des places réservées pour des enfants suivis dans le CIUSSS. </a:t>
            </a:r>
            <a:endParaRPr lang="fr-CA" dirty="0">
              <a:latin typeface="Raleway" pitchFamily="2" charset="0"/>
            </a:endParaRPr>
          </a:p>
        </p:txBody>
      </p:sp>
      <p:cxnSp>
        <p:nvCxnSpPr>
          <p:cNvPr id="20" name="Straight Connector 19">
            <a:extLst>
              <a:ext uri="{FF2B5EF4-FFF2-40B4-BE49-F238E27FC236}">
                <a16:creationId xmlns:a16="http://schemas.microsoft.com/office/drawing/2014/main" id="{7DA816F7-79DB-8E82-B31A-C9D7077C95C1}"/>
              </a:ext>
            </a:extLst>
          </p:cNvPr>
          <p:cNvCxnSpPr>
            <a:cxnSpLocks/>
          </p:cNvCxnSpPr>
          <p:nvPr/>
        </p:nvCxnSpPr>
        <p:spPr>
          <a:xfrm>
            <a:off x="1508052" y="2112795"/>
            <a:ext cx="0" cy="1980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1" name="Picture 20" descr="A black background with a black square&#10;&#10;Description automatically generated with medium confidence">
            <a:extLst>
              <a:ext uri="{FF2B5EF4-FFF2-40B4-BE49-F238E27FC236}">
                <a16:creationId xmlns:a16="http://schemas.microsoft.com/office/drawing/2014/main" id="{F4893259-11E1-F020-50B1-ABF65D1F2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841027"/>
            <a:ext cx="496689" cy="528734"/>
          </a:xfrm>
          <a:prstGeom prst="rect">
            <a:avLst/>
          </a:prstGeom>
        </p:spPr>
      </p:pic>
      <p:cxnSp>
        <p:nvCxnSpPr>
          <p:cNvPr id="8" name="Straight Connector 7">
            <a:extLst>
              <a:ext uri="{FF2B5EF4-FFF2-40B4-BE49-F238E27FC236}">
                <a16:creationId xmlns:a16="http://schemas.microsoft.com/office/drawing/2014/main" id="{BB9EE5C2-2AD5-9FEE-CC70-8DE0D2AE05A0}"/>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494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9E1D96-E785-7C09-B4FC-AF5D9FB50811}"/>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0" name="Group 9">
            <a:extLst>
              <a:ext uri="{FF2B5EF4-FFF2-40B4-BE49-F238E27FC236}">
                <a16:creationId xmlns:a16="http://schemas.microsoft.com/office/drawing/2014/main" id="{C8D66641-FE26-D1FF-DE1A-519EB5858404}"/>
              </a:ext>
            </a:extLst>
          </p:cNvPr>
          <p:cNvGrpSpPr/>
          <p:nvPr/>
        </p:nvGrpSpPr>
        <p:grpSpPr>
          <a:xfrm>
            <a:off x="751446" y="6511007"/>
            <a:ext cx="10689108" cy="205217"/>
            <a:chOff x="751446" y="6511007"/>
            <a:chExt cx="10689108" cy="205217"/>
          </a:xfrm>
        </p:grpSpPr>
        <p:sp>
          <p:nvSpPr>
            <p:cNvPr id="11" name="TextBox 11">
              <a:extLst>
                <a:ext uri="{FF2B5EF4-FFF2-40B4-BE49-F238E27FC236}">
                  <a16:creationId xmlns:a16="http://schemas.microsoft.com/office/drawing/2014/main" id="{42008C16-C422-C0D4-8C11-8B15388EFBE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2" name="Picture 11">
              <a:extLst>
                <a:ext uri="{FF2B5EF4-FFF2-40B4-BE49-F238E27FC236}">
                  <a16:creationId xmlns:a16="http://schemas.microsoft.com/office/drawing/2014/main" id="{86A74D7A-A9F8-F21F-9F8F-685E1CC50726}"/>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71492" y="1159992"/>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a:solidFill>
                  <a:srgbClr val="000000"/>
                </a:solidFill>
                <a:latin typeface="Raleway" panose="020B0003030101060003" pitchFamily="34" charset="0"/>
              </a:rPr>
              <a:t>Par la c</a:t>
            </a:r>
            <a:r>
              <a:rPr kumimoji="0" lang="fr-CA" sz="2400" b="1" u="none" strike="noStrike" kern="1200" cap="none" spc="0" normalizeH="0" baseline="0" noProof="0" err="1">
                <a:ln>
                  <a:noFill/>
                </a:ln>
                <a:solidFill>
                  <a:srgbClr val="000000"/>
                </a:solidFill>
                <a:effectLst/>
                <a:uLnTx/>
                <a:uFillTx/>
                <a:latin typeface="Raleway" panose="020B0003030101060003" pitchFamily="34" charset="0"/>
              </a:rPr>
              <a:t>oncertation</a:t>
            </a:r>
            <a:endParaRPr kumimoji="0" lang="fr-CA" sz="2400" b="1" u="none" strike="noStrike" kern="1200" cap="none" spc="0" normalizeH="0" baseline="0" noProof="0">
              <a:ln>
                <a:noFill/>
              </a:ln>
              <a:solidFill>
                <a:srgbClr val="000000"/>
              </a:solidFill>
              <a:effectLst/>
              <a:uLnTx/>
              <a:uFillTx/>
              <a:latin typeface="Raleway" panose="020B0003030101060003" pitchFamily="34" charset="0"/>
            </a:endParaRPr>
          </a:p>
        </p:txBody>
      </p:sp>
      <p:sp>
        <p:nvSpPr>
          <p:cNvPr id="14" name="ZoneTexte 13">
            <a:extLst>
              <a:ext uri="{FF2B5EF4-FFF2-40B4-BE49-F238E27FC236}">
                <a16:creationId xmlns:a16="http://schemas.microsoft.com/office/drawing/2014/main" id="{5D269A85-A3B3-5FE7-B908-1DD776418D6E}"/>
              </a:ext>
            </a:extLst>
          </p:cNvPr>
          <p:cNvSpPr txBox="1"/>
          <p:nvPr/>
        </p:nvSpPr>
        <p:spPr>
          <a:xfrm>
            <a:off x="1747071" y="1750587"/>
            <a:ext cx="8879453" cy="1250599"/>
          </a:xfrm>
          <a:prstGeom prst="rect">
            <a:avLst/>
          </a:prstGeom>
          <a:noFill/>
        </p:spPr>
        <p:txBody>
          <a:bodyPr wrap="square">
            <a:spAutoFit/>
          </a:bodyPr>
          <a:lstStyle/>
          <a:p>
            <a:pPr>
              <a:lnSpc>
                <a:spcPts val="2250"/>
              </a:lnSpc>
            </a:pPr>
            <a:r>
              <a:rPr lang="fr-CA" sz="1800" b="0" i="0" u="none" strike="noStrike" baseline="0" dirty="0">
                <a:solidFill>
                  <a:srgbClr val="000000"/>
                </a:solidFill>
                <a:latin typeface="Raleway Medium" pitchFamily="2" charset="0"/>
              </a:rPr>
              <a:t>Le </a:t>
            </a:r>
            <a:r>
              <a:rPr lang="fr-CA" sz="1800" b="0" i="0" u="none" strike="noStrike" baseline="0" dirty="0">
                <a:solidFill>
                  <a:srgbClr val="000000"/>
                </a:solidFill>
                <a:latin typeface="Raleway" pitchFamily="2" charset="0"/>
              </a:rPr>
              <a:t>Continuum de services concerté en orthophonie communautaire</a:t>
            </a:r>
            <a:r>
              <a:rPr lang="fr-CA" sz="1800" b="0" i="0" u="none" strike="noStrike" baseline="0" dirty="0">
                <a:solidFill>
                  <a:srgbClr val="000000"/>
                </a:solidFill>
                <a:latin typeface="Raleway Medium" pitchFamily="2" charset="0"/>
              </a:rPr>
              <a:t>, développé en Montérégie, propose des stratégies innovantes qui misent sur le </a:t>
            </a:r>
            <a:r>
              <a:rPr lang="fr-CA" b="1" dirty="0">
                <a:solidFill>
                  <a:srgbClr val="915573"/>
                </a:solidFill>
                <a:latin typeface="Raleway" pitchFamily="2" charset="0"/>
              </a:rPr>
              <a:t>travail concerté</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Medium" pitchFamily="2" charset="0"/>
              </a:rPr>
              <a:t>de tous les intervenants provenant des milieux de la santé, scolaire et communautaire</a:t>
            </a:r>
            <a:endParaRPr lang="fr-CA" sz="1700" dirty="0">
              <a:latin typeface="Raleway" pitchFamily="2" charset="0"/>
            </a:endParaRPr>
          </a:p>
        </p:txBody>
      </p:sp>
      <p:sp>
        <p:nvSpPr>
          <p:cNvPr id="8" name="ZoneTexte 7">
            <a:extLst>
              <a:ext uri="{FF2B5EF4-FFF2-40B4-BE49-F238E27FC236}">
                <a16:creationId xmlns:a16="http://schemas.microsoft.com/office/drawing/2014/main" id="{601D4097-36D3-142E-81F9-BF828EBAE26D}"/>
              </a:ext>
            </a:extLst>
          </p:cNvPr>
          <p:cNvSpPr txBox="1"/>
          <p:nvPr/>
        </p:nvSpPr>
        <p:spPr>
          <a:xfrm>
            <a:off x="1747071" y="3979464"/>
            <a:ext cx="8958100" cy="1250599"/>
          </a:xfrm>
          <a:prstGeom prst="rect">
            <a:avLst/>
          </a:prstGeom>
          <a:noFill/>
        </p:spPr>
        <p:txBody>
          <a:bodyPr wrap="square">
            <a:spAutoFit/>
          </a:bodyPr>
          <a:lstStyle/>
          <a:p>
            <a:pPr>
              <a:lnSpc>
                <a:spcPts val="2250"/>
              </a:lnSpc>
            </a:pPr>
            <a:r>
              <a:rPr lang="fr-CA" b="0" i="0" u="none" strike="noStrike" baseline="0" dirty="0">
                <a:solidFill>
                  <a:srgbClr val="000000"/>
                </a:solidFill>
                <a:latin typeface="Raleway" pitchFamily="2" charset="0"/>
              </a:rPr>
              <a:t>Les </a:t>
            </a:r>
            <a:r>
              <a:rPr lang="fr-CA" b="1" i="0" u="none" strike="noStrike" baseline="0" dirty="0">
                <a:solidFill>
                  <a:srgbClr val="915573"/>
                </a:solidFill>
                <a:latin typeface="Raleway" pitchFamily="2" charset="0"/>
              </a:rPr>
              <a:t>agents de milieux </a:t>
            </a:r>
            <a:r>
              <a:rPr lang="fr-CA" b="0" i="0" u="none" strike="noStrike" baseline="0" dirty="0">
                <a:solidFill>
                  <a:srgbClr val="000000"/>
                </a:solidFill>
                <a:latin typeface="Raleway" pitchFamily="2" charset="0"/>
              </a:rPr>
              <a:t>en Estrie facilitent l’arrimage entre les familles et les différents services disponibles dans la région. Cette approche ouvre des possibilités de référencement et de partenariat entre les ressources dans l’intérêt des familles et crée un filet de sécurité sociale</a:t>
            </a:r>
            <a:endParaRPr lang="fr-CA" dirty="0">
              <a:latin typeface="Raleway" pitchFamily="2" charset="0"/>
            </a:endParaRPr>
          </a:p>
        </p:txBody>
      </p:sp>
      <p:sp>
        <p:nvSpPr>
          <p:cNvPr id="15" name="ZoneTexte 14">
            <a:extLst>
              <a:ext uri="{FF2B5EF4-FFF2-40B4-BE49-F238E27FC236}">
                <a16:creationId xmlns:a16="http://schemas.microsoft.com/office/drawing/2014/main" id="{4C5BBE00-D1C7-C41C-11FC-BBEC48611399}"/>
              </a:ext>
            </a:extLst>
          </p:cNvPr>
          <p:cNvSpPr txBox="1"/>
          <p:nvPr/>
        </p:nvSpPr>
        <p:spPr>
          <a:xfrm>
            <a:off x="779542" y="3317726"/>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une approche de proximité</a:t>
            </a:r>
          </a:p>
        </p:txBody>
      </p:sp>
      <p:grpSp>
        <p:nvGrpSpPr>
          <p:cNvPr id="29" name="Group 28">
            <a:extLst>
              <a:ext uri="{FF2B5EF4-FFF2-40B4-BE49-F238E27FC236}">
                <a16:creationId xmlns:a16="http://schemas.microsoft.com/office/drawing/2014/main" id="{8932998E-813F-DC6C-6C37-E8AD0EC8646D}"/>
              </a:ext>
            </a:extLst>
          </p:cNvPr>
          <p:cNvGrpSpPr/>
          <p:nvPr/>
        </p:nvGrpSpPr>
        <p:grpSpPr>
          <a:xfrm>
            <a:off x="838621" y="1849700"/>
            <a:ext cx="669431" cy="1116000"/>
            <a:chOff x="838621" y="1788056"/>
            <a:chExt cx="669431" cy="1116000"/>
          </a:xfrm>
        </p:grpSpPr>
        <p:cxnSp>
          <p:nvCxnSpPr>
            <p:cNvPr id="26" name="Straight Connector 25">
              <a:extLst>
                <a:ext uri="{FF2B5EF4-FFF2-40B4-BE49-F238E27FC236}">
                  <a16:creationId xmlns:a16="http://schemas.microsoft.com/office/drawing/2014/main" id="{0F592BBA-B7BE-A287-EB8E-3DE38E0ADAA7}"/>
                </a:ext>
              </a:extLst>
            </p:cNvPr>
            <p:cNvCxnSpPr>
              <a:cxnSpLocks/>
            </p:cNvCxnSpPr>
            <p:nvPr/>
          </p:nvCxnSpPr>
          <p:spPr>
            <a:xfrm>
              <a:off x="1508052" y="1788056"/>
              <a:ext cx="0" cy="111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7" name="Picture 26" descr="A black background with a black square&#10;&#10;Description automatically generated with medium confidence">
              <a:extLst>
                <a:ext uri="{FF2B5EF4-FFF2-40B4-BE49-F238E27FC236}">
                  <a16:creationId xmlns:a16="http://schemas.microsoft.com/office/drawing/2014/main" id="{7B575724-B2D4-59CA-6133-5CFDDD9F4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075972"/>
              <a:ext cx="496689" cy="528734"/>
            </a:xfrm>
            <a:prstGeom prst="rect">
              <a:avLst/>
            </a:prstGeom>
          </p:spPr>
        </p:pic>
      </p:grpSp>
      <p:grpSp>
        <p:nvGrpSpPr>
          <p:cNvPr id="30" name="Group 29">
            <a:extLst>
              <a:ext uri="{FF2B5EF4-FFF2-40B4-BE49-F238E27FC236}">
                <a16:creationId xmlns:a16="http://schemas.microsoft.com/office/drawing/2014/main" id="{F055C48B-6D04-9E81-AC48-238575CB9CAD}"/>
              </a:ext>
            </a:extLst>
          </p:cNvPr>
          <p:cNvGrpSpPr/>
          <p:nvPr/>
        </p:nvGrpSpPr>
        <p:grpSpPr>
          <a:xfrm>
            <a:off x="838621" y="4064135"/>
            <a:ext cx="669431" cy="1044000"/>
            <a:chOff x="838621" y="1833775"/>
            <a:chExt cx="669431" cy="1044000"/>
          </a:xfrm>
        </p:grpSpPr>
        <p:cxnSp>
          <p:nvCxnSpPr>
            <p:cNvPr id="31" name="Straight Connector 30">
              <a:extLst>
                <a:ext uri="{FF2B5EF4-FFF2-40B4-BE49-F238E27FC236}">
                  <a16:creationId xmlns:a16="http://schemas.microsoft.com/office/drawing/2014/main" id="{96FDEFF7-B5D4-AA85-291B-104BE17783AC}"/>
                </a:ext>
              </a:extLst>
            </p:cNvPr>
            <p:cNvCxnSpPr>
              <a:cxnSpLocks/>
            </p:cNvCxnSpPr>
            <p:nvPr/>
          </p:nvCxnSpPr>
          <p:spPr>
            <a:xfrm>
              <a:off x="1508052" y="1833775"/>
              <a:ext cx="0" cy="1044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2" name="Picture 31" descr="A black background with a black square&#10;&#10;Description automatically generated with medium confidence">
              <a:extLst>
                <a:ext uri="{FF2B5EF4-FFF2-40B4-BE49-F238E27FC236}">
                  <a16:creationId xmlns:a16="http://schemas.microsoft.com/office/drawing/2014/main" id="{9B196779-AEAF-FCCF-9FF9-F9F536C5D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2159572"/>
              <a:ext cx="496689" cy="528734"/>
            </a:xfrm>
            <a:prstGeom prst="rect">
              <a:avLst/>
            </a:prstGeom>
          </p:spPr>
        </p:pic>
      </p:grpSp>
      <p:sp>
        <p:nvSpPr>
          <p:cNvPr id="2" name="Titre 1">
            <a:extLst>
              <a:ext uri="{FF2B5EF4-FFF2-40B4-BE49-F238E27FC236}">
                <a16:creationId xmlns:a16="http://schemas.microsoft.com/office/drawing/2014/main" id="{00E6B6D0-30A5-85B1-C7F5-EF4FC9E14B35}"/>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cxnSp>
        <p:nvCxnSpPr>
          <p:cNvPr id="4" name="Straight Connector 3">
            <a:extLst>
              <a:ext uri="{FF2B5EF4-FFF2-40B4-BE49-F238E27FC236}">
                <a16:creationId xmlns:a16="http://schemas.microsoft.com/office/drawing/2014/main" id="{8784305E-7056-CCB4-FA3C-54F17291CBEE}"/>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246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259DD7-074C-3F62-9F0D-37037EED8BD7}"/>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11" name="Group 10">
            <a:extLst>
              <a:ext uri="{FF2B5EF4-FFF2-40B4-BE49-F238E27FC236}">
                <a16:creationId xmlns:a16="http://schemas.microsoft.com/office/drawing/2014/main" id="{1FBF2555-2236-F265-4C81-D18950CB5C8C}"/>
              </a:ext>
            </a:extLst>
          </p:cNvPr>
          <p:cNvGrpSpPr/>
          <p:nvPr/>
        </p:nvGrpSpPr>
        <p:grpSpPr>
          <a:xfrm>
            <a:off x="751446" y="6511007"/>
            <a:ext cx="10689108" cy="205217"/>
            <a:chOff x="751446" y="6511007"/>
            <a:chExt cx="10689108" cy="205217"/>
          </a:xfrm>
        </p:grpSpPr>
        <p:sp>
          <p:nvSpPr>
            <p:cNvPr id="12" name="TextBox 11">
              <a:extLst>
                <a:ext uri="{FF2B5EF4-FFF2-40B4-BE49-F238E27FC236}">
                  <a16:creationId xmlns:a16="http://schemas.microsoft.com/office/drawing/2014/main" id="{CEA725C2-F82C-DA8D-FD4F-01F822F57490}"/>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6A183522-ABF7-BFC4-5697-002078C20E06}"/>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3" name="ZoneTexte 2">
            <a:extLst>
              <a:ext uri="{FF2B5EF4-FFF2-40B4-BE49-F238E27FC236}">
                <a16:creationId xmlns:a16="http://schemas.microsoft.com/office/drawing/2014/main" id="{2D811FA9-0C1B-DBF9-FF99-1F49528D065E}"/>
              </a:ext>
            </a:extLst>
          </p:cNvPr>
          <p:cNvSpPr txBox="1"/>
          <p:nvPr/>
        </p:nvSpPr>
        <p:spPr>
          <a:xfrm>
            <a:off x="763780" y="1165803"/>
            <a:ext cx="105156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u="none" strike="noStrike" kern="1200" cap="none" spc="0" normalizeH="0" baseline="0" noProof="0">
                <a:ln>
                  <a:noFill/>
                </a:ln>
                <a:solidFill>
                  <a:srgbClr val="000000"/>
                </a:solidFill>
                <a:effectLst/>
                <a:uLnTx/>
                <a:uFillTx/>
                <a:latin typeface="Raleway" panose="020B0003030101060003" pitchFamily="34" charset="0"/>
              </a:rPr>
              <a:t>Par la planification de la transition scolaire</a:t>
            </a:r>
          </a:p>
        </p:txBody>
      </p:sp>
      <p:sp>
        <p:nvSpPr>
          <p:cNvPr id="4" name="ZoneTexte 3">
            <a:extLst>
              <a:ext uri="{FF2B5EF4-FFF2-40B4-BE49-F238E27FC236}">
                <a16:creationId xmlns:a16="http://schemas.microsoft.com/office/drawing/2014/main" id="{3D6EC136-1735-22C8-9C44-4959794726A6}"/>
              </a:ext>
            </a:extLst>
          </p:cNvPr>
          <p:cNvSpPr txBox="1"/>
          <p:nvPr/>
        </p:nvSpPr>
        <p:spPr>
          <a:xfrm>
            <a:off x="752862" y="1683528"/>
            <a:ext cx="10325431" cy="1759456"/>
          </a:xfrm>
          <a:prstGeom prst="rect">
            <a:avLst/>
          </a:prstGeom>
          <a:noFill/>
        </p:spPr>
        <p:txBody>
          <a:bodyPr wrap="square" numCol="1">
            <a:spAutoFit/>
          </a:bodyPr>
          <a:lstStyle/>
          <a:p>
            <a:pPr>
              <a:lnSpc>
                <a:spcPts val="2250"/>
              </a:lnSpc>
            </a:pPr>
            <a:r>
              <a:rPr lang="fr-CA" b="0" i="0" u="none" strike="noStrike" baseline="0">
                <a:solidFill>
                  <a:srgbClr val="000000"/>
                </a:solidFill>
                <a:latin typeface="Raleway" pitchFamily="2" charset="0"/>
              </a:rPr>
              <a:t>Un passage harmonieux du service de garde éducatif vers l’école nécessite de la planification, </a:t>
            </a:r>
            <a:br>
              <a:rPr lang="fr-CA" b="0" i="0" u="none" strike="noStrike" baseline="0">
                <a:solidFill>
                  <a:srgbClr val="000000"/>
                </a:solidFill>
                <a:latin typeface="Raleway" pitchFamily="2" charset="0"/>
              </a:rPr>
            </a:br>
            <a:r>
              <a:rPr lang="fr-CA" b="0" i="0" u="none" strike="noStrike" baseline="0">
                <a:solidFill>
                  <a:srgbClr val="000000"/>
                </a:solidFill>
                <a:latin typeface="Raleway" pitchFamily="2" charset="0"/>
              </a:rPr>
              <a:t>ce qui implique notamment : </a:t>
            </a:r>
          </a:p>
          <a:p>
            <a:pPr marL="742950" lvl="1" indent="-285750">
              <a:lnSpc>
                <a:spcPts val="2050"/>
              </a:lnSpc>
              <a:buClr>
                <a:srgbClr val="915573"/>
              </a:buClr>
              <a:buFont typeface="System Font Regular"/>
              <a:buChar char="&gt;"/>
            </a:pPr>
            <a:r>
              <a:rPr lang="fr-CA">
                <a:solidFill>
                  <a:srgbClr val="000000"/>
                </a:solidFill>
                <a:latin typeface="Raleway" pitchFamily="2" charset="0"/>
              </a:rPr>
              <a:t>une</a:t>
            </a:r>
            <a:r>
              <a:rPr lang="fr-CA" b="0" i="0" u="none" strike="noStrike" baseline="0">
                <a:solidFill>
                  <a:srgbClr val="000000"/>
                </a:solidFill>
                <a:latin typeface="Raleway Medium" pitchFamily="2" charset="0"/>
              </a:rPr>
              <a:t> </a:t>
            </a:r>
            <a:r>
              <a:rPr lang="fr-CA" b="1">
                <a:solidFill>
                  <a:srgbClr val="915573"/>
                </a:solidFill>
                <a:latin typeface="Raleway" pitchFamily="2" charset="0"/>
              </a:rPr>
              <a:t>démarche structurante</a:t>
            </a:r>
          </a:p>
          <a:p>
            <a:pPr marL="742950" lvl="1" indent="-285750">
              <a:lnSpc>
                <a:spcPts val="2050"/>
              </a:lnSpc>
              <a:buClr>
                <a:srgbClr val="915573"/>
              </a:buClr>
              <a:buFont typeface="System Font Regular"/>
              <a:buChar char="&gt;"/>
            </a:pPr>
            <a:r>
              <a:rPr lang="fr-CA">
                <a:solidFill>
                  <a:srgbClr val="000000"/>
                </a:solidFill>
                <a:latin typeface="Raleway" pitchFamily="2" charset="0"/>
              </a:rPr>
              <a:t>du</a:t>
            </a:r>
            <a:r>
              <a:rPr lang="fr-CA" b="0" i="0" u="none" strike="noStrike" baseline="0">
                <a:solidFill>
                  <a:srgbClr val="000000"/>
                </a:solidFill>
                <a:latin typeface="Raleway Medium" pitchFamily="2" charset="0"/>
              </a:rPr>
              <a:t> </a:t>
            </a:r>
            <a:r>
              <a:rPr lang="fr-CA" b="1">
                <a:solidFill>
                  <a:srgbClr val="915573"/>
                </a:solidFill>
                <a:latin typeface="Raleway" pitchFamily="2" charset="0"/>
              </a:rPr>
              <a:t>temps de libération </a:t>
            </a:r>
            <a:r>
              <a:rPr lang="fr-CA">
                <a:solidFill>
                  <a:srgbClr val="000000"/>
                </a:solidFill>
                <a:latin typeface="Raleway" pitchFamily="2" charset="0"/>
              </a:rPr>
              <a:t>pour le personnel scolaire</a:t>
            </a:r>
          </a:p>
          <a:p>
            <a:pPr marL="742950" lvl="1" indent="-285750">
              <a:lnSpc>
                <a:spcPts val="2050"/>
              </a:lnSpc>
              <a:buClr>
                <a:srgbClr val="915573"/>
              </a:buClr>
              <a:buFont typeface="System Font Regular"/>
              <a:buChar char="&gt;"/>
            </a:pPr>
            <a:r>
              <a:rPr lang="fr-CA">
                <a:solidFill>
                  <a:srgbClr val="000000"/>
                </a:solidFill>
                <a:latin typeface="Raleway" pitchFamily="2" charset="0"/>
              </a:rPr>
              <a:t>de la </a:t>
            </a:r>
            <a:r>
              <a:rPr lang="fr-CA" b="1">
                <a:solidFill>
                  <a:srgbClr val="915573"/>
                </a:solidFill>
                <a:latin typeface="Raleway" pitchFamily="2" charset="0"/>
              </a:rPr>
              <a:t>coordination</a:t>
            </a:r>
            <a:r>
              <a:rPr lang="fr-CA" b="0" i="0" u="none" strike="noStrike" baseline="0">
                <a:solidFill>
                  <a:srgbClr val="000000"/>
                </a:solidFill>
                <a:latin typeface="Raleway Medium" pitchFamily="2" charset="0"/>
              </a:rPr>
              <a:t>, </a:t>
            </a:r>
            <a:r>
              <a:rPr lang="fr-CA">
                <a:solidFill>
                  <a:srgbClr val="000000"/>
                </a:solidFill>
                <a:latin typeface="Raleway" pitchFamily="2" charset="0"/>
              </a:rPr>
              <a:t>avec la nomination d’une personne responsable des suivis</a:t>
            </a:r>
          </a:p>
          <a:p>
            <a:pPr marL="742950" lvl="1" indent="-285750">
              <a:lnSpc>
                <a:spcPts val="2050"/>
              </a:lnSpc>
              <a:buClr>
                <a:srgbClr val="915573"/>
              </a:buClr>
              <a:buFont typeface="System Font Regular"/>
              <a:buChar char="&gt;"/>
            </a:pPr>
            <a:r>
              <a:rPr lang="fr-CA">
                <a:solidFill>
                  <a:srgbClr val="000000"/>
                </a:solidFill>
                <a:latin typeface="Raleway" pitchFamily="2" charset="0"/>
              </a:rPr>
              <a:t>la création d’un </a:t>
            </a:r>
            <a:r>
              <a:rPr lang="fr-CA" b="1">
                <a:solidFill>
                  <a:srgbClr val="915573"/>
                </a:solidFill>
                <a:latin typeface="Raleway" pitchFamily="2" charset="0"/>
              </a:rPr>
              <a:t>climat de confiance </a:t>
            </a:r>
            <a:r>
              <a:rPr lang="fr-CA">
                <a:solidFill>
                  <a:srgbClr val="000000"/>
                </a:solidFill>
                <a:latin typeface="Raleway" pitchFamily="2" charset="0"/>
              </a:rPr>
              <a:t>entre les partenaires</a:t>
            </a:r>
          </a:p>
        </p:txBody>
      </p:sp>
      <p:sp>
        <p:nvSpPr>
          <p:cNvPr id="7" name="ZoneTexte 6">
            <a:extLst>
              <a:ext uri="{FF2B5EF4-FFF2-40B4-BE49-F238E27FC236}">
                <a16:creationId xmlns:a16="http://schemas.microsoft.com/office/drawing/2014/main" id="{D60EEDEE-BED9-075F-C8D4-0B61BF2C56CF}"/>
              </a:ext>
            </a:extLst>
          </p:cNvPr>
          <p:cNvSpPr txBox="1"/>
          <p:nvPr/>
        </p:nvSpPr>
        <p:spPr>
          <a:xfrm>
            <a:off x="1755155" y="3810989"/>
            <a:ext cx="9592692" cy="900246"/>
          </a:xfrm>
          <a:prstGeom prst="rect">
            <a:avLst/>
          </a:prstGeom>
          <a:noFill/>
        </p:spPr>
        <p:txBody>
          <a:bodyPr wrap="square">
            <a:spAutoFit/>
          </a:bodyPr>
          <a:lstStyle/>
          <a:p>
            <a:pPr>
              <a:lnSpc>
                <a:spcPts val="2050"/>
              </a:lnSpc>
            </a:pPr>
            <a:r>
              <a:rPr lang="fr-CA">
                <a:solidFill>
                  <a:srgbClr val="000000"/>
                </a:solidFill>
                <a:latin typeface="Raleway" pitchFamily="2" charset="0"/>
              </a:rPr>
              <a:t>Le Guide d’accompagnement à la première transition scolaire développé en Estrie préconise la </a:t>
            </a:r>
            <a:r>
              <a:rPr lang="fr-CA" b="1" i="0" u="none" strike="noStrike" baseline="0">
                <a:solidFill>
                  <a:srgbClr val="915573"/>
                </a:solidFill>
                <a:latin typeface="Raleway" pitchFamily="2" charset="0"/>
              </a:rPr>
              <a:t>mise en place d’un plan de transition pour les enfants ayant besoin de soutien particulier  </a:t>
            </a:r>
            <a:endParaRPr lang="fr-CA">
              <a:solidFill>
                <a:srgbClr val="915573"/>
              </a:solidFill>
              <a:latin typeface="Raleway" pitchFamily="2" charset="0"/>
            </a:endParaRPr>
          </a:p>
        </p:txBody>
      </p:sp>
      <p:sp>
        <p:nvSpPr>
          <p:cNvPr id="15" name="ZoneTexte 14">
            <a:extLst>
              <a:ext uri="{FF2B5EF4-FFF2-40B4-BE49-F238E27FC236}">
                <a16:creationId xmlns:a16="http://schemas.microsoft.com/office/drawing/2014/main" id="{5B936435-96F6-8749-795D-E716910872F4}"/>
              </a:ext>
            </a:extLst>
          </p:cNvPr>
          <p:cNvSpPr txBox="1"/>
          <p:nvPr/>
        </p:nvSpPr>
        <p:spPr>
          <a:xfrm>
            <a:off x="1755154" y="5016071"/>
            <a:ext cx="10234788" cy="900246"/>
          </a:xfrm>
          <a:prstGeom prst="rect">
            <a:avLst/>
          </a:prstGeom>
          <a:noFill/>
        </p:spPr>
        <p:txBody>
          <a:bodyPr wrap="square">
            <a:spAutoFit/>
          </a:bodyPr>
          <a:lstStyle/>
          <a:p>
            <a:pPr>
              <a:lnSpc>
                <a:spcPts val="2080"/>
              </a:lnSpc>
            </a:pPr>
            <a:r>
              <a:rPr lang="fr-CA">
                <a:solidFill>
                  <a:srgbClr val="000000"/>
                </a:solidFill>
                <a:latin typeface="Raleway" pitchFamily="2" charset="0"/>
              </a:rPr>
              <a:t>Le projet Place à l’école a été créé en novembre 2020 par l’organisme Intégration sociale des enfants en milieu de garde pour </a:t>
            </a:r>
            <a:r>
              <a:rPr lang="fr-CA" b="1">
                <a:solidFill>
                  <a:srgbClr val="915573"/>
                </a:solidFill>
                <a:latin typeface="Raleway" pitchFamily="2" charset="0"/>
              </a:rPr>
              <a:t>accompagner les parents </a:t>
            </a:r>
            <a:r>
              <a:rPr lang="fr-CA">
                <a:solidFill>
                  <a:srgbClr val="000000"/>
                </a:solidFill>
                <a:latin typeface="Raleway" pitchFamily="2" charset="0"/>
              </a:rPr>
              <a:t>dans les nombreuses démarches et les informent sur les ressources disponibles. </a:t>
            </a:r>
          </a:p>
        </p:txBody>
      </p:sp>
      <p:grpSp>
        <p:nvGrpSpPr>
          <p:cNvPr id="26" name="Group 25">
            <a:extLst>
              <a:ext uri="{FF2B5EF4-FFF2-40B4-BE49-F238E27FC236}">
                <a16:creationId xmlns:a16="http://schemas.microsoft.com/office/drawing/2014/main" id="{ECFFCD5D-C6DC-0DA4-C279-9C86760E8CBD}"/>
              </a:ext>
            </a:extLst>
          </p:cNvPr>
          <p:cNvGrpSpPr/>
          <p:nvPr/>
        </p:nvGrpSpPr>
        <p:grpSpPr>
          <a:xfrm>
            <a:off x="838621" y="3911416"/>
            <a:ext cx="669431" cy="756000"/>
            <a:chOff x="838621" y="1788056"/>
            <a:chExt cx="669431" cy="756000"/>
          </a:xfrm>
        </p:grpSpPr>
        <p:cxnSp>
          <p:nvCxnSpPr>
            <p:cNvPr id="27" name="Straight Connector 26">
              <a:extLst>
                <a:ext uri="{FF2B5EF4-FFF2-40B4-BE49-F238E27FC236}">
                  <a16:creationId xmlns:a16="http://schemas.microsoft.com/office/drawing/2014/main" id="{B5164A5C-EFE2-8A35-5790-BA10EE8DF983}"/>
                </a:ext>
              </a:extLst>
            </p:cNvPr>
            <p:cNvCxnSpPr>
              <a:cxnSpLocks/>
            </p:cNvCxnSpPr>
            <p:nvPr/>
          </p:nvCxnSpPr>
          <p:spPr>
            <a:xfrm>
              <a:off x="1508052" y="1788056"/>
              <a:ext cx="0" cy="756000"/>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28" name="Picture 27" descr="A black background with a black square&#10;&#10;Description automatically generated with medium confidence">
              <a:extLst>
                <a:ext uri="{FF2B5EF4-FFF2-40B4-BE49-F238E27FC236}">
                  <a16:creationId xmlns:a16="http://schemas.microsoft.com/office/drawing/2014/main" id="{9A783D79-83FE-9523-9C1D-747A1F295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1892679"/>
              <a:ext cx="496689" cy="528734"/>
            </a:xfrm>
            <a:prstGeom prst="rect">
              <a:avLst/>
            </a:prstGeom>
          </p:spPr>
        </p:pic>
      </p:grpSp>
      <p:grpSp>
        <p:nvGrpSpPr>
          <p:cNvPr id="32" name="Group 31">
            <a:extLst>
              <a:ext uri="{FF2B5EF4-FFF2-40B4-BE49-F238E27FC236}">
                <a16:creationId xmlns:a16="http://schemas.microsoft.com/office/drawing/2014/main" id="{941CF63C-C0EA-50C5-CA44-39D71EC82887}"/>
              </a:ext>
            </a:extLst>
          </p:cNvPr>
          <p:cNvGrpSpPr/>
          <p:nvPr/>
        </p:nvGrpSpPr>
        <p:grpSpPr>
          <a:xfrm>
            <a:off x="838621" y="5120187"/>
            <a:ext cx="669431" cy="688704"/>
            <a:chOff x="838621" y="1788056"/>
            <a:chExt cx="669431" cy="688704"/>
          </a:xfrm>
        </p:grpSpPr>
        <p:cxnSp>
          <p:nvCxnSpPr>
            <p:cNvPr id="33" name="Straight Connector 32">
              <a:extLst>
                <a:ext uri="{FF2B5EF4-FFF2-40B4-BE49-F238E27FC236}">
                  <a16:creationId xmlns:a16="http://schemas.microsoft.com/office/drawing/2014/main" id="{9B4BE79A-5216-CA24-2203-01BC0855E777}"/>
                </a:ext>
              </a:extLst>
            </p:cNvPr>
            <p:cNvCxnSpPr>
              <a:cxnSpLocks/>
            </p:cNvCxnSpPr>
            <p:nvPr/>
          </p:nvCxnSpPr>
          <p:spPr>
            <a:xfrm>
              <a:off x="1508052" y="1788056"/>
              <a:ext cx="0" cy="688704"/>
            </a:xfrm>
            <a:prstGeom prst="line">
              <a:avLst/>
            </a:prstGeom>
            <a:ln w="63500">
              <a:solidFill>
                <a:srgbClr val="915573"/>
              </a:solidFill>
            </a:ln>
          </p:spPr>
          <p:style>
            <a:lnRef idx="1">
              <a:schemeClr val="accent1"/>
            </a:lnRef>
            <a:fillRef idx="0">
              <a:schemeClr val="accent1"/>
            </a:fillRef>
            <a:effectRef idx="0">
              <a:schemeClr val="accent1"/>
            </a:effectRef>
            <a:fontRef idx="minor">
              <a:schemeClr val="tx1"/>
            </a:fontRef>
          </p:style>
        </p:cxnSp>
        <p:pic>
          <p:nvPicPr>
            <p:cNvPr id="34" name="Picture 33" descr="A black background with a black square&#10;&#10;Description automatically generated with medium confidence">
              <a:extLst>
                <a:ext uri="{FF2B5EF4-FFF2-40B4-BE49-F238E27FC236}">
                  <a16:creationId xmlns:a16="http://schemas.microsoft.com/office/drawing/2014/main" id="{44BED4C4-B1A6-605B-51A4-F06A5A335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21" y="1805621"/>
              <a:ext cx="496689" cy="528734"/>
            </a:xfrm>
            <a:prstGeom prst="rect">
              <a:avLst/>
            </a:prstGeom>
          </p:spPr>
        </p:pic>
      </p:grpSp>
      <p:sp>
        <p:nvSpPr>
          <p:cNvPr id="2" name="Titre 1">
            <a:extLst>
              <a:ext uri="{FF2B5EF4-FFF2-40B4-BE49-F238E27FC236}">
                <a16:creationId xmlns:a16="http://schemas.microsoft.com/office/drawing/2014/main" id="{755323EA-3485-44F2-BF68-7CE9AEB3DFFA}"/>
              </a:ext>
            </a:extLst>
          </p:cNvPr>
          <p:cNvSpPr txBox="1">
            <a:spLocks/>
          </p:cNvSpPr>
          <p:nvPr/>
        </p:nvSpPr>
        <p:spPr>
          <a:xfrm>
            <a:off x="775348" y="18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1400" b="1" u="none" strike="noStrike" baseline="0">
                <a:solidFill>
                  <a:srgbClr val="915573"/>
                </a:solidFill>
                <a:latin typeface="Raleway SemiBold" panose="020B0503030101060003" pitchFamily="34" charset="77"/>
              </a:rPr>
              <a:t>Améliorer les pratiques intersectorielles </a:t>
            </a:r>
            <a:r>
              <a:rPr lang="fr-CA" sz="1400" b="1">
                <a:solidFill>
                  <a:srgbClr val="915573"/>
                </a:solidFill>
                <a:latin typeface="Raleway SemiBold" panose="020B0503030101060003" pitchFamily="34" charset="77"/>
              </a:rPr>
              <a:t>(suite)</a:t>
            </a:r>
          </a:p>
        </p:txBody>
      </p:sp>
      <p:cxnSp>
        <p:nvCxnSpPr>
          <p:cNvPr id="6" name="Straight Connector 5">
            <a:extLst>
              <a:ext uri="{FF2B5EF4-FFF2-40B4-BE49-F238E27FC236}">
                <a16:creationId xmlns:a16="http://schemas.microsoft.com/office/drawing/2014/main" id="{CDE99633-BB40-7115-34DD-ED4945AFDB9A}"/>
              </a:ext>
            </a:extLst>
          </p:cNvPr>
          <p:cNvCxnSpPr>
            <a:cxnSpLocks/>
          </p:cNvCxnSpPr>
          <p:nvPr/>
        </p:nvCxnSpPr>
        <p:spPr>
          <a:xfrm>
            <a:off x="877386" y="802547"/>
            <a:ext cx="3949795" cy="0"/>
          </a:xfrm>
          <a:prstGeom prst="line">
            <a:avLst/>
          </a:prstGeom>
          <a:ln w="19050">
            <a:solidFill>
              <a:srgbClr val="9155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494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472F8-45CB-07FF-00C6-A1FF76780074}"/>
              </a:ext>
            </a:extLst>
          </p:cNvPr>
          <p:cNvSpPr/>
          <p:nvPr/>
        </p:nvSpPr>
        <p:spPr>
          <a:xfrm>
            <a:off x="0" y="0"/>
            <a:ext cx="12192000" cy="6310934"/>
          </a:xfrm>
          <a:prstGeom prst="rect">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grpSp>
        <p:nvGrpSpPr>
          <p:cNvPr id="5" name="Group 4">
            <a:extLst>
              <a:ext uri="{FF2B5EF4-FFF2-40B4-BE49-F238E27FC236}">
                <a16:creationId xmlns:a16="http://schemas.microsoft.com/office/drawing/2014/main" id="{2B6F8A06-5C37-745C-DABD-0EF18D83F0D9}"/>
              </a:ext>
            </a:extLst>
          </p:cNvPr>
          <p:cNvGrpSpPr/>
          <p:nvPr/>
        </p:nvGrpSpPr>
        <p:grpSpPr>
          <a:xfrm>
            <a:off x="751446" y="6511007"/>
            <a:ext cx="10689108" cy="205217"/>
            <a:chOff x="751446" y="6511007"/>
            <a:chExt cx="10689108" cy="205217"/>
          </a:xfrm>
        </p:grpSpPr>
        <p:sp>
          <p:nvSpPr>
            <p:cNvPr id="10" name="TextBox 11">
              <a:extLst>
                <a:ext uri="{FF2B5EF4-FFF2-40B4-BE49-F238E27FC236}">
                  <a16:creationId xmlns:a16="http://schemas.microsoft.com/office/drawing/2014/main" id="{28465386-E651-9D01-EE51-93460513AF15}"/>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1" name="Picture 10">
              <a:extLst>
                <a:ext uri="{FF2B5EF4-FFF2-40B4-BE49-F238E27FC236}">
                  <a16:creationId xmlns:a16="http://schemas.microsoft.com/office/drawing/2014/main" id="{0A9D0E75-D264-EF8C-DBB4-62C306FF9C98}"/>
                </a:ext>
              </a:extLst>
            </p:cNvPr>
            <p:cNvPicPr>
              <a:picLocks noChangeAspect="1"/>
            </p:cNvPicPr>
            <p:nvPr/>
          </p:nvPicPr>
          <p:blipFill>
            <a:blip r:embed="rId3"/>
            <a:stretch>
              <a:fillRect/>
            </a:stretch>
          </p:blipFill>
          <p:spPr>
            <a:xfrm>
              <a:off x="10626526" y="6511007"/>
              <a:ext cx="814028" cy="205217"/>
            </a:xfrm>
            <a:prstGeom prst="rect">
              <a:avLst/>
            </a:prstGeom>
          </p:spPr>
        </p:pic>
      </p:grpSp>
      <p:sp>
        <p:nvSpPr>
          <p:cNvPr id="4" name="ZoneTexte 3">
            <a:extLst>
              <a:ext uri="{FF2B5EF4-FFF2-40B4-BE49-F238E27FC236}">
                <a16:creationId xmlns:a16="http://schemas.microsoft.com/office/drawing/2014/main" id="{3D6EC136-1735-22C8-9C44-4959794726A6}"/>
              </a:ext>
            </a:extLst>
          </p:cNvPr>
          <p:cNvSpPr txBox="1"/>
          <p:nvPr/>
        </p:nvSpPr>
        <p:spPr>
          <a:xfrm>
            <a:off x="1094492" y="2115100"/>
            <a:ext cx="8284964" cy="2542427"/>
          </a:xfrm>
          <a:prstGeom prst="rect">
            <a:avLst/>
          </a:prstGeom>
          <a:noFill/>
        </p:spPr>
        <p:txBody>
          <a:bodyPr wrap="square">
            <a:spAutoFit/>
          </a:bodyPr>
          <a:lstStyle/>
          <a:p>
            <a:pPr marL="285750" indent="-285750">
              <a:lnSpc>
                <a:spcPts val="2460"/>
              </a:lnSpc>
              <a:spcBef>
                <a:spcPts val="600"/>
              </a:spcBef>
              <a:spcAft>
                <a:spcPts val="300"/>
              </a:spcAft>
              <a:buClr>
                <a:srgbClr val="915573"/>
              </a:buClr>
              <a:buFont typeface="System Font Regular"/>
              <a:buChar char="&gt;"/>
            </a:pPr>
            <a:r>
              <a:rPr lang="fr-CA" sz="1800" b="1" u="none" strike="noStrike" baseline="0">
                <a:solidFill>
                  <a:srgbClr val="915573"/>
                </a:solidFill>
                <a:latin typeface="Raleway ExtraBold" panose="020B0003030101060003" pitchFamily="34" charset="0"/>
              </a:rPr>
              <a:t>La recherche </a:t>
            </a:r>
            <a:r>
              <a:rPr lang="fr-CA" sz="1800" b="1" i="0" u="none" strike="noStrike" baseline="0">
                <a:solidFill>
                  <a:srgbClr val="915573"/>
                </a:solidFill>
                <a:latin typeface="Raleway SemiBold" pitchFamily="2" charset="0"/>
              </a:rPr>
              <a:t>et</a:t>
            </a:r>
            <a:r>
              <a:rPr lang="fr-CA" sz="1800" b="1" u="none" strike="noStrike" baseline="0">
                <a:solidFill>
                  <a:srgbClr val="915573"/>
                </a:solidFill>
                <a:latin typeface="Raleway ExtraBold" panose="020B0003030101060003" pitchFamily="34" charset="0"/>
              </a:rPr>
              <a:t> l’évaluation </a:t>
            </a:r>
            <a:r>
              <a:rPr lang="fr-CA" sz="1800" b="1" i="0" u="none" strike="noStrike" baseline="0">
                <a:solidFill>
                  <a:srgbClr val="915573"/>
                </a:solidFill>
                <a:latin typeface="Raleway SemiBold" pitchFamily="2" charset="0"/>
              </a:rPr>
              <a:t>sont essentielles pour assurer le développement, l’implantation, l’évaluation et la consolidation de pratiques inclusives centrées sur les connaissances scientifiques. </a:t>
            </a:r>
          </a:p>
          <a:p>
            <a:pPr marL="285750" indent="-285750">
              <a:lnSpc>
                <a:spcPts val="2460"/>
              </a:lnSpc>
              <a:spcBef>
                <a:spcPts val="600"/>
              </a:spcBef>
              <a:spcAft>
                <a:spcPts val="300"/>
              </a:spcAft>
              <a:buClr>
                <a:srgbClr val="915573"/>
              </a:buClr>
              <a:buFont typeface="System Font Regular"/>
              <a:buChar char="&gt;"/>
            </a:pPr>
            <a:r>
              <a:rPr lang="fr-CA" sz="1800" b="1" i="0" u="none" strike="noStrike" baseline="0">
                <a:solidFill>
                  <a:srgbClr val="915573"/>
                </a:solidFill>
                <a:latin typeface="Raleway SemiBold" pitchFamily="2" charset="0"/>
              </a:rPr>
              <a:t>Le </a:t>
            </a:r>
            <a:r>
              <a:rPr lang="fr-CA" b="1">
                <a:solidFill>
                  <a:srgbClr val="915573"/>
                </a:solidFill>
                <a:latin typeface="Raleway ExtraBold" panose="020B0003030101060003" pitchFamily="34" charset="0"/>
              </a:rPr>
              <a:t>partage</a:t>
            </a:r>
            <a:r>
              <a:rPr lang="fr-CA" sz="1800" b="1" i="0" u="none" strike="noStrike" baseline="0">
                <a:solidFill>
                  <a:srgbClr val="915573"/>
                </a:solidFill>
                <a:latin typeface="Raleway SemiBold" pitchFamily="2" charset="0"/>
              </a:rPr>
              <a:t> et la </a:t>
            </a:r>
            <a:r>
              <a:rPr lang="fr-CA" b="1">
                <a:solidFill>
                  <a:srgbClr val="915573"/>
                </a:solidFill>
                <a:latin typeface="Raleway ExtraBold" panose="020B0003030101060003" pitchFamily="34" charset="0"/>
              </a:rPr>
              <a:t>diffusion</a:t>
            </a:r>
            <a:r>
              <a:rPr lang="fr-CA" sz="1800" b="1" i="0" u="none" strike="noStrike" baseline="0">
                <a:solidFill>
                  <a:srgbClr val="915573"/>
                </a:solidFill>
                <a:latin typeface="Raleway SemiBold" pitchFamily="2" charset="0"/>
              </a:rPr>
              <a:t> </a:t>
            </a:r>
            <a:r>
              <a:rPr lang="fr-CA" b="1">
                <a:solidFill>
                  <a:srgbClr val="915573"/>
                </a:solidFill>
                <a:latin typeface="Raleway ExtraBold" panose="020B0003030101060003" pitchFamily="34" charset="0"/>
              </a:rPr>
              <a:t>des</a:t>
            </a:r>
            <a:r>
              <a:rPr lang="fr-CA" sz="1800" b="1" i="0" u="none" strike="noStrike" baseline="0">
                <a:solidFill>
                  <a:srgbClr val="915573"/>
                </a:solidFill>
                <a:latin typeface="Raleway SemiBold" pitchFamily="2" charset="0"/>
              </a:rPr>
              <a:t> </a:t>
            </a:r>
            <a:r>
              <a:rPr lang="fr-CA" b="1">
                <a:solidFill>
                  <a:srgbClr val="915573"/>
                </a:solidFill>
                <a:latin typeface="Raleway ExtraBold" panose="020B0003030101060003" pitchFamily="34" charset="0"/>
              </a:rPr>
              <a:t>connaissances</a:t>
            </a:r>
            <a:r>
              <a:rPr lang="fr-CA" sz="1800" b="1" i="0" u="none" strike="noStrike" baseline="0">
                <a:solidFill>
                  <a:srgbClr val="915573"/>
                </a:solidFill>
                <a:latin typeface="Raleway SemiBold" pitchFamily="2" charset="0"/>
              </a:rPr>
              <a:t> permettent l’intégration des résultats dans les pratiques. </a:t>
            </a:r>
          </a:p>
          <a:p>
            <a:pPr marL="285750" indent="-285750">
              <a:lnSpc>
                <a:spcPts val="2460"/>
              </a:lnSpc>
              <a:spcBef>
                <a:spcPts val="600"/>
              </a:spcBef>
              <a:spcAft>
                <a:spcPts val="300"/>
              </a:spcAft>
              <a:buClr>
                <a:srgbClr val="915573"/>
              </a:buClr>
              <a:buFont typeface="System Font Regular"/>
              <a:buChar char="&gt;"/>
            </a:pPr>
            <a:r>
              <a:rPr lang="fr-CA" sz="1800" b="1" u="none" strike="noStrike" baseline="0">
                <a:solidFill>
                  <a:srgbClr val="915573"/>
                </a:solidFill>
                <a:latin typeface="Raleway ExtraBold" panose="020B0003030101060003" pitchFamily="34" charset="0"/>
              </a:rPr>
              <a:t>L’accès aux données</a:t>
            </a:r>
            <a:r>
              <a:rPr lang="fr-CA" sz="1800" b="1" i="0" u="none" strike="noStrike" baseline="0">
                <a:solidFill>
                  <a:srgbClr val="915573"/>
                </a:solidFill>
                <a:latin typeface="Raleway SemiBold" pitchFamily="2" charset="0"/>
              </a:rPr>
              <a:t>, quant à elle, permet de nourrir la recherche, d’informer les décideurs et de les guider dans leurs actions. </a:t>
            </a:r>
            <a:endParaRPr lang="fr-CA">
              <a:solidFill>
                <a:srgbClr val="915573"/>
              </a:solidFill>
              <a:latin typeface="Raleway Medium" pitchFamily="2" charset="0"/>
            </a:endParaRPr>
          </a:p>
        </p:txBody>
      </p:sp>
      <p:sp>
        <p:nvSpPr>
          <p:cNvPr id="6" name="Titre 1">
            <a:extLst>
              <a:ext uri="{FF2B5EF4-FFF2-40B4-BE49-F238E27FC236}">
                <a16:creationId xmlns:a16="http://schemas.microsoft.com/office/drawing/2014/main" id="{3C68F8D5-5343-FE89-B23C-2DDED2643AF7}"/>
              </a:ext>
            </a:extLst>
          </p:cNvPr>
          <p:cNvSpPr>
            <a:spLocks noGrp="1"/>
          </p:cNvSpPr>
          <p:nvPr>
            <p:ph type="title"/>
          </p:nvPr>
        </p:nvSpPr>
        <p:spPr>
          <a:xfrm>
            <a:off x="731342" y="225052"/>
            <a:ext cx="10515600" cy="1325563"/>
          </a:xfrm>
        </p:spPr>
        <p:txBody>
          <a:bodyPr>
            <a:normAutofit/>
          </a:bodyPr>
          <a:lstStyle/>
          <a:p>
            <a:r>
              <a:rPr lang="fr-CA" sz="3200" b="1" u="none" strike="noStrike" baseline="0">
                <a:solidFill>
                  <a:srgbClr val="915573"/>
                </a:solidFill>
                <a:latin typeface="Raleway ExtraBold" panose="020B0003030101060003" pitchFamily="34" charset="0"/>
              </a:rPr>
              <a:t>Favoriser la recherche, l’accès</a:t>
            </a:r>
            <a:br>
              <a:rPr lang="fr-CA" sz="3200" b="1" u="none" strike="noStrike" baseline="0">
                <a:solidFill>
                  <a:srgbClr val="915573"/>
                </a:solidFill>
                <a:latin typeface="Raleway ExtraBold" panose="020B0003030101060003" pitchFamily="34" charset="0"/>
              </a:rPr>
            </a:br>
            <a:r>
              <a:rPr lang="fr-CA" sz="3200" b="1" u="none" strike="noStrike" baseline="0">
                <a:solidFill>
                  <a:srgbClr val="915573"/>
                </a:solidFill>
                <a:latin typeface="Raleway ExtraBold" panose="020B0003030101060003" pitchFamily="34" charset="0"/>
              </a:rPr>
              <a:t>et le partage des données</a:t>
            </a:r>
            <a:endParaRPr lang="fr-CA" sz="3200" b="1">
              <a:solidFill>
                <a:srgbClr val="915573"/>
              </a:solidFill>
              <a:latin typeface="Raleway ExtraBold" panose="020B0003030101060003" pitchFamily="34" charset="0"/>
            </a:endParaRPr>
          </a:p>
        </p:txBody>
      </p:sp>
      <p:sp>
        <p:nvSpPr>
          <p:cNvPr id="16" name="Rectangle 15">
            <a:extLst>
              <a:ext uri="{FF2B5EF4-FFF2-40B4-BE49-F238E27FC236}">
                <a16:creationId xmlns:a16="http://schemas.microsoft.com/office/drawing/2014/main" id="{5BD4722C-D190-DF4C-B08E-6D91665D5BF2}"/>
              </a:ext>
            </a:extLst>
          </p:cNvPr>
          <p:cNvSpPr/>
          <p:nvPr/>
        </p:nvSpPr>
        <p:spPr>
          <a:xfrm>
            <a:off x="860976" y="1862655"/>
            <a:ext cx="8697114" cy="3225812"/>
          </a:xfrm>
          <a:prstGeom prst="rect">
            <a:avLst/>
          </a:prstGeom>
          <a:noFill/>
          <a:ln w="19050">
            <a:solidFill>
              <a:srgbClr val="9155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3" name="Group 22">
            <a:extLst>
              <a:ext uri="{FF2B5EF4-FFF2-40B4-BE49-F238E27FC236}">
                <a16:creationId xmlns:a16="http://schemas.microsoft.com/office/drawing/2014/main" id="{1DB5D370-C369-C517-9901-B29C1808F8C7}"/>
              </a:ext>
            </a:extLst>
          </p:cNvPr>
          <p:cNvGrpSpPr/>
          <p:nvPr/>
        </p:nvGrpSpPr>
        <p:grpSpPr>
          <a:xfrm>
            <a:off x="8993603" y="1735992"/>
            <a:ext cx="731262" cy="748602"/>
            <a:chOff x="9165670" y="1943939"/>
            <a:chExt cx="748602" cy="748602"/>
          </a:xfrm>
        </p:grpSpPr>
        <p:sp>
          <p:nvSpPr>
            <p:cNvPr id="18" name="Oval 17">
              <a:extLst>
                <a:ext uri="{FF2B5EF4-FFF2-40B4-BE49-F238E27FC236}">
                  <a16:creationId xmlns:a16="http://schemas.microsoft.com/office/drawing/2014/main" id="{8F21F10D-0D77-17B1-0A52-B3B64762B0F5}"/>
                </a:ext>
              </a:extLst>
            </p:cNvPr>
            <p:cNvSpPr/>
            <p:nvPr/>
          </p:nvSpPr>
          <p:spPr>
            <a:xfrm>
              <a:off x="9165670" y="1943939"/>
              <a:ext cx="748602" cy="748602"/>
            </a:xfrm>
            <a:prstGeom prst="ellipse">
              <a:avLst/>
            </a:prstGeom>
            <a:solidFill>
              <a:srgbClr val="F6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Picture 21" descr="A purple arrow pointing down&#10;&#10;Description automatically generated">
              <a:extLst>
                <a:ext uri="{FF2B5EF4-FFF2-40B4-BE49-F238E27FC236}">
                  <a16:creationId xmlns:a16="http://schemas.microsoft.com/office/drawing/2014/main" id="{9B4C8067-1659-3FBA-84F7-3E4BDF1D2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5810" y="2060987"/>
              <a:ext cx="469900" cy="457200"/>
            </a:xfrm>
            <a:prstGeom prst="rect">
              <a:avLst/>
            </a:prstGeom>
          </p:spPr>
        </p:pic>
      </p:grpSp>
    </p:spTree>
    <p:extLst>
      <p:ext uri="{BB962C8B-B14F-4D97-AF65-F5344CB8AC3E}">
        <p14:creationId xmlns:p14="http://schemas.microsoft.com/office/powerpoint/2010/main" val="2683363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6ECED"/>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F06D29E-686C-7EEF-73BC-D1FB3EB691E5}"/>
              </a:ext>
            </a:extLst>
          </p:cNvPr>
          <p:cNvSpPr txBox="1"/>
          <p:nvPr/>
        </p:nvSpPr>
        <p:spPr>
          <a:xfrm>
            <a:off x="748763" y="423385"/>
            <a:ext cx="8346692" cy="877163"/>
          </a:xfrm>
          <a:prstGeom prst="rect">
            <a:avLst/>
          </a:prstGeom>
          <a:noFill/>
        </p:spPr>
        <p:txBody>
          <a:bodyPr wrap="square">
            <a:spAutoFit/>
          </a:bodyPr>
          <a:lstStyle/>
          <a:p>
            <a:pPr algn="l"/>
            <a:endParaRPr lang="fr-CA" sz="1600" b="0" i="0" u="none" strike="noStrike" baseline="0">
              <a:solidFill>
                <a:srgbClr val="000000"/>
              </a:solidFill>
              <a:latin typeface="Raleway" pitchFamily="2" charset="0"/>
            </a:endParaRPr>
          </a:p>
          <a:p>
            <a:r>
              <a:rPr lang="fr-CA" sz="3500" b="1" i="0" u="none" strike="noStrike" baseline="0">
                <a:solidFill>
                  <a:srgbClr val="915573"/>
                </a:solidFill>
                <a:latin typeface="Raleway" pitchFamily="2" charset="0"/>
              </a:rPr>
              <a:t>Pour une société inclusive</a:t>
            </a:r>
            <a:endParaRPr lang="fr-CA" sz="3500" b="0" i="0" u="none" strike="noStrike" baseline="0">
              <a:solidFill>
                <a:srgbClr val="915573"/>
              </a:solidFill>
              <a:latin typeface="Raleway" pitchFamily="2" charset="0"/>
            </a:endParaRPr>
          </a:p>
        </p:txBody>
      </p:sp>
      <p:pic>
        <p:nvPicPr>
          <p:cNvPr id="3" name="Picture 2" descr="A white and purple frame&#10;&#10;Description automatically generated with medium confidence">
            <a:extLst>
              <a:ext uri="{FF2B5EF4-FFF2-40B4-BE49-F238E27FC236}">
                <a16:creationId xmlns:a16="http://schemas.microsoft.com/office/drawing/2014/main" id="{42BE3661-1BEC-04E9-FBEB-50091AFAA0A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16200000">
            <a:off x="3846372" y="-2133868"/>
            <a:ext cx="4329126" cy="11653284"/>
          </a:xfrm>
          <a:prstGeom prst="rect">
            <a:avLst/>
          </a:prstGeom>
        </p:spPr>
      </p:pic>
      <p:sp>
        <p:nvSpPr>
          <p:cNvPr id="7" name="ZoneTexte 6">
            <a:extLst>
              <a:ext uri="{FF2B5EF4-FFF2-40B4-BE49-F238E27FC236}">
                <a16:creationId xmlns:a16="http://schemas.microsoft.com/office/drawing/2014/main" id="{B2437F2F-69F3-C421-220B-92AACB1350B7}"/>
              </a:ext>
            </a:extLst>
          </p:cNvPr>
          <p:cNvSpPr txBox="1"/>
          <p:nvPr/>
        </p:nvSpPr>
        <p:spPr>
          <a:xfrm>
            <a:off x="1277221" y="2208692"/>
            <a:ext cx="9217114" cy="2982868"/>
          </a:xfrm>
          <a:prstGeom prst="rect">
            <a:avLst/>
          </a:prstGeom>
          <a:noFill/>
        </p:spPr>
        <p:txBody>
          <a:bodyPr wrap="square">
            <a:spAutoFit/>
          </a:bodyPr>
          <a:lstStyle/>
          <a:p>
            <a:pPr algn="ctr"/>
            <a:endParaRPr lang="fr-CA" b="0" i="0" u="none" strike="noStrike" baseline="0">
              <a:solidFill>
                <a:srgbClr val="674168"/>
              </a:solidFill>
              <a:latin typeface="Raleway" pitchFamily="2" charset="0"/>
            </a:endParaRPr>
          </a:p>
          <a:p>
            <a:pPr algn="ctr">
              <a:lnSpc>
                <a:spcPts val="3040"/>
              </a:lnSpc>
            </a:pPr>
            <a:r>
              <a:rPr lang="fr-CA" sz="2200" b="0" i="0" u="none" strike="noStrike" baseline="0">
                <a:solidFill>
                  <a:srgbClr val="915573"/>
                </a:solidFill>
                <a:latin typeface="Raleway Medium" pitchFamily="2" charset="0"/>
              </a:rPr>
              <a:t>[L’inclusion] embrasse une vision de la diversité,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non pas comme un problème à résoudre, mais comme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un </a:t>
            </a:r>
            <a:r>
              <a:rPr lang="fr-CA" sz="2200" b="0" i="0" u="none" strike="noStrike" baseline="0">
                <a:solidFill>
                  <a:srgbClr val="915573"/>
                </a:solidFill>
                <a:latin typeface="Raleway ExtraBold" pitchFamily="2" charset="0"/>
              </a:rPr>
              <a:t>levier pour une justice sociale et l’équité</a:t>
            </a:r>
            <a:r>
              <a:rPr lang="fr-CA" sz="2200" b="0" i="0" u="none" strike="noStrike" baseline="0">
                <a:solidFill>
                  <a:srgbClr val="915573"/>
                </a:solidFill>
                <a:latin typeface="Raleway Medium" pitchFamily="2" charset="0"/>
              </a:rPr>
              <a:t>.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C’est une reconnaissance des droits humains fondamentaux </a:t>
            </a:r>
            <a:br>
              <a:rPr lang="fr-CA" sz="2200" b="0" i="0" u="none" strike="noStrike" baseline="0">
                <a:solidFill>
                  <a:srgbClr val="915573"/>
                </a:solidFill>
                <a:latin typeface="Raleway Medium" pitchFamily="2" charset="0"/>
              </a:rPr>
            </a:br>
            <a:r>
              <a:rPr lang="fr-CA" sz="2200" b="0" i="0" u="none" strike="noStrike" baseline="0">
                <a:solidFill>
                  <a:srgbClr val="915573"/>
                </a:solidFill>
                <a:latin typeface="Raleway Medium" pitchFamily="2" charset="0"/>
              </a:rPr>
              <a:t>et un véhicule pour lutter contre les inégalités.</a:t>
            </a:r>
          </a:p>
          <a:p>
            <a:pPr algn="ctr">
              <a:lnSpc>
                <a:spcPts val="2460"/>
              </a:lnSpc>
            </a:pPr>
            <a:endParaRPr lang="fr-CA" b="0" i="0" u="none" strike="noStrike" baseline="0">
              <a:solidFill>
                <a:srgbClr val="674168"/>
              </a:solidFill>
              <a:latin typeface="Raleway Medium" pitchFamily="2" charset="0"/>
            </a:endParaRPr>
          </a:p>
          <a:p>
            <a:pPr algn="ctr"/>
            <a:r>
              <a:rPr lang="en-CA" sz="1200">
                <a:effectLst/>
                <a:latin typeface="Raleway" panose="020B0503030101060003" pitchFamily="34" charset="77"/>
              </a:rPr>
              <a:t>—</a:t>
            </a:r>
            <a:r>
              <a:rPr lang="fr-CA" sz="1200" b="0" i="1" u="none" strike="noStrike" baseline="0">
                <a:latin typeface="Raleway" pitchFamily="2" charset="0"/>
              </a:rPr>
              <a:t> Pour une inclusion dans l’éducation dès la petite enfance : de l’engagement à l’action</a:t>
            </a:r>
            <a:r>
              <a:rPr lang="fr-CA" sz="1200" b="0" i="0" u="none" strike="noStrike" baseline="0">
                <a:latin typeface="Raleway" pitchFamily="2" charset="0"/>
              </a:rPr>
              <a:t>, UNESCO</a:t>
            </a:r>
            <a:endParaRPr lang="en-CA" sz="1200">
              <a:effectLst/>
              <a:latin typeface="Raleway" panose="020B0503030101060003" pitchFamily="34" charset="77"/>
            </a:endParaRPr>
          </a:p>
          <a:p>
            <a:pPr algn="ctr"/>
            <a:endParaRPr lang="fr-CA" sz="1200">
              <a:solidFill>
                <a:srgbClr val="EBD8DB"/>
              </a:solidFill>
            </a:endParaRPr>
          </a:p>
        </p:txBody>
      </p:sp>
      <p:sp>
        <p:nvSpPr>
          <p:cNvPr id="9" name="ZoneTexte 8">
            <a:extLst>
              <a:ext uri="{FF2B5EF4-FFF2-40B4-BE49-F238E27FC236}">
                <a16:creationId xmlns:a16="http://schemas.microsoft.com/office/drawing/2014/main" id="{85D4F3FD-2332-D58A-67D9-E6A845E55574}"/>
              </a:ext>
            </a:extLst>
          </p:cNvPr>
          <p:cNvSpPr txBox="1"/>
          <p:nvPr/>
        </p:nvSpPr>
        <p:spPr>
          <a:xfrm>
            <a:off x="1461127" y="6018120"/>
            <a:ext cx="9567447" cy="430887"/>
          </a:xfrm>
          <a:prstGeom prst="rect">
            <a:avLst/>
          </a:prstGeom>
          <a:noFill/>
        </p:spPr>
        <p:txBody>
          <a:bodyPr wrap="square">
            <a:spAutoFit/>
          </a:bodyPr>
          <a:lstStyle/>
          <a:p>
            <a:r>
              <a:rPr lang="fr-CA" sz="2200" b="1" u="none" strike="noStrike" baseline="0">
                <a:solidFill>
                  <a:srgbClr val="915573"/>
                </a:solidFill>
                <a:latin typeface="Raleway ExtraBold" panose="020B0503030101060003" pitchFamily="34" charset="77"/>
                <a:cs typeface="Vijaya" panose="020B0502040204020203" pitchFamily="18" charset="0"/>
              </a:rPr>
              <a:t>Agissons pour favoriser la réussite de tous et toutes, sans exception. </a:t>
            </a:r>
            <a:endParaRPr lang="fr-CA" sz="2200" b="1">
              <a:solidFill>
                <a:srgbClr val="915573"/>
              </a:solidFill>
              <a:latin typeface="Raleway ExtraBold" panose="020B0503030101060003" pitchFamily="34" charset="77"/>
              <a:cs typeface="Vijaya" panose="020B0502040204020203" pitchFamily="18" charset="0"/>
            </a:endParaRPr>
          </a:p>
        </p:txBody>
      </p:sp>
      <p:pic>
        <p:nvPicPr>
          <p:cNvPr id="5" name="Picture 4" descr="A purple arrows on a black background&#10;&#10;Description automatically generated">
            <a:extLst>
              <a:ext uri="{FF2B5EF4-FFF2-40B4-BE49-F238E27FC236}">
                <a16:creationId xmlns:a16="http://schemas.microsoft.com/office/drawing/2014/main" id="{50B0ED12-CBF8-2071-149E-F1DD4F19E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399" y="2534527"/>
            <a:ext cx="925181" cy="713711"/>
          </a:xfrm>
          <a:prstGeom prst="rect">
            <a:avLst/>
          </a:prstGeom>
        </p:spPr>
      </p:pic>
      <p:pic>
        <p:nvPicPr>
          <p:cNvPr id="8" name="Picture 7" descr="A purple arrows on a black background&#10;&#10;Description automatically generated">
            <a:extLst>
              <a:ext uri="{FF2B5EF4-FFF2-40B4-BE49-F238E27FC236}">
                <a16:creationId xmlns:a16="http://schemas.microsoft.com/office/drawing/2014/main" id="{A9B3C1BF-6A68-D6AF-210D-944E8B89E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934834" y="3778536"/>
            <a:ext cx="925181" cy="713711"/>
          </a:xfrm>
          <a:prstGeom prst="rect">
            <a:avLst/>
          </a:prstGeom>
        </p:spPr>
      </p:pic>
    </p:spTree>
    <p:extLst>
      <p:ext uri="{BB962C8B-B14F-4D97-AF65-F5344CB8AC3E}">
        <p14:creationId xmlns:p14="http://schemas.microsoft.com/office/powerpoint/2010/main" val="2524459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flying over a person's legs&#10;&#10;Description automatically generated">
            <a:extLst>
              <a:ext uri="{FF2B5EF4-FFF2-40B4-BE49-F238E27FC236}">
                <a16:creationId xmlns:a16="http://schemas.microsoft.com/office/drawing/2014/main" id="{7BFA5064-456C-C84E-5C4D-E6B27E6E2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271"/>
            <a:ext cx="12191999" cy="6857999"/>
          </a:xfrm>
          <a:prstGeom prst="rect">
            <a:avLst/>
          </a:prstGeom>
        </p:spPr>
      </p:pic>
      <p:sp>
        <p:nvSpPr>
          <p:cNvPr id="12" name="TextBox 11">
            <a:extLst>
              <a:ext uri="{FF2B5EF4-FFF2-40B4-BE49-F238E27FC236}">
                <a16:creationId xmlns:a16="http://schemas.microsoft.com/office/drawing/2014/main" id="{8C63F6B6-BE54-AA8A-41F2-702054570229}"/>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4" name="Picture 7">
            <a:extLst>
              <a:ext uri="{FF2B5EF4-FFF2-40B4-BE49-F238E27FC236}">
                <a16:creationId xmlns:a16="http://schemas.microsoft.com/office/drawing/2014/main" id="{CEC1E6F5-1811-8CCA-1FD1-802336BD23CD}"/>
              </a:ext>
            </a:extLst>
          </p:cNvPr>
          <p:cNvPicPr>
            <a:picLocks noChangeAspect="1"/>
          </p:cNvPicPr>
          <p:nvPr/>
        </p:nvPicPr>
        <p:blipFill>
          <a:blip r:embed="rId3"/>
          <a:stretch>
            <a:fillRect/>
          </a:stretch>
        </p:blipFill>
        <p:spPr>
          <a:xfrm>
            <a:off x="10626526" y="6511007"/>
            <a:ext cx="814028" cy="205217"/>
          </a:xfrm>
          <a:prstGeom prst="rect">
            <a:avLst/>
          </a:prstGeom>
        </p:spPr>
      </p:pic>
      <p:sp>
        <p:nvSpPr>
          <p:cNvPr id="2" name="Titre 1">
            <a:extLst>
              <a:ext uri="{FF2B5EF4-FFF2-40B4-BE49-F238E27FC236}">
                <a16:creationId xmlns:a16="http://schemas.microsoft.com/office/drawing/2014/main" id="{BB9BF12E-D29D-660E-4241-868164ABCC4F}"/>
              </a:ext>
            </a:extLst>
          </p:cNvPr>
          <p:cNvSpPr>
            <a:spLocks noGrp="1"/>
          </p:cNvSpPr>
          <p:nvPr>
            <p:ph type="title"/>
          </p:nvPr>
        </p:nvSpPr>
        <p:spPr>
          <a:xfrm>
            <a:off x="764508" y="820843"/>
            <a:ext cx="5617437" cy="3051406"/>
          </a:xfrm>
        </p:spPr>
        <p:txBody>
          <a:bodyPr>
            <a:noAutofit/>
          </a:bodyPr>
          <a:lstStyle/>
          <a:p>
            <a:r>
              <a:rPr lang="fr-CA" sz="4500" b="1">
                <a:solidFill>
                  <a:srgbClr val="AB4B31"/>
                </a:solidFill>
                <a:latin typeface="Raleway ExtraBold" panose="020B0503030101060003" pitchFamily="34" charset="77"/>
              </a:rPr>
              <a:t>Qui sont les </a:t>
            </a:r>
            <a:br>
              <a:rPr lang="fr-CA" sz="4500" b="1">
                <a:solidFill>
                  <a:srgbClr val="AB4B31"/>
                </a:solidFill>
                <a:latin typeface="Raleway ExtraBold" panose="020B0503030101060003" pitchFamily="34" charset="77"/>
              </a:rPr>
            </a:br>
            <a:r>
              <a:rPr lang="fr-CA" sz="4500" b="1">
                <a:solidFill>
                  <a:srgbClr val="AB4B31"/>
                </a:solidFill>
                <a:latin typeface="Raleway ExtraBold" panose="020B0503030101060003" pitchFamily="34" charset="77"/>
              </a:rPr>
              <a:t>tout-petits ayant besoin de soutien particulier ?</a:t>
            </a:r>
          </a:p>
        </p:txBody>
      </p:sp>
    </p:spTree>
    <p:extLst>
      <p:ext uri="{BB962C8B-B14F-4D97-AF65-F5344CB8AC3E}">
        <p14:creationId xmlns:p14="http://schemas.microsoft.com/office/powerpoint/2010/main" val="4185464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A3FA0-D4CE-1443-78C3-A06E3DDF9489}"/>
              </a:ext>
            </a:extLst>
          </p:cNvPr>
          <p:cNvSpPr/>
          <p:nvPr/>
        </p:nvSpPr>
        <p:spPr>
          <a:xfrm>
            <a:off x="0" y="-16651"/>
            <a:ext cx="12192000" cy="6310314"/>
          </a:xfrm>
          <a:prstGeom prst="rect">
            <a:avLst/>
          </a:prstGeom>
          <a:solidFill>
            <a:srgbClr val="F7F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pic>
        <p:nvPicPr>
          <p:cNvPr id="22" name="Picture 21" descr="A cartoon of a child and a person&#10;&#10;Description automatically generated">
            <a:extLst>
              <a:ext uri="{FF2B5EF4-FFF2-40B4-BE49-F238E27FC236}">
                <a16:creationId xmlns:a16="http://schemas.microsoft.com/office/drawing/2014/main" id="{3175078E-A61D-A5BC-EFB4-45E8CD05A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772" y="1280173"/>
            <a:ext cx="2515071" cy="5030141"/>
          </a:xfrm>
          <a:prstGeom prst="rect">
            <a:avLst/>
          </a:prstGeom>
        </p:spPr>
      </p:pic>
      <p:pic>
        <p:nvPicPr>
          <p:cNvPr id="24" name="Picture 23" descr="A cartoon of two people with a child&#10;&#10;Description automatically generated">
            <a:extLst>
              <a:ext uri="{FF2B5EF4-FFF2-40B4-BE49-F238E27FC236}">
                <a16:creationId xmlns:a16="http://schemas.microsoft.com/office/drawing/2014/main" id="{41CE7453-C35B-452A-118A-19EA8C82C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859" y="1305162"/>
            <a:ext cx="2506779" cy="5013558"/>
          </a:xfrm>
          <a:prstGeom prst="rect">
            <a:avLst/>
          </a:prstGeom>
        </p:spPr>
      </p:pic>
      <p:pic>
        <p:nvPicPr>
          <p:cNvPr id="26" name="Picture 25" descr="A cartoon of a child standing in a dark room&#10;&#10;Description automatically generated">
            <a:extLst>
              <a:ext uri="{FF2B5EF4-FFF2-40B4-BE49-F238E27FC236}">
                <a16:creationId xmlns:a16="http://schemas.microsoft.com/office/drawing/2014/main" id="{0E41852B-5A03-7365-E5BF-7D331C7B3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703" y="1384412"/>
            <a:ext cx="2665477" cy="5330952"/>
          </a:xfrm>
          <a:prstGeom prst="rect">
            <a:avLst/>
          </a:prstGeom>
        </p:spPr>
      </p:pic>
      <p:sp>
        <p:nvSpPr>
          <p:cNvPr id="5" name="ZoneTexte 4">
            <a:extLst>
              <a:ext uri="{FF2B5EF4-FFF2-40B4-BE49-F238E27FC236}">
                <a16:creationId xmlns:a16="http://schemas.microsoft.com/office/drawing/2014/main" id="{496B25C3-D19E-6D30-2A43-7FE75F8EDB80}"/>
              </a:ext>
            </a:extLst>
          </p:cNvPr>
          <p:cNvSpPr txBox="1"/>
          <p:nvPr/>
        </p:nvSpPr>
        <p:spPr>
          <a:xfrm>
            <a:off x="751446" y="364948"/>
            <a:ext cx="10489311" cy="584775"/>
          </a:xfrm>
          <a:prstGeom prst="rect">
            <a:avLst/>
          </a:prstGeom>
          <a:noFill/>
        </p:spPr>
        <p:txBody>
          <a:bodyPr wrap="square">
            <a:spAutoFit/>
          </a:bodyPr>
          <a:lstStyle/>
          <a:p>
            <a:r>
              <a:rPr lang="fr-CA" sz="3200" b="1" u="none" strike="noStrike" baseline="0">
                <a:solidFill>
                  <a:srgbClr val="B8272D"/>
                </a:solidFill>
                <a:latin typeface="Raleway ExtraBold" panose="020B0003030101060003" pitchFamily="34" charset="0"/>
              </a:rPr>
              <a:t>Consultez le rapport complet </a:t>
            </a:r>
            <a:endParaRPr lang="fr-CA" sz="3200" b="1">
              <a:latin typeface="Raleway ExtraBold" panose="020B0003030101060003" pitchFamily="34" charset="0"/>
            </a:endParaRPr>
          </a:p>
        </p:txBody>
      </p:sp>
      <p:sp>
        <p:nvSpPr>
          <p:cNvPr id="9" name="ZoneTexte 8">
            <a:extLst>
              <a:ext uri="{FF2B5EF4-FFF2-40B4-BE49-F238E27FC236}">
                <a16:creationId xmlns:a16="http://schemas.microsoft.com/office/drawing/2014/main" id="{732243C1-AB3E-6891-506F-D66434BF2B1D}"/>
              </a:ext>
            </a:extLst>
          </p:cNvPr>
          <p:cNvSpPr txBox="1"/>
          <p:nvPr/>
        </p:nvSpPr>
        <p:spPr>
          <a:xfrm>
            <a:off x="1514167" y="5144003"/>
            <a:ext cx="12191999" cy="630942"/>
          </a:xfrm>
          <a:prstGeom prst="rect">
            <a:avLst/>
          </a:prstGeom>
          <a:noFill/>
        </p:spPr>
        <p:txBody>
          <a:bodyPr wrap="square">
            <a:spAutoFit/>
          </a:bodyPr>
          <a:lstStyle/>
          <a:p>
            <a:pPr algn="ctr"/>
            <a:r>
              <a:rPr lang="fr-CA" sz="1500" b="1" i="0" u="none" strike="noStrike" baseline="0" dirty="0">
                <a:solidFill>
                  <a:srgbClr val="000000"/>
                </a:solidFill>
                <a:latin typeface="Raleway ExtraBold" pitchFamily="2" charset="0"/>
              </a:rPr>
              <a:t>Consultez notre dossier complet au</a:t>
            </a:r>
          </a:p>
          <a:p>
            <a:pPr algn="ctr"/>
            <a:r>
              <a:rPr lang="fr-CA" sz="1800" b="1" i="0" u="none" strike="noStrike" baseline="0" dirty="0">
                <a:solidFill>
                  <a:srgbClr val="B8272D"/>
                </a:solidFill>
                <a:latin typeface="Raleway ExtraBold" pitchFamily="2" charset="0"/>
              </a:rPr>
              <a:t>tout-petits.org/</a:t>
            </a:r>
            <a:r>
              <a:rPr lang="fr-CA" sz="2000" b="1" i="0" u="none" strike="noStrike" baseline="0" dirty="0">
                <a:solidFill>
                  <a:srgbClr val="B8272D"/>
                </a:solidFill>
                <a:latin typeface="Raleway ExtraBold" pitchFamily="2" charset="0"/>
              </a:rPr>
              <a:t>besoin-soutien-particulier</a:t>
            </a:r>
            <a:r>
              <a:rPr lang="fr-CA" sz="1800" b="1" i="0" u="none" strike="noStrike" baseline="0" dirty="0">
                <a:solidFill>
                  <a:srgbClr val="B8272D"/>
                </a:solidFill>
                <a:latin typeface="Raleway ExtraBold" pitchFamily="2" charset="0"/>
              </a:rPr>
              <a:t> </a:t>
            </a:r>
            <a:endParaRPr lang="fr-CA" dirty="0"/>
          </a:p>
        </p:txBody>
      </p:sp>
      <p:sp>
        <p:nvSpPr>
          <p:cNvPr id="11" name="ZoneTexte 10">
            <a:extLst>
              <a:ext uri="{FF2B5EF4-FFF2-40B4-BE49-F238E27FC236}">
                <a16:creationId xmlns:a16="http://schemas.microsoft.com/office/drawing/2014/main" id="{1EC72593-3DB4-CE33-75AD-B0AD4F70693F}"/>
              </a:ext>
            </a:extLst>
          </p:cNvPr>
          <p:cNvSpPr txBox="1"/>
          <p:nvPr/>
        </p:nvSpPr>
        <p:spPr>
          <a:xfrm flipH="1">
            <a:off x="3823487" y="3964557"/>
            <a:ext cx="2406233" cy="830997"/>
          </a:xfrm>
          <a:prstGeom prst="rect">
            <a:avLst/>
          </a:prstGeom>
          <a:noFill/>
        </p:spPr>
        <p:txBody>
          <a:bodyPr wrap="square" rtlCol="0">
            <a:spAutoFit/>
          </a:bodyPr>
          <a:lstStyle/>
          <a:p>
            <a:pPr algn="ctr"/>
            <a:r>
              <a:rPr lang="fr-CA" sz="1600" u="none" strike="noStrike" baseline="0">
                <a:solidFill>
                  <a:srgbClr val="000000"/>
                </a:solidFill>
                <a:latin typeface="Raleway Medium" panose="020B0503030101060003" pitchFamily="34" charset="77"/>
              </a:rPr>
              <a:t>Noah, </a:t>
            </a:r>
          </a:p>
          <a:p>
            <a:pPr algn="ctr"/>
            <a:r>
              <a:rPr lang="fr-CA" sz="1600" u="none" strike="noStrike" baseline="0">
                <a:solidFill>
                  <a:srgbClr val="000000"/>
                </a:solidFill>
                <a:latin typeface="Raleway Medium" panose="020B0503030101060003" pitchFamily="34" charset="77"/>
              </a:rPr>
              <a:t>qui a des troubles moteurs</a:t>
            </a:r>
            <a:r>
              <a:rPr lang="fr-CA" sz="1600">
                <a:latin typeface="Raleway Medium" panose="020B0503030101060003" pitchFamily="34" charset="77"/>
              </a:rPr>
              <a:t> </a:t>
            </a:r>
          </a:p>
        </p:txBody>
      </p:sp>
      <p:sp>
        <p:nvSpPr>
          <p:cNvPr id="14" name="ZoneTexte 13">
            <a:extLst>
              <a:ext uri="{FF2B5EF4-FFF2-40B4-BE49-F238E27FC236}">
                <a16:creationId xmlns:a16="http://schemas.microsoft.com/office/drawing/2014/main" id="{6D2CF49D-CCF8-CB5D-379C-3F5F3BB7B3DF}"/>
              </a:ext>
            </a:extLst>
          </p:cNvPr>
          <p:cNvSpPr txBox="1"/>
          <p:nvPr/>
        </p:nvSpPr>
        <p:spPr>
          <a:xfrm flipH="1">
            <a:off x="9041416" y="3964557"/>
            <a:ext cx="2132838" cy="584775"/>
          </a:xfrm>
          <a:prstGeom prst="rect">
            <a:avLst/>
          </a:prstGeom>
          <a:noFill/>
        </p:spPr>
        <p:txBody>
          <a:bodyPr wrap="square" rtlCol="0">
            <a:spAutoFit/>
          </a:bodyPr>
          <a:lstStyle/>
          <a:p>
            <a:pPr algn="ctr"/>
            <a:r>
              <a:rPr lang="fr-CA" sz="1600" b="0" i="0" u="none" strike="noStrike" baseline="0">
                <a:solidFill>
                  <a:srgbClr val="000000"/>
                </a:solidFill>
                <a:latin typeface="Raleway Medium" pitchFamily="2" charset="0"/>
              </a:rPr>
              <a:t>Boris, </a:t>
            </a:r>
          </a:p>
          <a:p>
            <a:pPr algn="ctr"/>
            <a:r>
              <a:rPr lang="fr-CA" sz="1600" b="0" i="0" u="none" strike="noStrike" baseline="0">
                <a:solidFill>
                  <a:srgbClr val="000000"/>
                </a:solidFill>
                <a:latin typeface="Raleway Medium" pitchFamily="2" charset="0"/>
              </a:rPr>
              <a:t>un enfant autiste </a:t>
            </a:r>
            <a:r>
              <a:rPr lang="fr-CA" sz="1600"/>
              <a:t> </a:t>
            </a:r>
          </a:p>
        </p:txBody>
      </p:sp>
      <p:sp>
        <p:nvSpPr>
          <p:cNvPr id="15" name="ZoneTexte 14">
            <a:extLst>
              <a:ext uri="{FF2B5EF4-FFF2-40B4-BE49-F238E27FC236}">
                <a16:creationId xmlns:a16="http://schemas.microsoft.com/office/drawing/2014/main" id="{4DBB70A8-B326-BD3F-38B7-141CB3508C89}"/>
              </a:ext>
            </a:extLst>
          </p:cNvPr>
          <p:cNvSpPr txBox="1"/>
          <p:nvPr/>
        </p:nvSpPr>
        <p:spPr>
          <a:xfrm flipH="1">
            <a:off x="6322756" y="3954283"/>
            <a:ext cx="2574822" cy="830997"/>
          </a:xfrm>
          <a:prstGeom prst="rect">
            <a:avLst/>
          </a:prstGeom>
          <a:noFill/>
        </p:spPr>
        <p:txBody>
          <a:bodyPr wrap="square" rtlCol="0">
            <a:spAutoFit/>
          </a:bodyPr>
          <a:lstStyle/>
          <a:p>
            <a:pPr algn="ctr"/>
            <a:r>
              <a:rPr lang="fr-CA" sz="1600" b="0" i="0" u="none" strike="noStrike" baseline="0">
                <a:solidFill>
                  <a:srgbClr val="000000"/>
                </a:solidFill>
                <a:latin typeface="Raleway Medium" pitchFamily="2" charset="0"/>
              </a:rPr>
              <a:t>Rosa, </a:t>
            </a:r>
          </a:p>
          <a:p>
            <a:pPr algn="ctr"/>
            <a:r>
              <a:rPr lang="fr-CA" sz="1600" b="0" i="0" u="none" strike="noStrike" baseline="0">
                <a:solidFill>
                  <a:srgbClr val="000000"/>
                </a:solidFill>
                <a:latin typeface="Raleway Medium" pitchFamily="2" charset="0"/>
              </a:rPr>
              <a:t>qui a des difficultés </a:t>
            </a:r>
            <a:br>
              <a:rPr lang="fr-CA" sz="1600" b="0" i="0" u="none" strike="noStrike" baseline="0">
                <a:solidFill>
                  <a:srgbClr val="000000"/>
                </a:solidFill>
                <a:latin typeface="Raleway Medium" pitchFamily="2" charset="0"/>
              </a:rPr>
            </a:br>
            <a:r>
              <a:rPr lang="fr-CA" sz="1600" b="0" i="0" u="none" strike="noStrike" baseline="0">
                <a:solidFill>
                  <a:srgbClr val="000000"/>
                </a:solidFill>
                <a:latin typeface="Raleway Medium" pitchFamily="2" charset="0"/>
              </a:rPr>
              <a:t>de langage</a:t>
            </a:r>
          </a:p>
        </p:txBody>
      </p:sp>
      <p:sp>
        <p:nvSpPr>
          <p:cNvPr id="17" name="ZoneTexte 16">
            <a:extLst>
              <a:ext uri="{FF2B5EF4-FFF2-40B4-BE49-F238E27FC236}">
                <a16:creationId xmlns:a16="http://schemas.microsoft.com/office/drawing/2014/main" id="{C6E2F231-0A5F-9928-6F85-68EADC98DAB1}"/>
              </a:ext>
            </a:extLst>
          </p:cNvPr>
          <p:cNvSpPr txBox="1"/>
          <p:nvPr/>
        </p:nvSpPr>
        <p:spPr>
          <a:xfrm>
            <a:off x="3930381" y="1376368"/>
            <a:ext cx="6400800" cy="369332"/>
          </a:xfrm>
          <a:prstGeom prst="rect">
            <a:avLst/>
          </a:prstGeom>
          <a:noFill/>
        </p:spPr>
        <p:txBody>
          <a:bodyPr wrap="square">
            <a:spAutoFit/>
          </a:bodyPr>
          <a:lstStyle/>
          <a:p>
            <a:r>
              <a:rPr lang="fr-CA">
                <a:latin typeface="Raleway" panose="020B0503030101060003" pitchFamily="34" charset="77"/>
              </a:rPr>
              <a:t>Vous y découvrirez l’histoire de:</a:t>
            </a:r>
          </a:p>
        </p:txBody>
      </p:sp>
      <p:cxnSp>
        <p:nvCxnSpPr>
          <p:cNvPr id="12" name="Straight Connector 11">
            <a:extLst>
              <a:ext uri="{FF2B5EF4-FFF2-40B4-BE49-F238E27FC236}">
                <a16:creationId xmlns:a16="http://schemas.microsoft.com/office/drawing/2014/main" id="{B6574F9F-C520-422C-8B3A-A3FB91042049}"/>
              </a:ext>
            </a:extLst>
          </p:cNvPr>
          <p:cNvCxnSpPr>
            <a:cxnSpLocks/>
          </p:cNvCxnSpPr>
          <p:nvPr/>
        </p:nvCxnSpPr>
        <p:spPr>
          <a:xfrm>
            <a:off x="8897578" y="1912520"/>
            <a:ext cx="0" cy="2782770"/>
          </a:xfrm>
          <a:prstGeom prst="line">
            <a:avLst/>
          </a:prstGeom>
          <a:ln w="19050" cap="rnd">
            <a:solidFill>
              <a:srgbClr val="B8282D"/>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D3AB79-CCFC-94B1-C5BD-A5E1646A7030}"/>
              </a:ext>
            </a:extLst>
          </p:cNvPr>
          <p:cNvCxnSpPr>
            <a:cxnSpLocks/>
          </p:cNvCxnSpPr>
          <p:nvPr/>
        </p:nvCxnSpPr>
        <p:spPr>
          <a:xfrm>
            <a:off x="6323216" y="1912521"/>
            <a:ext cx="0" cy="2782769"/>
          </a:xfrm>
          <a:prstGeom prst="line">
            <a:avLst/>
          </a:prstGeom>
          <a:ln w="19050" cap="rnd">
            <a:solidFill>
              <a:srgbClr val="B8282D"/>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98E4A33-1A60-E4E8-4CD8-3843A128EE7C}"/>
              </a:ext>
            </a:extLst>
          </p:cNvPr>
          <p:cNvGrpSpPr/>
          <p:nvPr/>
        </p:nvGrpSpPr>
        <p:grpSpPr>
          <a:xfrm>
            <a:off x="751446" y="6511007"/>
            <a:ext cx="10689108" cy="205217"/>
            <a:chOff x="751446" y="6511007"/>
            <a:chExt cx="10689108" cy="205217"/>
          </a:xfrm>
        </p:grpSpPr>
        <p:sp>
          <p:nvSpPr>
            <p:cNvPr id="8" name="TextBox 11">
              <a:extLst>
                <a:ext uri="{FF2B5EF4-FFF2-40B4-BE49-F238E27FC236}">
                  <a16:creationId xmlns:a16="http://schemas.microsoft.com/office/drawing/2014/main" id="{197D0321-9A15-509F-37CF-E238C759D2A1}"/>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3" name="Picture 12">
              <a:extLst>
                <a:ext uri="{FF2B5EF4-FFF2-40B4-BE49-F238E27FC236}">
                  <a16:creationId xmlns:a16="http://schemas.microsoft.com/office/drawing/2014/main" id="{C9212274-852D-518D-F362-7AB994B31656}"/>
                </a:ext>
              </a:extLst>
            </p:cNvPr>
            <p:cNvPicPr>
              <a:picLocks noChangeAspect="1"/>
            </p:cNvPicPr>
            <p:nvPr/>
          </p:nvPicPr>
          <p:blipFill>
            <a:blip r:embed="rId6"/>
            <a:stretch>
              <a:fillRect/>
            </a:stretch>
          </p:blipFill>
          <p:spPr>
            <a:xfrm>
              <a:off x="10626526" y="6511007"/>
              <a:ext cx="814028" cy="205217"/>
            </a:xfrm>
            <a:prstGeom prst="rect">
              <a:avLst/>
            </a:prstGeom>
          </p:spPr>
        </p:pic>
      </p:grpSp>
      <p:grpSp>
        <p:nvGrpSpPr>
          <p:cNvPr id="18" name="Group 17">
            <a:extLst>
              <a:ext uri="{FF2B5EF4-FFF2-40B4-BE49-F238E27FC236}">
                <a16:creationId xmlns:a16="http://schemas.microsoft.com/office/drawing/2014/main" id="{46DDC277-1CE6-70CE-4694-587E6C69D1B2}"/>
              </a:ext>
            </a:extLst>
          </p:cNvPr>
          <p:cNvGrpSpPr/>
          <p:nvPr/>
        </p:nvGrpSpPr>
        <p:grpSpPr>
          <a:xfrm>
            <a:off x="843773" y="4165668"/>
            <a:ext cx="2123369" cy="1700810"/>
            <a:chOff x="794345" y="4165668"/>
            <a:chExt cx="2879362" cy="1700810"/>
          </a:xfrm>
        </p:grpSpPr>
        <p:sp>
          <p:nvSpPr>
            <p:cNvPr id="16" name="Rounded Rectangle 15">
              <a:extLst>
                <a:ext uri="{FF2B5EF4-FFF2-40B4-BE49-F238E27FC236}">
                  <a16:creationId xmlns:a16="http://schemas.microsoft.com/office/drawing/2014/main" id="{3EE95DD6-8AB0-A5E3-B41D-A1FCCF0435B6}"/>
                </a:ext>
              </a:extLst>
            </p:cNvPr>
            <p:cNvSpPr/>
            <p:nvPr/>
          </p:nvSpPr>
          <p:spPr>
            <a:xfrm>
              <a:off x="794345" y="4165668"/>
              <a:ext cx="2797191" cy="1592581"/>
            </a:xfrm>
            <a:prstGeom prst="roundRect">
              <a:avLst/>
            </a:prstGeom>
            <a:solidFill>
              <a:srgbClr val="B8282D">
                <a:alpha val="203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78A14404-DB44-1D7F-76C0-B60AF5582F47}"/>
                </a:ext>
              </a:extLst>
            </p:cNvPr>
            <p:cNvSpPr txBox="1"/>
            <p:nvPr/>
          </p:nvSpPr>
          <p:spPr>
            <a:xfrm>
              <a:off x="983040" y="4342984"/>
              <a:ext cx="2690667" cy="1523494"/>
            </a:xfrm>
            <a:prstGeom prst="rect">
              <a:avLst/>
            </a:prstGeom>
            <a:noFill/>
          </p:spPr>
          <p:txBody>
            <a:bodyPr wrap="square" rtlCol="0">
              <a:spAutoFit/>
            </a:bodyPr>
            <a:lstStyle/>
            <a:p>
              <a:pPr>
                <a:lnSpc>
                  <a:spcPts val="1500"/>
                </a:lnSpc>
              </a:pPr>
              <a:r>
                <a:rPr lang="en-CA" sz="1200" b="1">
                  <a:solidFill>
                    <a:srgbClr val="3F3F3F"/>
                  </a:solidFill>
                  <a:effectLst/>
                  <a:latin typeface="Raleway" panose="020B0503030101060003" pitchFamily="34" charset="77"/>
                </a:rPr>
                <a:t>Une </a:t>
              </a:r>
              <a:r>
                <a:rPr lang="en-CA" sz="1200" b="1" err="1">
                  <a:solidFill>
                    <a:srgbClr val="3F3F3F"/>
                  </a:solidFill>
                  <a:effectLst/>
                  <a:latin typeface="Raleway" panose="020B0503030101060003" pitchFamily="34" charset="77"/>
                </a:rPr>
                <a:t>trousse</a:t>
              </a:r>
              <a:r>
                <a:rPr lang="en-CA" sz="1200" b="1">
                  <a:solidFill>
                    <a:srgbClr val="3F3F3F"/>
                  </a:solidFill>
                  <a:effectLst/>
                  <a:latin typeface="Raleway" panose="020B0503030101060003" pitchFamily="34" charset="77"/>
                </a:rPr>
                <a:t> de communications </a:t>
              </a:r>
              <a:br>
                <a:rPr lang="en-CA" sz="1200" b="1">
                  <a:solidFill>
                    <a:srgbClr val="3F3F3F"/>
                  </a:solidFill>
                  <a:effectLst/>
                  <a:latin typeface="Raleway" panose="020B0503030101060003" pitchFamily="34" charset="77"/>
                </a:rPr>
              </a:br>
              <a:r>
                <a:rPr lang="en-CA" sz="1200" b="1">
                  <a:solidFill>
                    <a:srgbClr val="3F3F3F"/>
                  </a:solidFill>
                  <a:effectLst/>
                  <a:latin typeface="Raleway" panose="020B0503030101060003" pitchFamily="34" charset="77"/>
                </a:rPr>
                <a:t>pour </a:t>
              </a:r>
              <a:r>
                <a:rPr lang="en-CA" sz="1200" b="1" err="1">
                  <a:solidFill>
                    <a:srgbClr val="3F3F3F"/>
                  </a:solidFill>
                  <a:effectLst/>
                  <a:latin typeface="Raleway" panose="020B0503030101060003" pitchFamily="34" charset="77"/>
                </a:rPr>
                <a:t>relayer</a:t>
              </a:r>
              <a:r>
                <a:rPr lang="en-CA" sz="1200" b="1">
                  <a:solidFill>
                    <a:srgbClr val="3F3F3F"/>
                  </a:solidFill>
                  <a:effectLst/>
                  <a:latin typeface="Raleway" panose="020B0503030101060003" pitchFamily="34" charset="77"/>
                </a:rPr>
                <a:t> les </a:t>
              </a:r>
              <a:r>
                <a:rPr lang="en-CA" sz="1200" b="1" err="1">
                  <a:solidFill>
                    <a:srgbClr val="3F3F3F"/>
                  </a:solidFill>
                  <a:effectLst/>
                  <a:latin typeface="Raleway" panose="020B0503030101060003" pitchFamily="34" charset="77"/>
                </a:rPr>
                <a:t>contenus</a:t>
              </a:r>
              <a:r>
                <a:rPr lang="en-CA" sz="1200" b="1">
                  <a:solidFill>
                    <a:srgbClr val="3F3F3F"/>
                  </a:solidFill>
                  <a:effectLst/>
                  <a:latin typeface="Raleway" panose="020B0503030101060003" pitchFamily="34" charset="77"/>
                </a:rPr>
                <a:t> sur </a:t>
              </a:r>
              <a:r>
                <a:rPr lang="en-CA" sz="1200" b="1" err="1">
                  <a:solidFill>
                    <a:srgbClr val="3F3F3F"/>
                  </a:solidFill>
                  <a:effectLst/>
                  <a:latin typeface="Raleway" panose="020B0503030101060003" pitchFamily="34" charset="77"/>
                </a:rPr>
                <a:t>vos</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plateformes</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est</a:t>
              </a:r>
              <a:r>
                <a:rPr lang="en-CA" sz="1200" b="1">
                  <a:solidFill>
                    <a:srgbClr val="3F3F3F"/>
                  </a:solidFill>
                  <a:effectLst/>
                  <a:latin typeface="Raleway" panose="020B0503030101060003" pitchFamily="34" charset="77"/>
                </a:rPr>
                <a:t> </a:t>
              </a:r>
              <a:r>
                <a:rPr lang="en-CA" sz="1200" b="1" err="1">
                  <a:solidFill>
                    <a:srgbClr val="3F3F3F"/>
                  </a:solidFill>
                  <a:effectLst/>
                  <a:latin typeface="Raleway" panose="020B0503030101060003" pitchFamily="34" charset="77"/>
                </a:rPr>
                <a:t>également</a:t>
              </a:r>
              <a:r>
                <a:rPr lang="en-CA" sz="1200" b="1">
                  <a:solidFill>
                    <a:srgbClr val="3F3F3F"/>
                  </a:solidFill>
                  <a:effectLst/>
                  <a:latin typeface="Raleway" panose="020B0503030101060003" pitchFamily="34" charset="77"/>
                </a:rPr>
                <a:t> disponible.</a:t>
              </a:r>
            </a:p>
            <a:p>
              <a:endParaRPr lang="fr-CA"/>
            </a:p>
          </p:txBody>
        </p:sp>
      </p:grpSp>
      <p:sp>
        <p:nvSpPr>
          <p:cNvPr id="19" name="TextBox 6">
            <a:extLst>
              <a:ext uri="{FF2B5EF4-FFF2-40B4-BE49-F238E27FC236}">
                <a16:creationId xmlns:a16="http://schemas.microsoft.com/office/drawing/2014/main" id="{9E4DEFD7-4018-3330-8A3F-EC1402715778}"/>
              </a:ext>
            </a:extLst>
          </p:cNvPr>
          <p:cNvSpPr txBox="1"/>
          <p:nvPr/>
        </p:nvSpPr>
        <p:spPr>
          <a:xfrm>
            <a:off x="10857003" y="3724056"/>
            <a:ext cx="1074333" cy="215444"/>
          </a:xfrm>
          <a:prstGeom prst="rect">
            <a:avLst/>
          </a:prstGeom>
          <a:noFill/>
        </p:spPr>
        <p:txBody>
          <a:bodyPr wrap="none" rtlCol="0">
            <a:spAutoFit/>
          </a:bodyPr>
          <a:lstStyle/>
          <a:p>
            <a:r>
              <a:rPr lang="en-CA" sz="800">
                <a:solidFill>
                  <a:schemeClr val="tx1"/>
                </a:solidFill>
                <a:effectLst/>
                <a:latin typeface="Raleway" panose="020B0003030101060003" pitchFamily="34" charset="0"/>
              </a:rPr>
              <a:t>© </a:t>
            </a:r>
            <a:r>
              <a:rPr lang="fr-CA" sz="800">
                <a:solidFill>
                  <a:schemeClr val="tx1"/>
                </a:solidFill>
              </a:rPr>
              <a:t>Jean-Paul Eid 2023</a:t>
            </a:r>
          </a:p>
        </p:txBody>
      </p:sp>
      <p:pic>
        <p:nvPicPr>
          <p:cNvPr id="21" name="Image 20">
            <a:extLst>
              <a:ext uri="{FF2B5EF4-FFF2-40B4-BE49-F238E27FC236}">
                <a16:creationId xmlns:a16="http://schemas.microsoft.com/office/drawing/2014/main" id="{C9E011AA-726A-6DA9-808E-873DBB414ED7}"/>
              </a:ext>
            </a:extLst>
          </p:cNvPr>
          <p:cNvPicPr>
            <a:picLocks noChangeAspect="1"/>
          </p:cNvPicPr>
          <p:nvPr/>
        </p:nvPicPr>
        <p:blipFill>
          <a:blip r:embed="rId7"/>
          <a:stretch>
            <a:fillRect/>
          </a:stretch>
        </p:blipFill>
        <p:spPr>
          <a:xfrm>
            <a:off x="908998" y="1376266"/>
            <a:ext cx="1932322" cy="2448000"/>
          </a:xfrm>
          <a:prstGeom prst="rect">
            <a:avLst/>
          </a:prstGeom>
        </p:spPr>
      </p:pic>
    </p:spTree>
    <p:extLst>
      <p:ext uri="{BB962C8B-B14F-4D97-AF65-F5344CB8AC3E}">
        <p14:creationId xmlns:p14="http://schemas.microsoft.com/office/powerpoint/2010/main" val="3301716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1"/>
            <a:ext cx="12192000" cy="6858001"/>
          </a:xfrm>
          <a:prstGeom prst="rect">
            <a:avLst/>
          </a:prstGeom>
        </p:spPr>
      </p:pic>
      <p:sp>
        <p:nvSpPr>
          <p:cNvPr id="2" name="Rectangle 1">
            <a:extLst>
              <a:ext uri="{FF2B5EF4-FFF2-40B4-BE49-F238E27FC236}">
                <a16:creationId xmlns:a16="http://schemas.microsoft.com/office/drawing/2014/main" id="{891B3B8E-FDBD-FD98-2676-777113C4C040}"/>
              </a:ext>
            </a:extLst>
          </p:cNvPr>
          <p:cNvSpPr/>
          <p:nvPr/>
        </p:nvSpPr>
        <p:spPr>
          <a:xfrm>
            <a:off x="0" y="-1"/>
            <a:ext cx="12192000" cy="6858001"/>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8654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248189" y="3212497"/>
            <a:ext cx="10007721" cy="2693045"/>
          </a:xfrm>
          <a:prstGeom prst="rect">
            <a:avLst/>
          </a:prstGeom>
          <a:noFill/>
        </p:spPr>
        <p:txBody>
          <a:bodyPr wrap="square" rtlCol="0">
            <a:spAutoFit/>
          </a:bodyPr>
          <a:lstStyle/>
          <a:p>
            <a:pPr algn="ctr">
              <a:spcBef>
                <a:spcPts val="600"/>
              </a:spcBef>
            </a:pPr>
            <a:r>
              <a:rPr lang="fr-CA" sz="1600" b="1">
                <a:solidFill>
                  <a:srgbClr val="FF0000"/>
                </a:solidFill>
                <a:latin typeface="Raleway" pitchFamily="2" charset="77"/>
              </a:rPr>
              <a:t>Infolettre : </a:t>
            </a:r>
            <a:br>
              <a:rPr lang="fr-CA" sz="1600">
                <a:solidFill>
                  <a:schemeClr val="bg1"/>
                </a:solidFill>
                <a:latin typeface="Raleway" pitchFamily="2" charset="77"/>
              </a:rPr>
            </a:br>
            <a:r>
              <a:rPr lang="fr-CA" sz="1600">
                <a:solidFill>
                  <a:schemeClr val="bg1"/>
                </a:solidFill>
                <a:latin typeface="Raleway" pitchFamily="2" charset="77"/>
                <a:hlinkClick r:id="rId3">
                  <a:extLst>
                    <a:ext uri="{A12FA001-AC4F-418D-AE19-62706E023703}">
                      <ahyp:hlinkClr xmlns:ahyp="http://schemas.microsoft.com/office/drawing/2018/hyperlinkcolor" val="tx"/>
                    </a:ext>
                  </a:extLst>
                </a:hlinkClick>
              </a:rPr>
              <a:t>tout-petits.org/infolettre</a:t>
            </a:r>
            <a:endParaRPr lang="fr-CA" sz="1600">
              <a:solidFill>
                <a:schemeClr val="bg1"/>
              </a:solidFill>
              <a:latin typeface="Raleway" pitchFamily="2" charset="77"/>
            </a:endParaRPr>
          </a:p>
          <a:p>
            <a:pPr algn="ctr"/>
            <a:endParaRPr lang="fr-CA" sz="1600">
              <a:solidFill>
                <a:schemeClr val="bg1"/>
              </a:solidFill>
              <a:latin typeface="Raleway" pitchFamily="2" charset="77"/>
            </a:endParaRPr>
          </a:p>
          <a:p>
            <a:pPr algn="ctr"/>
            <a:r>
              <a:rPr lang="fr-CA" sz="1600" b="1">
                <a:solidFill>
                  <a:srgbClr val="FF0000"/>
                </a:solidFill>
                <a:latin typeface="Raleway" pitchFamily="2" charset="77"/>
              </a:rPr>
              <a:t>Nos plateformes : </a:t>
            </a:r>
          </a:p>
          <a:p>
            <a:pPr algn="ctr">
              <a:spcBef>
                <a:spcPts val="600"/>
              </a:spcBef>
            </a:pPr>
            <a:r>
              <a:rPr lang="fr-CA" sz="1600">
                <a:solidFill>
                  <a:schemeClr val="bg1"/>
                </a:solidFill>
                <a:latin typeface="Raleway" pitchFamily="2" charset="77"/>
                <a:hlinkClick r:id="rId4">
                  <a:extLst>
                    <a:ext uri="{A12FA001-AC4F-418D-AE19-62706E023703}">
                      <ahyp:hlinkClr xmlns:ahyp="http://schemas.microsoft.com/office/drawing/2018/hyperlinkcolor" val="tx"/>
                    </a:ext>
                  </a:extLst>
                </a:hlinkClick>
              </a:rPr>
              <a:t>tout-petits.org</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8">
                  <a:extLst>
                    <a:ext uri="{A12FA001-AC4F-418D-AE19-62706E023703}">
                      <ahyp:hlinkClr xmlns:ahyp="http://schemas.microsoft.com/office/drawing/2018/hyperlinkcolor" val="tx"/>
                    </a:ext>
                  </a:extLst>
                </a:hlinkClick>
              </a:rPr>
              <a:t>Youtube</a:t>
            </a:r>
            <a:endParaRPr lang="fr-CA" sz="1600">
              <a:solidFill>
                <a:schemeClr val="bg1"/>
              </a:solidFill>
              <a:latin typeface="Raleway" pitchFamily="2" charset="77"/>
            </a:endParaRPr>
          </a:p>
        </p:txBody>
      </p:sp>
      <p:sp>
        <p:nvSpPr>
          <p:cNvPr id="6" name="TextBox 11">
            <a:extLst>
              <a:ext uri="{FF2B5EF4-FFF2-40B4-BE49-F238E27FC236}">
                <a16:creationId xmlns:a16="http://schemas.microsoft.com/office/drawing/2014/main" id="{719E1259-23C4-3AAD-906A-C03F3A5913FC}"/>
              </a:ext>
            </a:extLst>
          </p:cNvPr>
          <p:cNvSpPr txBox="1"/>
          <p:nvPr/>
        </p:nvSpPr>
        <p:spPr>
          <a:xfrm>
            <a:off x="751446" y="6511007"/>
            <a:ext cx="2551546" cy="184666"/>
          </a:xfrm>
          <a:prstGeom prst="rect">
            <a:avLst/>
          </a:prstGeom>
          <a:noFill/>
        </p:spPr>
        <p:txBody>
          <a:bodyPr wrap="square" rtlCol="0">
            <a:spAutoFit/>
          </a:bodyPr>
          <a:lstStyle/>
          <a:p>
            <a:r>
              <a:rPr lang="en-US" sz="600">
                <a:solidFill>
                  <a:schemeClr val="bg1"/>
                </a:solidFill>
                <a:latin typeface="Raleway"/>
                <a:cs typeface="Raleway"/>
              </a:rPr>
              <a:t>© </a:t>
            </a:r>
            <a:r>
              <a:rPr lang="en-US" sz="600" err="1">
                <a:solidFill>
                  <a:schemeClr val="bg1"/>
                </a:solidFill>
                <a:latin typeface="Raleway"/>
                <a:cs typeface="Raleway"/>
              </a:rPr>
              <a:t>Fondation</a:t>
            </a:r>
            <a:r>
              <a:rPr lang="en-US" sz="600">
                <a:solidFill>
                  <a:schemeClr val="bg1"/>
                </a:solidFill>
                <a:latin typeface="Raleway"/>
                <a:cs typeface="Raleway"/>
              </a:rPr>
              <a:t> Lucie et André </a:t>
            </a:r>
            <a:r>
              <a:rPr lang="en-US" sz="600" err="1">
                <a:solidFill>
                  <a:schemeClr val="bg1"/>
                </a:solidFill>
                <a:latin typeface="Raleway"/>
                <a:cs typeface="Raleway"/>
              </a:rPr>
              <a:t>Chagnon</a:t>
            </a:r>
            <a:r>
              <a:rPr lang="en-US" sz="600">
                <a:solidFill>
                  <a:schemeClr val="bg1"/>
                </a:solidFill>
                <a:latin typeface="Raleway"/>
                <a:cs typeface="Raleway"/>
              </a:rPr>
              <a:t>, 2023</a:t>
            </a:r>
          </a:p>
        </p:txBody>
      </p:sp>
      <p:pic>
        <p:nvPicPr>
          <p:cNvPr id="12" name="Picture 11" descr="A white text on a black background&#10;&#10;Description automatically generated">
            <a:extLst>
              <a:ext uri="{FF2B5EF4-FFF2-40B4-BE49-F238E27FC236}">
                <a16:creationId xmlns:a16="http://schemas.microsoft.com/office/drawing/2014/main" id="{79746B83-AD48-C299-5599-ADDB27DCA0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9686" y="6511007"/>
            <a:ext cx="820868" cy="205217"/>
          </a:xfrm>
          <a:prstGeom prst="rect">
            <a:avLst/>
          </a:prstGeom>
        </p:spPr>
      </p:pic>
    </p:spTree>
    <p:extLst>
      <p:ext uri="{BB962C8B-B14F-4D97-AF65-F5344CB8AC3E}">
        <p14:creationId xmlns:p14="http://schemas.microsoft.com/office/powerpoint/2010/main" val="268854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DAD"/>
        </a:solidFill>
        <a:effectLst/>
      </p:bgPr>
    </p:bg>
    <p:spTree>
      <p:nvGrpSpPr>
        <p:cNvPr id="1" name=""/>
        <p:cNvGrpSpPr/>
        <p:nvPr/>
      </p:nvGrpSpPr>
      <p:grpSpPr>
        <a:xfrm>
          <a:off x="0" y="0"/>
          <a:ext cx="0" cy="0"/>
          <a:chOff x="0" y="0"/>
          <a:chExt cx="0" cy="0"/>
        </a:xfrm>
      </p:grpSpPr>
      <p:sp>
        <p:nvSpPr>
          <p:cNvPr id="10" name="TextBox 11">
            <a:extLst>
              <a:ext uri="{FF2B5EF4-FFF2-40B4-BE49-F238E27FC236}">
                <a16:creationId xmlns:a16="http://schemas.microsoft.com/office/drawing/2014/main" id="{80B90216-D686-032B-10E4-7D331DFD2CEB}"/>
              </a:ext>
            </a:extLst>
          </p:cNvPr>
          <p:cNvSpPr txBox="1"/>
          <p:nvPr/>
        </p:nvSpPr>
        <p:spPr>
          <a:xfrm>
            <a:off x="784101" y="6354245"/>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2019</a:t>
            </a:r>
          </a:p>
        </p:txBody>
      </p:sp>
      <p:pic>
        <p:nvPicPr>
          <p:cNvPr id="11" name="Picture 7">
            <a:extLst>
              <a:ext uri="{FF2B5EF4-FFF2-40B4-BE49-F238E27FC236}">
                <a16:creationId xmlns:a16="http://schemas.microsoft.com/office/drawing/2014/main" id="{7DEE1EE4-F494-8085-313D-0DF1C3357459}"/>
              </a:ext>
            </a:extLst>
          </p:cNvPr>
          <p:cNvPicPr>
            <a:picLocks noChangeAspect="1"/>
          </p:cNvPicPr>
          <p:nvPr/>
        </p:nvPicPr>
        <p:blipFill>
          <a:blip r:embed="rId3"/>
          <a:stretch>
            <a:fillRect/>
          </a:stretch>
        </p:blipFill>
        <p:spPr>
          <a:xfrm>
            <a:off x="10626526" y="6354245"/>
            <a:ext cx="814028" cy="205217"/>
          </a:xfrm>
          <a:prstGeom prst="rect">
            <a:avLst/>
          </a:prstGeom>
        </p:spPr>
      </p:pic>
      <p:sp>
        <p:nvSpPr>
          <p:cNvPr id="2" name="Titre 1">
            <a:extLst>
              <a:ext uri="{FF2B5EF4-FFF2-40B4-BE49-F238E27FC236}">
                <a16:creationId xmlns:a16="http://schemas.microsoft.com/office/drawing/2014/main" id="{911BECCA-887E-F1AC-0C8C-54397A739DD4}"/>
              </a:ext>
            </a:extLst>
          </p:cNvPr>
          <p:cNvSpPr>
            <a:spLocks noGrp="1"/>
          </p:cNvSpPr>
          <p:nvPr>
            <p:ph type="title"/>
          </p:nvPr>
        </p:nvSpPr>
        <p:spPr>
          <a:xfrm>
            <a:off x="764508" y="817554"/>
            <a:ext cx="7983201" cy="2007984"/>
          </a:xfrm>
        </p:spPr>
        <p:txBody>
          <a:bodyPr>
            <a:noAutofit/>
          </a:bodyPr>
          <a:lstStyle/>
          <a:p>
            <a:r>
              <a:rPr lang="fr-CA" sz="3500" b="1">
                <a:solidFill>
                  <a:srgbClr val="AB4B31"/>
                </a:solidFill>
                <a:latin typeface="Raleway ExtraBold" panose="020B0503030101060003" pitchFamily="34" charset="77"/>
              </a:rPr>
              <a:t>Qui sont les tout-petits ayant besoin de soutien particuliers ?</a:t>
            </a:r>
          </a:p>
        </p:txBody>
      </p:sp>
      <p:grpSp>
        <p:nvGrpSpPr>
          <p:cNvPr id="6" name="Group 5">
            <a:extLst>
              <a:ext uri="{FF2B5EF4-FFF2-40B4-BE49-F238E27FC236}">
                <a16:creationId xmlns:a16="http://schemas.microsoft.com/office/drawing/2014/main" id="{01C77E16-7C66-FAF2-DA8D-08169786E261}"/>
              </a:ext>
            </a:extLst>
          </p:cNvPr>
          <p:cNvGrpSpPr/>
          <p:nvPr/>
        </p:nvGrpSpPr>
        <p:grpSpPr>
          <a:xfrm>
            <a:off x="905159" y="2792586"/>
            <a:ext cx="6940167" cy="2619371"/>
            <a:chOff x="903248" y="3153010"/>
            <a:chExt cx="6940167" cy="2619371"/>
          </a:xfrm>
        </p:grpSpPr>
        <p:sp>
          <p:nvSpPr>
            <p:cNvPr id="16" name="ZoneTexte 15">
              <a:extLst>
                <a:ext uri="{FF2B5EF4-FFF2-40B4-BE49-F238E27FC236}">
                  <a16:creationId xmlns:a16="http://schemas.microsoft.com/office/drawing/2014/main" id="{11767C5A-3BB7-A98B-6ADF-1AE746E84A32}"/>
                </a:ext>
              </a:extLst>
            </p:cNvPr>
            <p:cNvSpPr txBox="1"/>
            <p:nvPr/>
          </p:nvSpPr>
          <p:spPr>
            <a:xfrm>
              <a:off x="1100657" y="3153010"/>
              <a:ext cx="6742758" cy="2619371"/>
            </a:xfrm>
            <a:prstGeom prst="rect">
              <a:avLst/>
            </a:prstGeom>
            <a:noFill/>
          </p:spPr>
          <p:txBody>
            <a:bodyPr wrap="square">
              <a:spAutoFit/>
            </a:bodyPr>
            <a:lstStyle/>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Il n’y a pas de définition universelle pour l’expression          « enfants ayant besoin de soutien particulier »</a:t>
              </a:r>
            </a:p>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Les données disponibles représentent principalement </a:t>
              </a:r>
              <a:br>
                <a:rPr lang="fr-CA">
                  <a:latin typeface="Raleway" pitchFamily="2" charset="0"/>
                </a:rPr>
              </a:br>
              <a:r>
                <a:rPr lang="fr-CA">
                  <a:latin typeface="Raleway" pitchFamily="2" charset="0"/>
                </a:rPr>
                <a:t>les enfants pour qui un soutien financier gouvernemental </a:t>
              </a:r>
              <a:br>
                <a:rPr lang="fr-CA">
                  <a:latin typeface="Raleway" pitchFamily="2" charset="0"/>
                </a:rPr>
              </a:br>
              <a:r>
                <a:rPr lang="fr-CA">
                  <a:latin typeface="Raleway" pitchFamily="2" charset="0"/>
                </a:rPr>
                <a:t>a été accordé.</a:t>
              </a:r>
            </a:p>
            <a:p>
              <a:pPr marL="285750" indent="-285750">
                <a:lnSpc>
                  <a:spcPts val="2460"/>
                </a:lnSpc>
                <a:spcBef>
                  <a:spcPts val="600"/>
                </a:spcBef>
                <a:spcAft>
                  <a:spcPts val="600"/>
                </a:spcAft>
                <a:buClr>
                  <a:srgbClr val="DA6328"/>
                </a:buClr>
                <a:buFont typeface="System Font Regular"/>
                <a:buChar char="&gt;"/>
              </a:pPr>
              <a:r>
                <a:rPr lang="fr-CA">
                  <a:latin typeface="Raleway" pitchFamily="2" charset="0"/>
                </a:rPr>
                <a:t>Ces statistiques ne représentent donc pas l’ensemble </a:t>
              </a:r>
              <a:br>
                <a:rPr lang="fr-CA">
                  <a:latin typeface="Raleway" pitchFamily="2" charset="0"/>
                </a:rPr>
              </a:br>
              <a:r>
                <a:rPr lang="fr-CA">
                  <a:latin typeface="Raleway" pitchFamily="2" charset="0"/>
                </a:rPr>
                <a:t>des enfants ayant besoin de soutien particulier. </a:t>
              </a:r>
            </a:p>
          </p:txBody>
        </p:sp>
        <p:cxnSp>
          <p:nvCxnSpPr>
            <p:cNvPr id="4" name="Straight Connector 3">
              <a:extLst>
                <a:ext uri="{FF2B5EF4-FFF2-40B4-BE49-F238E27FC236}">
                  <a16:creationId xmlns:a16="http://schemas.microsoft.com/office/drawing/2014/main" id="{67C22310-1098-EA74-678D-88A23E55A51C}"/>
                </a:ext>
              </a:extLst>
            </p:cNvPr>
            <p:cNvCxnSpPr>
              <a:cxnSpLocks/>
            </p:cNvCxnSpPr>
            <p:nvPr/>
          </p:nvCxnSpPr>
          <p:spPr>
            <a:xfrm>
              <a:off x="903248" y="3278459"/>
              <a:ext cx="0" cy="23712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grpSp>
      <p:pic>
        <p:nvPicPr>
          <p:cNvPr id="8" name="Picture 7" descr="A magnifying glass with a black background&#10;&#10;Description automatically generated">
            <a:extLst>
              <a:ext uri="{FF2B5EF4-FFF2-40B4-BE49-F238E27FC236}">
                <a16:creationId xmlns:a16="http://schemas.microsoft.com/office/drawing/2014/main" id="{143CD337-D58A-061C-E9AC-8172AF29ADF3}"/>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279689" y="1085738"/>
            <a:ext cx="4007152" cy="3861438"/>
          </a:xfrm>
          <a:prstGeom prst="rect">
            <a:avLst/>
          </a:prstGeom>
        </p:spPr>
      </p:pic>
    </p:spTree>
    <p:extLst>
      <p:ext uri="{BB962C8B-B14F-4D97-AF65-F5344CB8AC3E}">
        <p14:creationId xmlns:p14="http://schemas.microsoft.com/office/powerpoint/2010/main" val="406291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E858A7-A616-8123-5100-F36F0F51AC9A}"/>
              </a:ext>
            </a:extLst>
          </p:cNvPr>
          <p:cNvSpPr/>
          <p:nvPr/>
        </p:nvSpPr>
        <p:spPr>
          <a:xfrm>
            <a:off x="0" y="-8793"/>
            <a:ext cx="12192000" cy="6319728"/>
          </a:xfrm>
          <a:prstGeom prst="rect">
            <a:avLst/>
          </a:prstGeom>
          <a:solidFill>
            <a:srgbClr val="FFED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p>
        </p:txBody>
      </p:sp>
      <p:sp>
        <p:nvSpPr>
          <p:cNvPr id="3" name="Espace réservé du contenu 2">
            <a:extLst>
              <a:ext uri="{FF2B5EF4-FFF2-40B4-BE49-F238E27FC236}">
                <a16:creationId xmlns:a16="http://schemas.microsoft.com/office/drawing/2014/main" id="{F5AC2ACB-6115-CED5-1534-DA688207F0B0}"/>
              </a:ext>
            </a:extLst>
          </p:cNvPr>
          <p:cNvSpPr>
            <a:spLocks noGrp="1"/>
          </p:cNvSpPr>
          <p:nvPr>
            <p:ph idx="1"/>
          </p:nvPr>
        </p:nvSpPr>
        <p:spPr>
          <a:xfrm>
            <a:off x="779714" y="1711327"/>
            <a:ext cx="5431949" cy="750525"/>
          </a:xfrm>
        </p:spPr>
        <p:txBody>
          <a:bodyPr>
            <a:normAutofit/>
          </a:bodyPr>
          <a:lstStyle/>
          <a:p>
            <a:pPr marL="0" indent="0">
              <a:lnSpc>
                <a:spcPts val="2250"/>
              </a:lnSpc>
              <a:spcBef>
                <a:spcPts val="0"/>
              </a:spcBef>
              <a:buNone/>
            </a:pPr>
            <a:r>
              <a:rPr lang="fr-CA" sz="1800" u="none" strike="noStrike" baseline="0">
                <a:latin typeface="Raleway" panose="020B0503030101060003" pitchFamily="34" charset="77"/>
              </a:rPr>
              <a:t>Selon l’Enquête québécoise sur l’accessibilité </a:t>
            </a:r>
          </a:p>
          <a:p>
            <a:pPr marL="0" indent="0">
              <a:lnSpc>
                <a:spcPts val="2250"/>
              </a:lnSpc>
              <a:spcBef>
                <a:spcPts val="0"/>
              </a:spcBef>
              <a:buNone/>
            </a:pPr>
            <a:r>
              <a:rPr lang="fr-CA" sz="1800" u="none" strike="noStrike" baseline="0">
                <a:latin typeface="Raleway" panose="020B0503030101060003" pitchFamily="34" charset="77"/>
              </a:rPr>
              <a:t>et l’utilisation des services de garde, 2021 : </a:t>
            </a:r>
          </a:p>
        </p:txBody>
      </p:sp>
      <p:sp>
        <p:nvSpPr>
          <p:cNvPr id="16" name="ZoneTexte 15">
            <a:extLst>
              <a:ext uri="{FF2B5EF4-FFF2-40B4-BE49-F238E27FC236}">
                <a16:creationId xmlns:a16="http://schemas.microsoft.com/office/drawing/2014/main" id="{DCFFAA4B-85AC-4402-DEF0-4CBAE00EA166}"/>
              </a:ext>
            </a:extLst>
          </p:cNvPr>
          <p:cNvSpPr txBox="1"/>
          <p:nvPr/>
        </p:nvSpPr>
        <p:spPr>
          <a:xfrm>
            <a:off x="772219" y="4275052"/>
            <a:ext cx="5327411" cy="663708"/>
          </a:xfrm>
          <a:prstGeom prst="rect">
            <a:avLst/>
          </a:prstGeom>
          <a:noFill/>
        </p:spPr>
        <p:txBody>
          <a:bodyPr wrap="square">
            <a:spAutoFit/>
          </a:bodyPr>
          <a:lstStyle/>
          <a:p>
            <a:pPr>
              <a:lnSpc>
                <a:spcPts val="2250"/>
              </a:lnSpc>
            </a:pPr>
            <a:r>
              <a:rPr lang="fr-CA">
                <a:solidFill>
                  <a:srgbClr val="000000"/>
                </a:solidFill>
                <a:latin typeface="Raleway" pitchFamily="2" charset="0"/>
              </a:rPr>
              <a:t>Cela ne signifie pas que ces enfants ont tous besoin de soutien particulier. </a:t>
            </a:r>
          </a:p>
        </p:txBody>
      </p:sp>
      <p:grpSp>
        <p:nvGrpSpPr>
          <p:cNvPr id="30" name="Group 29">
            <a:extLst>
              <a:ext uri="{FF2B5EF4-FFF2-40B4-BE49-F238E27FC236}">
                <a16:creationId xmlns:a16="http://schemas.microsoft.com/office/drawing/2014/main" id="{510DA9D1-F485-2DE7-E36C-6FFF4CC4E6E1}"/>
              </a:ext>
            </a:extLst>
          </p:cNvPr>
          <p:cNvGrpSpPr/>
          <p:nvPr/>
        </p:nvGrpSpPr>
        <p:grpSpPr>
          <a:xfrm>
            <a:off x="909383" y="2542102"/>
            <a:ext cx="5618559" cy="1887998"/>
            <a:chOff x="876728" y="2603525"/>
            <a:chExt cx="5618559" cy="1887998"/>
          </a:xfrm>
        </p:grpSpPr>
        <p:cxnSp>
          <p:nvCxnSpPr>
            <p:cNvPr id="4" name="Straight Connector 3">
              <a:extLst>
                <a:ext uri="{FF2B5EF4-FFF2-40B4-BE49-F238E27FC236}">
                  <a16:creationId xmlns:a16="http://schemas.microsoft.com/office/drawing/2014/main" id="{0FB1E7C1-54FC-0FFB-1027-1540FF00460F}"/>
                </a:ext>
              </a:extLst>
            </p:cNvPr>
            <p:cNvCxnSpPr>
              <a:cxnSpLocks/>
            </p:cNvCxnSpPr>
            <p:nvPr/>
          </p:nvCxnSpPr>
          <p:spPr>
            <a:xfrm>
              <a:off x="876728" y="2702233"/>
              <a:ext cx="0" cy="1368000"/>
            </a:xfrm>
            <a:prstGeom prst="line">
              <a:avLst/>
            </a:prstGeom>
            <a:ln w="63500">
              <a:solidFill>
                <a:srgbClr val="DA6328"/>
              </a:solidFill>
            </a:ln>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67AB1229-013C-EDB5-4932-BBE3ADE940E3}"/>
                </a:ext>
              </a:extLst>
            </p:cNvPr>
            <p:cNvSpPr txBox="1">
              <a:spLocks/>
            </p:cNvSpPr>
            <p:nvPr/>
          </p:nvSpPr>
          <p:spPr>
            <a:xfrm>
              <a:off x="1063348" y="2603525"/>
              <a:ext cx="5431939" cy="1887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50"/>
                </a:lnSpc>
                <a:spcBef>
                  <a:spcPts val="0"/>
                </a:spcBef>
                <a:buFont typeface="Arial" panose="020B0604020202020204" pitchFamily="34" charset="0"/>
                <a:buNone/>
              </a:pPr>
              <a:r>
                <a:rPr lang="fr-CA" sz="1800" dirty="0">
                  <a:latin typeface="Raleway Medium" panose="020B0503030101060003" pitchFamily="34" charset="77"/>
                </a:rPr>
                <a:t>Environ</a:t>
              </a:r>
              <a:r>
                <a:rPr lang="fr-CA" sz="1800" dirty="0">
                  <a:latin typeface="Raleway Medium" pitchFamily="2" charset="0"/>
                </a:rPr>
                <a:t> </a:t>
              </a:r>
              <a:r>
                <a:rPr lang="fr-CA" sz="1800" b="1" dirty="0">
                  <a:solidFill>
                    <a:srgbClr val="DA6127"/>
                  </a:solidFill>
                  <a:latin typeface="Raleway" pitchFamily="2" charset="0"/>
                </a:rPr>
                <a:t>12 % des enfants d’âge préscolaire </a:t>
              </a:r>
              <a:br>
                <a:rPr lang="fr-CA" sz="1800" b="1" dirty="0">
                  <a:solidFill>
                    <a:srgbClr val="DA6127"/>
                  </a:solidFill>
                  <a:latin typeface="Raleway Medium" pitchFamily="2" charset="0"/>
                </a:rPr>
              </a:br>
              <a:r>
                <a:rPr lang="fr-CA" sz="1800" dirty="0">
                  <a:latin typeface="Raleway Medium" panose="020B0503030101060003" pitchFamily="34" charset="77"/>
                </a:rPr>
                <a:t>ont au moins un problème de santé ou </a:t>
              </a:r>
              <a:br>
                <a:rPr lang="fr-CA" sz="1800" dirty="0">
                  <a:latin typeface="Raleway Medium" panose="020B0503030101060003" pitchFamily="34" charset="77"/>
                </a:rPr>
              </a:br>
              <a:r>
                <a:rPr lang="fr-CA" sz="1800" dirty="0">
                  <a:latin typeface="Raleway Medium" panose="020B0503030101060003" pitchFamily="34" charset="77"/>
                </a:rPr>
                <a:t>un trouble de développement qui a été </a:t>
              </a:r>
              <a:br>
                <a:rPr lang="fr-CA" sz="1800" b="1" dirty="0">
                  <a:latin typeface="Raleway Medium" pitchFamily="2" charset="0"/>
                </a:rPr>
              </a:br>
              <a:r>
                <a:rPr lang="fr-CA" sz="1800" b="1" dirty="0">
                  <a:solidFill>
                    <a:srgbClr val="DA6127"/>
                  </a:solidFill>
                  <a:latin typeface="Raleway" pitchFamily="2" charset="0"/>
                </a:rPr>
                <a:t>détecté par un professionnel de la santé </a:t>
              </a:r>
              <a:br>
                <a:rPr lang="fr-CA" sz="1800" b="1" dirty="0">
                  <a:solidFill>
                    <a:srgbClr val="DA6127"/>
                  </a:solidFill>
                  <a:latin typeface="Raleway Medium" pitchFamily="2" charset="0"/>
                </a:rPr>
              </a:br>
              <a:r>
                <a:rPr lang="fr-CA" sz="1800" dirty="0">
                  <a:latin typeface="Raleway Medium" panose="020B0503030101060003" pitchFamily="34" charset="77"/>
                </a:rPr>
                <a:t>(certains enfants pouvant en avoir plus d’un).</a:t>
              </a:r>
            </a:p>
          </p:txBody>
        </p:sp>
      </p:grpSp>
      <p:grpSp>
        <p:nvGrpSpPr>
          <p:cNvPr id="23" name="Group 22">
            <a:extLst>
              <a:ext uri="{FF2B5EF4-FFF2-40B4-BE49-F238E27FC236}">
                <a16:creationId xmlns:a16="http://schemas.microsoft.com/office/drawing/2014/main" id="{D8D46C68-090A-4A6F-0ED9-FF3F9D55F0C7}"/>
              </a:ext>
            </a:extLst>
          </p:cNvPr>
          <p:cNvGrpSpPr/>
          <p:nvPr/>
        </p:nvGrpSpPr>
        <p:grpSpPr>
          <a:xfrm>
            <a:off x="775111" y="1688080"/>
            <a:ext cx="11000867" cy="4474970"/>
            <a:chOff x="721374" y="1560912"/>
            <a:chExt cx="11000867" cy="4474970"/>
          </a:xfrm>
        </p:grpSpPr>
        <p:sp>
          <p:nvSpPr>
            <p:cNvPr id="14" name="ZoneTexte 13">
              <a:extLst>
                <a:ext uri="{FF2B5EF4-FFF2-40B4-BE49-F238E27FC236}">
                  <a16:creationId xmlns:a16="http://schemas.microsoft.com/office/drawing/2014/main" id="{6B10F0D9-3882-049E-4469-1A9A0820C29B}"/>
                </a:ext>
              </a:extLst>
            </p:cNvPr>
            <p:cNvSpPr txBox="1"/>
            <p:nvPr/>
          </p:nvSpPr>
          <p:spPr>
            <a:xfrm>
              <a:off x="721374" y="5354171"/>
              <a:ext cx="5347315" cy="369332"/>
            </a:xfrm>
            <a:prstGeom prst="rect">
              <a:avLst/>
            </a:prstGeom>
            <a:noFill/>
          </p:spPr>
          <p:txBody>
            <a:bodyPr wrap="square">
              <a:spAutoFit/>
            </a:bodyPr>
            <a:lstStyle/>
            <a:p>
              <a:endParaRPr lang="fr-CA"/>
            </a:p>
          </p:txBody>
        </p:sp>
        <p:sp>
          <p:nvSpPr>
            <p:cNvPr id="24" name="ZoneTexte 23">
              <a:extLst>
                <a:ext uri="{FF2B5EF4-FFF2-40B4-BE49-F238E27FC236}">
                  <a16:creationId xmlns:a16="http://schemas.microsoft.com/office/drawing/2014/main" id="{BE726A35-B987-E0D0-A55E-981E4244A865}"/>
                </a:ext>
              </a:extLst>
            </p:cNvPr>
            <p:cNvSpPr txBox="1"/>
            <p:nvPr/>
          </p:nvSpPr>
          <p:spPr>
            <a:xfrm>
              <a:off x="734436" y="5820438"/>
              <a:ext cx="881712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Raleway" pitchFamily="2" charset="0"/>
                  <a:ea typeface="+mn-ea"/>
                  <a:cs typeface="+mn-cs"/>
                </a:rPr>
                <a:t>Source </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 INSTITUT DE LA STATISTIQUE DU QUÉBEC. </a:t>
              </a:r>
              <a:r>
                <a:rPr kumimoji="0" lang="fr-CA" sz="800" b="0" i="1" u="none" strike="noStrike" kern="1200" cap="none" spc="0" normalizeH="0" baseline="0" noProof="0" dirty="0">
                  <a:ln>
                    <a:noFill/>
                  </a:ln>
                  <a:solidFill>
                    <a:srgbClr val="000000"/>
                  </a:solidFill>
                  <a:effectLst/>
                  <a:uLnTx/>
                  <a:uFillTx/>
                  <a:latin typeface="Raleway" pitchFamily="2" charset="0"/>
                  <a:ea typeface="+mn-ea"/>
                  <a:cs typeface="+mn-cs"/>
                </a:rPr>
                <a:t>Enquête québécoise sur l’accessibilité et l’utilisation des services de garde</a:t>
              </a:r>
              <a:r>
                <a:rPr kumimoji="0" lang="fr-CA" sz="800" b="0" i="0" u="none" strike="noStrike" kern="1200" cap="none" spc="0" normalizeH="0" baseline="0" noProof="0" dirty="0">
                  <a:ln>
                    <a:noFill/>
                  </a:ln>
                  <a:solidFill>
                    <a:srgbClr val="000000"/>
                  </a:solidFill>
                  <a:effectLst/>
                  <a:uLnTx/>
                  <a:uFillTx/>
                  <a:latin typeface="Raleway" pitchFamily="2" charset="0"/>
                  <a:ea typeface="+mn-ea"/>
                  <a:cs typeface="+mn-cs"/>
                </a:rPr>
                <a:t>, 2021.</a:t>
              </a:r>
            </a:p>
          </p:txBody>
        </p:sp>
        <p:pic>
          <p:nvPicPr>
            <p:cNvPr id="22" name="Picture 21" descr="A white and orange graph with black text&#10;&#10;Description automatically generated">
              <a:extLst>
                <a:ext uri="{FF2B5EF4-FFF2-40B4-BE49-F238E27FC236}">
                  <a16:creationId xmlns:a16="http://schemas.microsoft.com/office/drawing/2014/main" id="{884040D3-D52A-B4F4-DFBA-20193D605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710" y="1560912"/>
              <a:ext cx="5293531" cy="3113842"/>
            </a:xfrm>
            <a:prstGeom prst="rect">
              <a:avLst/>
            </a:prstGeom>
          </p:spPr>
        </p:pic>
      </p:grpSp>
      <p:sp>
        <p:nvSpPr>
          <p:cNvPr id="2" name="Titre 1">
            <a:extLst>
              <a:ext uri="{FF2B5EF4-FFF2-40B4-BE49-F238E27FC236}">
                <a16:creationId xmlns:a16="http://schemas.microsoft.com/office/drawing/2014/main" id="{85043627-3F0A-0C6A-2C4C-30E6615FC930}"/>
              </a:ext>
            </a:extLst>
          </p:cNvPr>
          <p:cNvSpPr>
            <a:spLocks noGrp="1"/>
          </p:cNvSpPr>
          <p:nvPr>
            <p:ph type="title"/>
          </p:nvPr>
        </p:nvSpPr>
        <p:spPr>
          <a:xfrm>
            <a:off x="1404807" y="169299"/>
            <a:ext cx="10515600" cy="1325563"/>
          </a:xfrm>
        </p:spPr>
        <p:txBody>
          <a:bodyPr>
            <a:normAutofit/>
          </a:bodyPr>
          <a:lstStyle/>
          <a:p>
            <a:r>
              <a:rPr lang="fr-CA" sz="2400" b="1">
                <a:latin typeface="Raleway" panose="020B0503030101060003" pitchFamily="34" charset="77"/>
              </a:rPr>
              <a:t>Tout-petits avec un problème de santé</a:t>
            </a:r>
            <a:br>
              <a:rPr lang="fr-CA" sz="2400" b="1">
                <a:latin typeface="Raleway" panose="020B0503030101060003" pitchFamily="34" charset="77"/>
              </a:rPr>
            </a:br>
            <a:r>
              <a:rPr lang="fr-CA" sz="2400" b="1">
                <a:latin typeface="Raleway" panose="020B0503030101060003" pitchFamily="34" charset="77"/>
              </a:rPr>
              <a:t>ou un trouble du développement</a:t>
            </a:r>
          </a:p>
        </p:txBody>
      </p:sp>
      <p:pic>
        <p:nvPicPr>
          <p:cNvPr id="26" name="Picture 25" descr="A black background with a black square&#10;&#10;Description automatically generated">
            <a:extLst>
              <a:ext uri="{FF2B5EF4-FFF2-40B4-BE49-F238E27FC236}">
                <a16:creationId xmlns:a16="http://schemas.microsoft.com/office/drawing/2014/main" id="{412F4512-F0BA-036B-98B7-2CD777E63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80" y="509309"/>
            <a:ext cx="492650" cy="591180"/>
          </a:xfrm>
          <a:prstGeom prst="rect">
            <a:avLst/>
          </a:prstGeom>
        </p:spPr>
      </p:pic>
      <p:sp>
        <p:nvSpPr>
          <p:cNvPr id="9" name="ZoneTexte 8">
            <a:extLst>
              <a:ext uri="{FF2B5EF4-FFF2-40B4-BE49-F238E27FC236}">
                <a16:creationId xmlns:a16="http://schemas.microsoft.com/office/drawing/2014/main" id="{1278B330-08EE-1EEB-5F0C-79ACF7C8664F}"/>
              </a:ext>
            </a:extLst>
          </p:cNvPr>
          <p:cNvSpPr txBox="1"/>
          <p:nvPr/>
        </p:nvSpPr>
        <p:spPr>
          <a:xfrm>
            <a:off x="6556517" y="4794775"/>
            <a:ext cx="60975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000000"/>
                </a:solidFill>
                <a:effectLst/>
                <a:uLnTx/>
                <a:uFillTx/>
                <a:latin typeface="Raleway" pitchFamily="2" charset="0"/>
                <a:ea typeface="+mn-ea"/>
                <a:cs typeface="+mn-cs"/>
              </a:rPr>
              <a:t>Note : </a:t>
            </a:r>
            <a:r>
              <a:rPr kumimoji="0" lang="fr-CA" sz="800" b="0" i="0" u="none" strike="noStrike" kern="1200" cap="none" spc="0" normalizeH="0" baseline="0" noProof="0">
                <a:ln>
                  <a:noFill/>
                </a:ln>
                <a:solidFill>
                  <a:srgbClr val="000000"/>
                </a:solidFill>
                <a:effectLst/>
                <a:uLnTx/>
                <a:uFillTx/>
                <a:latin typeface="Raleway" pitchFamily="2" charset="0"/>
                <a:ea typeface="+mn-ea"/>
                <a:cs typeface="+mn-cs"/>
              </a:rPr>
              <a:t>Certains enfants peuvent avoir plus d’un problème de santé ou trouble de développement. </a:t>
            </a:r>
          </a:p>
        </p:txBody>
      </p:sp>
      <p:sp>
        <p:nvSpPr>
          <p:cNvPr id="11" name="TextBox 11">
            <a:extLst>
              <a:ext uri="{FF2B5EF4-FFF2-40B4-BE49-F238E27FC236}">
                <a16:creationId xmlns:a16="http://schemas.microsoft.com/office/drawing/2014/main" id="{2F9D564D-893C-C55B-28A3-720F69DA6A8E}"/>
              </a:ext>
            </a:extLst>
          </p:cNvPr>
          <p:cNvSpPr txBox="1"/>
          <p:nvPr/>
        </p:nvSpPr>
        <p:spPr>
          <a:xfrm>
            <a:off x="751446" y="6511007"/>
            <a:ext cx="2551546" cy="184666"/>
          </a:xfrm>
          <a:prstGeom prst="rect">
            <a:avLst/>
          </a:prstGeom>
          <a:noFill/>
        </p:spPr>
        <p:txBody>
          <a:bodyPr wrap="square" rtlCol="0">
            <a:spAutoFit/>
          </a:bodyPr>
          <a:lstStyle/>
          <a:p>
            <a:r>
              <a:rPr lang="en-US" sz="600">
                <a:latin typeface="Raleway"/>
                <a:cs typeface="Raleway"/>
              </a:rPr>
              <a:t>© </a:t>
            </a:r>
            <a:r>
              <a:rPr lang="en-US" sz="600" err="1">
                <a:latin typeface="Raleway"/>
                <a:cs typeface="Raleway"/>
              </a:rPr>
              <a:t>Fondation</a:t>
            </a:r>
            <a:r>
              <a:rPr lang="en-US" sz="600">
                <a:latin typeface="Raleway"/>
                <a:cs typeface="Raleway"/>
              </a:rPr>
              <a:t> Lucie et André </a:t>
            </a:r>
            <a:r>
              <a:rPr lang="en-US" sz="600" err="1">
                <a:latin typeface="Raleway"/>
                <a:cs typeface="Raleway"/>
              </a:rPr>
              <a:t>Chagnon</a:t>
            </a:r>
            <a:r>
              <a:rPr lang="en-US" sz="600">
                <a:latin typeface="Raleway"/>
                <a:cs typeface="Raleway"/>
              </a:rPr>
              <a:t>, 2023</a:t>
            </a:r>
          </a:p>
        </p:txBody>
      </p:sp>
      <p:pic>
        <p:nvPicPr>
          <p:cNvPr id="12" name="Picture 7">
            <a:extLst>
              <a:ext uri="{FF2B5EF4-FFF2-40B4-BE49-F238E27FC236}">
                <a16:creationId xmlns:a16="http://schemas.microsoft.com/office/drawing/2014/main" id="{365F958E-E183-E16B-CB52-B2844FCA24F1}"/>
              </a:ext>
            </a:extLst>
          </p:cNvPr>
          <p:cNvPicPr>
            <a:picLocks noChangeAspect="1"/>
          </p:cNvPicPr>
          <p:nvPr/>
        </p:nvPicPr>
        <p:blipFill>
          <a:blip r:embed="rId5"/>
          <a:stretch>
            <a:fillRect/>
          </a:stretch>
        </p:blipFill>
        <p:spPr>
          <a:xfrm>
            <a:off x="10626526" y="6511007"/>
            <a:ext cx="814028" cy="205217"/>
          </a:xfrm>
          <a:prstGeom prst="rect">
            <a:avLst/>
          </a:prstGeom>
        </p:spPr>
      </p:pic>
    </p:spTree>
    <p:extLst>
      <p:ext uri="{BB962C8B-B14F-4D97-AF65-F5344CB8AC3E}">
        <p14:creationId xmlns:p14="http://schemas.microsoft.com/office/powerpoint/2010/main" val="326666326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860a8d-0e9b-493f-aea6-62eb9cf977bf">
      <Terms xmlns="http://schemas.microsoft.com/office/infopath/2007/PartnerControls"/>
    </lcf76f155ced4ddcb4097134ff3c332f>
    <TaxCatchAll xmlns="24d82145-67f8-4c5c-b5e2-e7750d4b66fc" xsi:nil="true"/>
    <Commentaire xmlns="68860a8d-0e9b-493f-aea6-62eb9cf977bf" xsi:nil="true"/>
    <Noteder_x00e9_vision xmlns="68860a8d-0e9b-493f-aea6-62eb9cf977bf" xsi:nil="true"/>
    <_x00c9_tapedesuivi xmlns="68860a8d-0e9b-493f-aea6-62eb9cf977bf" xsi:nil="true"/>
    <SharedWithUsers xmlns="24d82145-67f8-4c5c-b5e2-e7750d4b66fc">
      <UserInfo>
        <DisplayName>Antoine Bergeron</DisplayName>
        <AccountId>117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3" ma:contentTypeDescription="Create a new document." ma:contentTypeScope="" ma:versionID="e942d01fd95c7fffc605f196d1724a5a">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7a64fb4cda4b323ff91701fd4b8f7068"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9A972C-C16F-45D3-A360-B3E4C99A56EB}">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835E414-39E2-47DC-A15F-3C3BE3FA0B6F}">
  <ds:schemaRefs>
    <ds:schemaRef ds:uri="24d82145-67f8-4c5c-b5e2-e7750d4b66fc"/>
    <ds:schemaRef ds:uri="68860a8d-0e9b-493f-aea6-62eb9cf97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6098CC-11E2-4925-97BC-7CF35C036B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324</TotalTime>
  <Words>14917</Words>
  <Application>Microsoft Office PowerPoint</Application>
  <PresentationFormat>Grand écran</PresentationFormat>
  <Paragraphs>730</Paragraphs>
  <Slides>71</Slides>
  <Notes>62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71</vt:i4>
      </vt:variant>
    </vt:vector>
  </HeadingPairs>
  <TitlesOfParts>
    <vt:vector size="83" baseType="lpstr">
      <vt:lpstr>Arial</vt:lpstr>
      <vt:lpstr>Calibri</vt:lpstr>
      <vt:lpstr>Calibri Light</vt:lpstr>
      <vt:lpstr>inherit</vt:lpstr>
      <vt:lpstr>Raleway</vt:lpstr>
      <vt:lpstr>Raleway Black</vt:lpstr>
      <vt:lpstr>Raleway ExtraBold</vt:lpstr>
      <vt:lpstr>Raleway Light</vt:lpstr>
      <vt:lpstr>Raleway Medium</vt:lpstr>
      <vt:lpstr>Raleway SemiBold</vt:lpstr>
      <vt:lpstr>System Font Regular</vt:lpstr>
      <vt:lpstr>Thème Office</vt:lpstr>
      <vt:lpstr>Présentation PowerPoint</vt:lpstr>
      <vt:lpstr>Présentation PowerPoint</vt:lpstr>
      <vt:lpstr>Présentation PowerPoint</vt:lpstr>
      <vt:lpstr>La petite enfance  est un moment privilégié pour apprivoiser la différence. </vt:lpstr>
      <vt:lpstr>L’inclusion est fondée  sur des principes  d’égalité des droits. </vt:lpstr>
      <vt:lpstr>La véritable  inclusion est plus  que la simple  présence de l’enfant dans un milieu. </vt:lpstr>
      <vt:lpstr>Qui sont les  tout-petits ayant besoin de soutien particulier ?</vt:lpstr>
      <vt:lpstr>Qui sont les tout-petits ayant besoin de soutien particuliers ?</vt:lpstr>
      <vt:lpstr>Tout-petits avec un problème de santé ou un trouble du développement</vt:lpstr>
      <vt:lpstr>Présentation PowerPoint</vt:lpstr>
      <vt:lpstr>Tout-petits qui ont bénéficié de l’Allocation pour l’intégration d’un enfant handicapé en service de garde éducatif (AIEH)*</vt:lpstr>
      <vt:lpstr>Élèves en situation de handicap ou qui éprouvent des difficultés d’adaptation à la maternelle</vt:lpstr>
      <vt:lpstr>Tout-petits qui reçoivent des services d’un centre de réadaptation</vt:lpstr>
      <vt:lpstr>Présentation PowerPoint</vt:lpstr>
      <vt:lpstr>Quels sont les enjeux auxquels font face les tout-petits ayant besoin de soutien particulier dans  leur parcours ?</vt:lpstr>
      <vt:lpstr>Quels sont les enjeux auxquels font face les tout-petits ayant besoin de soutien particulier dans leur parcours ?</vt:lpstr>
      <vt:lpstr>L’approche centrée sur le diagnostic </vt:lpstr>
      <vt:lpstr>L’approche centrée sur le diagnostic (suite)</vt:lpstr>
      <vt:lpstr>L’approche centrée sur le diagnostic (suite)</vt:lpstr>
      <vt:lpstr>L’accès aux services de garde éducatifs à l’enfance</vt:lpstr>
      <vt:lpstr>L’accès aux services de garde éducatifs à l’enfance (suite)  </vt:lpstr>
      <vt:lpstr>L’accès aux services du réseau  de la santé et des services sociaux</vt:lpstr>
      <vt:lpstr>L’accès aux services du réseau de la santé et des services sociaux (suite)  </vt:lpstr>
      <vt:lpstr>L’accès aux services du réseau de la santé et des services sociaux (suite)  </vt:lpstr>
      <vt:lpstr>L’accès aux services du réseau de la santé et des services sociaux (suite)  </vt:lpstr>
      <vt:lpstr>L’accès aux services du réseau de la santé et des services sociaux (suite)  </vt:lpstr>
      <vt:lpstr>Présentation PowerPoint</vt:lpstr>
      <vt:lpstr>Présentation PowerPoint</vt:lpstr>
      <vt:lpstr>Présentation PowerPoint</vt:lpstr>
      <vt:lpstr>Le financement pour les services  de garde éducatifs à l’enfance </vt:lpstr>
      <vt:lpstr>Le financement pour le milieu scolaire</vt:lpstr>
      <vt:lpstr>Présentation PowerPoint</vt:lpstr>
      <vt:lpstr>La lourdeur administrative</vt:lpstr>
      <vt:lpstr>Présentation PowerPoint</vt:lpstr>
      <vt:lpstr>Présentation PowerPoint</vt:lpstr>
      <vt:lpstr>Le soutien aux services de garde éducatifs à l’enfance </vt:lpstr>
      <vt:lpstr>Le soutien aux services de garde éducatifs à l’enfance  (suite)</vt:lpstr>
      <vt:lpstr>Le soutien aux services de garde éducatifs à l’enfance  (suite)</vt:lpstr>
      <vt:lpstr>Le soutien aux services de garde éducatifs à l’enfance  (suite)</vt:lpstr>
      <vt:lpstr>La collaboration entre les acteurs  et la continuité entre les milieux</vt:lpstr>
      <vt:lpstr>La collaboration entre les acteurs et la continuité entre les milieux (suite)</vt:lpstr>
      <vt:lpstr>La collaboration entre les acteurs et la continuité entre les milieux (suite)</vt:lpstr>
      <vt:lpstr>La collaboration entre les acteurs et la continuité entre les milieux (suite)</vt:lpstr>
      <vt:lpstr>La collaboration entre les acteurs et la continuité entre les milieux (suite)</vt:lpstr>
      <vt:lpstr>Pourquoi est-il  urgent d’agir ?</vt:lpstr>
      <vt:lpstr>Pourquoi est-il urgent d’agir ?</vt:lpstr>
      <vt:lpstr>Le développement des tout-petits  est mis à risque</vt:lpstr>
      <vt:lpstr>La santé physique et mentale  des parents est compromise</vt:lpstr>
      <vt:lpstr>Présentation PowerPoint</vt:lpstr>
      <vt:lpstr>Présentation PowerPoint</vt:lpstr>
      <vt:lpstr>La situation financière des familles  est précarisée</vt:lpstr>
      <vt:lpstr>Présentation PowerPoint</vt:lpstr>
      <vt:lpstr>Présentation PowerPoint</vt:lpstr>
      <vt:lpstr>Comment mieux  soutenir l’inclusion des tout-petits ayant besoin de soutien particulier ?</vt:lpstr>
      <vt:lpstr>Comment mieux soutenir l’inclusion des tout-petits ayant besoin de soutien particulier ?</vt:lpstr>
      <vt:lpstr>Adopter une approche centrée sur les besoins</vt:lpstr>
      <vt:lpstr>Présentation PowerPoint</vt:lpstr>
      <vt:lpstr>Soutenir les parents</vt:lpstr>
      <vt:lpstr>Présentation PowerPoint</vt:lpstr>
      <vt:lpstr>Présentation PowerPoint</vt:lpstr>
      <vt:lpstr>Fournir les ressources nécessaires</vt:lpstr>
      <vt:lpstr>Présentation PowerPoint</vt:lpstr>
      <vt:lpstr>Présentation PowerPoint</vt:lpstr>
      <vt:lpstr>Améliorer les pratiques intersectorielles</vt:lpstr>
      <vt:lpstr>Présentation PowerPoint</vt:lpstr>
      <vt:lpstr>Présentation PowerPoint</vt:lpstr>
      <vt:lpstr>Présentation PowerPoint</vt:lpstr>
      <vt:lpstr>Favoriser la recherche, l’accès et le partage des données</vt:lpstr>
      <vt:lpstr>Présentation PowerPoint</vt:lpstr>
      <vt:lpstr>Présentation PowerPoint</vt:lpstr>
      <vt:lpstr>Pour ne rien manquer des activités  de l’Observatoire des tout-petits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3</cp:revision>
  <dcterms:created xsi:type="dcterms:W3CDTF">2023-07-25T20:15:23Z</dcterms:created>
  <dcterms:modified xsi:type="dcterms:W3CDTF">2023-09-22T15:38:38Z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0x010100336B053D75B9CD48BB91172341B893DC</vt:lpwstr>
  </property>
</Properties>
</file>